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4" r:id="rId2"/>
    <p:sldId id="266" r:id="rId3"/>
    <p:sldId id="269" r:id="rId4"/>
    <p:sldId id="270" r:id="rId5"/>
    <p:sldId id="271" r:id="rId6"/>
    <p:sldId id="273" r:id="rId7"/>
    <p:sldId id="272" r:id="rId8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979"/>
    <a:srgbClr val="94C11C"/>
    <a:srgbClr val="9BCD00"/>
    <a:srgbClr val="00539B"/>
    <a:srgbClr val="6EA53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54" autoAdjust="0"/>
    <p:restoredTop sz="94671" autoAdjust="0"/>
  </p:normalViewPr>
  <p:slideViewPr>
    <p:cSldViewPr snapToGrid="0" snapToObjects="1">
      <p:cViewPr>
        <p:scale>
          <a:sx n="100" d="100"/>
          <a:sy n="100" d="100"/>
        </p:scale>
        <p:origin x="-492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FE4385-5D8B-6540-84EC-0D4562F17D76}" type="datetime1">
              <a:rPr lang="en-US" smtClean="0"/>
              <a:pPr/>
              <a:t>10/21/2011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1B272-DCA8-9041-9684-0E7E6AFD2873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67503-F4E8-784E-984E-EF41A3FFF32D}" type="datetime1">
              <a:rPr lang="en-US" smtClean="0"/>
              <a:pPr/>
              <a:t>10/21/2011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00AB4-35A3-6A41-858D-FE95388B6CA4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2698" y="3196517"/>
            <a:ext cx="9144001" cy="1297695"/>
          </a:xfrm>
          <a:prstGeom prst="rect">
            <a:avLst/>
          </a:prstGeom>
          <a:solidFill>
            <a:srgbClr val="9BCD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hteck 5"/>
          <p:cNvSpPr/>
          <p:nvPr userDrawn="1"/>
        </p:nvSpPr>
        <p:spPr>
          <a:xfrm>
            <a:off x="0" y="9085"/>
            <a:ext cx="9156699" cy="383628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itel 1"/>
          <p:cNvSpPr>
            <a:spLocks noGrp="1"/>
          </p:cNvSpPr>
          <p:nvPr>
            <p:ph type="ctrTitle" hasCustomPrompt="1"/>
          </p:nvPr>
        </p:nvSpPr>
        <p:spPr>
          <a:xfrm>
            <a:off x="482492" y="1066800"/>
            <a:ext cx="6599296" cy="1095375"/>
          </a:xfrm>
          <a:noFill/>
        </p:spPr>
        <p:txBody>
          <a:bodyPr>
            <a:normAutofit/>
          </a:bodyPr>
          <a:lstStyle>
            <a:lvl1pPr algn="l">
              <a:defRPr sz="3000" b="1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Project title that can be very long</a:t>
            </a:r>
            <a:br>
              <a:rPr lang="en-US" dirty="0" smtClean="0"/>
            </a:br>
            <a:r>
              <a:rPr lang="en-US" dirty="0" smtClean="0"/>
              <a:t>second line</a:t>
            </a:r>
            <a:endParaRPr lang="de-DE" dirty="0"/>
          </a:p>
        </p:txBody>
      </p:sp>
      <p:sp>
        <p:nvSpPr>
          <p:cNvPr id="18" name="Untertitel 2"/>
          <p:cNvSpPr>
            <a:spLocks noGrp="1"/>
          </p:cNvSpPr>
          <p:nvPr>
            <p:ph type="subTitle" idx="1"/>
          </p:nvPr>
        </p:nvSpPr>
        <p:spPr>
          <a:xfrm>
            <a:off x="482492" y="3253667"/>
            <a:ext cx="8582026" cy="1297695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r>
              <a:rPr lang="en-US" dirty="0" smtClean="0"/>
              <a:t>Second line</a:t>
            </a:r>
            <a:endParaRPr lang="de-DE" dirty="0"/>
          </a:p>
        </p:txBody>
      </p:sp>
      <p:pic>
        <p:nvPicPr>
          <p:cNvPr id="10" name="Picture 9" descr="CFRR_horizontal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2492" y="5916716"/>
            <a:ext cx="4600575" cy="621078"/>
          </a:xfrm>
          <a:prstGeom prst="rect">
            <a:avLst/>
          </a:prstGeom>
        </p:spPr>
      </p:pic>
      <p:pic>
        <p:nvPicPr>
          <p:cNvPr id="12" name="Obraz 21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82492" y="277916"/>
            <a:ext cx="2759075" cy="5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Picture1_vertical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81788" y="277916"/>
            <a:ext cx="1819373" cy="610856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 userDrawn="1"/>
        </p:nvSpPr>
        <p:spPr>
          <a:xfrm>
            <a:off x="482492" y="2162175"/>
            <a:ext cx="6599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kern="1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financed by a grant from Switzerland through the Swiss Contribution to the enlarged European Union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800100"/>
            <a:ext cx="8229600" cy="5072063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buClr>
                <a:srgbClr val="9BCD00"/>
              </a:buCl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1857391" y="0"/>
            <a:ext cx="7286610" cy="640478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2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10400" y="6404279"/>
            <a:ext cx="2133600" cy="365125"/>
          </a:xfrm>
          <a:prstGeom prst="rect">
            <a:avLst/>
          </a:prstGeom>
          <a:noFill/>
        </p:spPr>
        <p:txBody>
          <a:bodyPr/>
          <a:lstStyle>
            <a:lvl1pPr algn="r">
              <a:defRPr sz="1800">
                <a:solidFill>
                  <a:srgbClr val="808979"/>
                </a:solidFill>
                <a:latin typeface="Arial"/>
                <a:cs typeface="Arial"/>
              </a:defRPr>
            </a:lvl1pPr>
          </a:lstStyle>
          <a:p>
            <a:fld id="{B131813F-E8C9-C041-A3BC-5D57C9CB1EBA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2" name="Bild 9" descr="wb-claim.wm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5418" y="6682091"/>
            <a:ext cx="6621463" cy="8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5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75418" y="188040"/>
            <a:ext cx="1379538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FRR_horizontal_logo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8" y="6428042"/>
            <a:ext cx="2175831" cy="293737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>
            <a:off x="0" y="714375"/>
            <a:ext cx="914400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6265131"/>
            <a:ext cx="9144001" cy="0"/>
          </a:xfrm>
          <a:prstGeom prst="line">
            <a:avLst/>
          </a:prstGeom>
          <a:ln>
            <a:solidFill>
              <a:srgbClr val="94C11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800100"/>
            <a:ext cx="8229600" cy="5072063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buClr>
                <a:srgbClr val="9BCD00"/>
              </a:buCl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1857391" y="0"/>
            <a:ext cx="7286610" cy="640478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2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10400" y="6404279"/>
            <a:ext cx="2133600" cy="365125"/>
          </a:xfrm>
          <a:prstGeom prst="rect">
            <a:avLst/>
          </a:prstGeom>
          <a:noFill/>
        </p:spPr>
        <p:txBody>
          <a:bodyPr/>
          <a:lstStyle>
            <a:lvl1pPr algn="r">
              <a:defRPr sz="1800">
                <a:solidFill>
                  <a:srgbClr val="808979"/>
                </a:solidFill>
                <a:latin typeface="Arial"/>
                <a:cs typeface="Arial"/>
              </a:defRPr>
            </a:lvl1pPr>
          </a:lstStyle>
          <a:p>
            <a:fld id="{B131813F-E8C9-C041-A3BC-5D57C9CB1EBA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2" name="Bild 9" descr="wb-claim.wm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5418" y="6682091"/>
            <a:ext cx="6621463" cy="8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5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75418" y="188040"/>
            <a:ext cx="1379538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FRR_horizontal_logo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8" y="6428042"/>
            <a:ext cx="2175831" cy="293737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>
            <a:off x="0" y="714375"/>
            <a:ext cx="914400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6265131"/>
            <a:ext cx="9144001" cy="0"/>
          </a:xfrm>
          <a:prstGeom prst="line">
            <a:avLst/>
          </a:prstGeom>
          <a:ln>
            <a:solidFill>
              <a:srgbClr val="94C11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4038599" y="6475558"/>
            <a:ext cx="2324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808979"/>
                </a:solidFill>
              </a:rPr>
              <a:t>http://go.worldbank.org/4ABQSZP4F0</a:t>
            </a:r>
            <a:endParaRPr lang="en-US" sz="1000" dirty="0">
              <a:solidFill>
                <a:srgbClr val="80897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00275"/>
            <a:ext cx="4038600" cy="3925888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00275"/>
            <a:ext cx="4038600" cy="3925888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12" name="Titel 1"/>
          <p:cNvSpPr txBox="1">
            <a:spLocks/>
          </p:cNvSpPr>
          <p:nvPr userDrawn="1"/>
        </p:nvSpPr>
        <p:spPr>
          <a:xfrm>
            <a:off x="1857391" y="0"/>
            <a:ext cx="7286610" cy="6404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60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dirty="0" smtClean="0"/>
              <a:t>IFRS Asset Measurement</a:t>
            </a:r>
            <a:endParaRPr kumimoji="0" lang="de-DE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3" name="Foliennummernplatzhalter 5"/>
          <p:cNvSpPr txBox="1">
            <a:spLocks/>
          </p:cNvSpPr>
          <p:nvPr userDrawn="1"/>
        </p:nvSpPr>
        <p:spPr>
          <a:xfrm>
            <a:off x="7010400" y="6404279"/>
            <a:ext cx="2133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>
              <a:defRPr sz="1800">
                <a:solidFill>
                  <a:srgbClr val="808979"/>
                </a:solidFill>
                <a:latin typeface="Arial"/>
                <a:cs typeface="Arial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31813F-E8C9-C041-A3BC-5D57C9CB1EBA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srgbClr val="808979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808979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4" name="Obraz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5418" y="188040"/>
            <a:ext cx="1379538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CFRR_horizontal_logo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5418" y="6428042"/>
            <a:ext cx="2175831" cy="293737"/>
          </a:xfrm>
          <a:prstGeom prst="rect">
            <a:avLst/>
          </a:prstGeom>
        </p:spPr>
      </p:pic>
      <p:cxnSp>
        <p:nvCxnSpPr>
          <p:cNvPr id="19" name="Straight Connector 18"/>
          <p:cNvCxnSpPr/>
          <p:nvPr userDrawn="1"/>
        </p:nvCxnSpPr>
        <p:spPr>
          <a:xfrm>
            <a:off x="0" y="6265131"/>
            <a:ext cx="9144001" cy="0"/>
          </a:xfrm>
          <a:prstGeom prst="line">
            <a:avLst/>
          </a:prstGeom>
          <a:ln>
            <a:solidFill>
              <a:srgbClr val="94C11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4038599" y="6475558"/>
            <a:ext cx="2324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808979"/>
                </a:solidFill>
              </a:rPr>
              <a:t>http://go.worldbank.org/4ABQSZP4F0</a:t>
            </a:r>
            <a:endParaRPr lang="en-US" sz="1000" dirty="0">
              <a:solidFill>
                <a:srgbClr val="80897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866775"/>
            <a:ext cx="4040188" cy="81915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9BCD00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85925"/>
            <a:ext cx="4040188" cy="4454524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866775"/>
            <a:ext cx="4041775" cy="81915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9BCD00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685924"/>
            <a:ext cx="4041775" cy="4454525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12" name="Titel 1"/>
          <p:cNvSpPr txBox="1">
            <a:spLocks/>
          </p:cNvSpPr>
          <p:nvPr userDrawn="1"/>
        </p:nvSpPr>
        <p:spPr>
          <a:xfrm>
            <a:off x="1857391" y="0"/>
            <a:ext cx="7286610" cy="6404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60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dirty="0" smtClean="0"/>
              <a:t>Asset Measurement</a:t>
            </a:r>
            <a:endParaRPr kumimoji="0" lang="de-DE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6" name="Foliennummernplatzhalter 5"/>
          <p:cNvSpPr txBox="1">
            <a:spLocks/>
          </p:cNvSpPr>
          <p:nvPr userDrawn="1"/>
        </p:nvSpPr>
        <p:spPr>
          <a:xfrm>
            <a:off x="7010400" y="6404279"/>
            <a:ext cx="2133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>
              <a:defRPr sz="1800">
                <a:solidFill>
                  <a:srgbClr val="808979"/>
                </a:solidFill>
                <a:latin typeface="Arial"/>
                <a:cs typeface="Arial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31813F-E8C9-C041-A3BC-5D57C9CB1EBA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srgbClr val="808979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808979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20" name="Obraz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5418" y="188040"/>
            <a:ext cx="1379538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CFRR_horizontal_logo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5418" y="6428042"/>
            <a:ext cx="2175831" cy="293737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>
            <a:off x="0" y="714375"/>
            <a:ext cx="914400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0" y="6265131"/>
            <a:ext cx="9144001" cy="0"/>
          </a:xfrm>
          <a:prstGeom prst="line">
            <a:avLst/>
          </a:prstGeom>
          <a:ln>
            <a:solidFill>
              <a:srgbClr val="94C11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4038599" y="6475558"/>
            <a:ext cx="2324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808979"/>
                </a:solidFill>
              </a:rPr>
              <a:t>http://go.worldbank.org/4ABQSZP4F0</a:t>
            </a:r>
            <a:endParaRPr lang="en-US" sz="1000" dirty="0">
              <a:solidFill>
                <a:srgbClr val="80897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 userDrawn="1"/>
        </p:nvSpPr>
        <p:spPr>
          <a:xfrm>
            <a:off x="1857391" y="0"/>
            <a:ext cx="7286610" cy="6404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60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Click to edit Master title style</a:t>
            </a:r>
            <a:endParaRPr kumimoji="0" lang="de-DE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3" name="Foliennummernplatzhalter 5"/>
          <p:cNvSpPr txBox="1">
            <a:spLocks/>
          </p:cNvSpPr>
          <p:nvPr userDrawn="1"/>
        </p:nvSpPr>
        <p:spPr>
          <a:xfrm>
            <a:off x="7010400" y="6404279"/>
            <a:ext cx="2133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>
              <a:defRPr sz="1800">
                <a:solidFill>
                  <a:srgbClr val="808979"/>
                </a:solidFill>
                <a:latin typeface="Arial"/>
                <a:cs typeface="Arial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31813F-E8C9-C041-A3BC-5D57C9CB1EBA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srgbClr val="808979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808979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4" name="Obraz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5418" y="188040"/>
            <a:ext cx="1379538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CFRR_horizontal_logo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5418" y="6428042"/>
            <a:ext cx="2175831" cy="293737"/>
          </a:xfrm>
          <a:prstGeom prst="rect">
            <a:avLst/>
          </a:prstGeom>
        </p:spPr>
      </p:pic>
      <p:cxnSp>
        <p:nvCxnSpPr>
          <p:cNvPr id="16" name="Straight Connector 15"/>
          <p:cNvCxnSpPr/>
          <p:nvPr userDrawn="1"/>
        </p:nvCxnSpPr>
        <p:spPr>
          <a:xfrm>
            <a:off x="0" y="714375"/>
            <a:ext cx="914400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0" y="6265131"/>
            <a:ext cx="9144001" cy="0"/>
          </a:xfrm>
          <a:prstGeom prst="line">
            <a:avLst/>
          </a:prstGeom>
          <a:ln>
            <a:solidFill>
              <a:srgbClr val="94C11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4038599" y="6475558"/>
            <a:ext cx="2324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808979"/>
                </a:solidFill>
              </a:rPr>
              <a:t>http://go.worldbank.org/4ABQSZP4F0</a:t>
            </a:r>
            <a:endParaRPr lang="en-US" sz="1000" dirty="0">
              <a:solidFill>
                <a:srgbClr val="80897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969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9BCD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003300"/>
            <a:ext cx="5111750" cy="51228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2159000"/>
            <a:ext cx="3008313" cy="39671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el 1"/>
          <p:cNvSpPr txBox="1">
            <a:spLocks/>
          </p:cNvSpPr>
          <p:nvPr userDrawn="1"/>
        </p:nvSpPr>
        <p:spPr>
          <a:xfrm>
            <a:off x="1857391" y="0"/>
            <a:ext cx="7286610" cy="6404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60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Click to edit Master title style</a:t>
            </a:r>
            <a:endParaRPr kumimoji="0" lang="de-DE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5" name="Foliennummernplatzhalter 5"/>
          <p:cNvSpPr txBox="1">
            <a:spLocks/>
          </p:cNvSpPr>
          <p:nvPr userDrawn="1"/>
        </p:nvSpPr>
        <p:spPr>
          <a:xfrm>
            <a:off x="7010400" y="6404279"/>
            <a:ext cx="2133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>
              <a:defRPr sz="1800">
                <a:solidFill>
                  <a:srgbClr val="808979"/>
                </a:solidFill>
                <a:latin typeface="Arial"/>
                <a:cs typeface="Arial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31813F-E8C9-C041-A3BC-5D57C9CB1EBA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srgbClr val="808979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808979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7" name="Obraz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5418" y="188040"/>
            <a:ext cx="1379538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CFRR_horizontal_logo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5418" y="6428042"/>
            <a:ext cx="2175831" cy="293737"/>
          </a:xfrm>
          <a:prstGeom prst="rect">
            <a:avLst/>
          </a:prstGeom>
        </p:spPr>
      </p:pic>
      <p:cxnSp>
        <p:nvCxnSpPr>
          <p:cNvPr id="21" name="Straight Connector 20"/>
          <p:cNvCxnSpPr/>
          <p:nvPr userDrawn="1"/>
        </p:nvCxnSpPr>
        <p:spPr>
          <a:xfrm>
            <a:off x="0" y="714375"/>
            <a:ext cx="914400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0" y="6265131"/>
            <a:ext cx="9144001" cy="0"/>
          </a:xfrm>
          <a:prstGeom prst="line">
            <a:avLst/>
          </a:prstGeom>
          <a:ln>
            <a:solidFill>
              <a:srgbClr val="94C11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4038599" y="6475558"/>
            <a:ext cx="2324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808979"/>
                </a:solidFill>
              </a:rPr>
              <a:t>http://go.worldbank.org/4ABQSZP4F0</a:t>
            </a:r>
            <a:endParaRPr lang="en-US" sz="1000" dirty="0">
              <a:solidFill>
                <a:srgbClr val="80897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9BCD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876299"/>
            <a:ext cx="5486400" cy="3851275"/>
          </a:xfrm>
        </p:spPr>
        <p:txBody>
          <a:bodyPr/>
          <a:lstStyle>
            <a:lvl1pPr marL="0" indent="0">
              <a:buNone/>
              <a:defRPr sz="3200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Foliennummernplatzhalter 5"/>
          <p:cNvSpPr txBox="1">
            <a:spLocks/>
          </p:cNvSpPr>
          <p:nvPr userDrawn="1"/>
        </p:nvSpPr>
        <p:spPr>
          <a:xfrm>
            <a:off x="7010400" y="6404279"/>
            <a:ext cx="2133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>
              <a:defRPr sz="1800">
                <a:solidFill>
                  <a:srgbClr val="808979"/>
                </a:solidFill>
                <a:latin typeface="Arial"/>
                <a:cs typeface="Arial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31813F-E8C9-C041-A3BC-5D57C9CB1EBA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srgbClr val="808979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808979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2" name="Obraz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5418" y="188040"/>
            <a:ext cx="1379538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FRR_horizontal_logo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5418" y="6428042"/>
            <a:ext cx="2175831" cy="293737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0" y="714375"/>
            <a:ext cx="914400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6265131"/>
            <a:ext cx="9144001" cy="0"/>
          </a:xfrm>
          <a:prstGeom prst="line">
            <a:avLst/>
          </a:prstGeom>
          <a:ln>
            <a:solidFill>
              <a:srgbClr val="94C11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4038599" y="6475558"/>
            <a:ext cx="2324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808979"/>
                </a:solidFill>
              </a:rPr>
              <a:t>http://go.worldbank.org/4ABQSZP4F0</a:t>
            </a:r>
            <a:endParaRPr lang="en-US" sz="1000" dirty="0">
              <a:solidFill>
                <a:srgbClr val="80897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3" r:id="rId5"/>
    <p:sldLayoutId id="2147483654" r:id="rId6"/>
    <p:sldLayoutId id="2147483656" r:id="rId7"/>
    <p:sldLayoutId id="2147483657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75000"/>
        <a:buFontTx/>
        <a:buBlip>
          <a:blip r:embed="rId10"/>
        </a:buBlip>
        <a:defRPr sz="3600" b="1" i="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9BCD00"/>
        </a:buClr>
        <a:buSzPct val="75000"/>
        <a:buFont typeface="Symbol" charset="2"/>
        <a:buChar char="-"/>
        <a:defRPr sz="3200" b="1" i="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9BCD00"/>
        </a:buClr>
        <a:buSzPct val="100000"/>
        <a:buFont typeface="Arial"/>
        <a:buChar char="•"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9BCD00"/>
        </a:buClr>
        <a:buSzPct val="90000"/>
        <a:buFont typeface="Courier New"/>
        <a:buChar char="o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SzPct val="75000"/>
        <a:buFontTx/>
        <a:buBlip>
          <a:blip r:embed="rId10"/>
        </a:buBlip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Poland</a:t>
            </a:r>
            <a:r>
              <a:rPr lang="pl-PL" dirty="0" smtClean="0"/>
              <a:t> Financial Reporting Technical Assistance Program (FRTAP)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325" y="3333750"/>
            <a:ext cx="8750193" cy="1093787"/>
          </a:xfrm>
        </p:spPr>
        <p:txBody>
          <a:bodyPr>
            <a:normAutofit/>
          </a:bodyPr>
          <a:lstStyle/>
          <a:p>
            <a:r>
              <a:rPr lang="en-GB" sz="2600" dirty="0" smtClean="0"/>
              <a:t>IFRS Community of Practice in Warsaw</a:t>
            </a:r>
            <a:endParaRPr lang="en-US" sz="2600" dirty="0" smtClean="0"/>
          </a:p>
          <a:p>
            <a:r>
              <a:rPr lang="en-GB" sz="2600" dirty="0" smtClean="0"/>
              <a:t>Workshop 1, 26 October 2011</a:t>
            </a:r>
            <a:endParaRPr lang="en-US" sz="2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ct val="0"/>
              </a:spcBef>
              <a:buClr>
                <a:srgbClr val="FF9933"/>
              </a:buClr>
            </a:pPr>
            <a:endParaRPr lang="pl-PL" sz="2400" dirty="0" smtClean="0"/>
          </a:p>
          <a:p>
            <a:pPr>
              <a:lnSpc>
                <a:spcPct val="120000"/>
              </a:lnSpc>
              <a:spcBef>
                <a:spcPct val="0"/>
              </a:spcBef>
              <a:buClr>
                <a:srgbClr val="FF9933"/>
              </a:buClr>
            </a:pPr>
            <a:r>
              <a:rPr lang="en-GB" sz="2400" dirty="0" smtClean="0"/>
              <a:t>To </a:t>
            </a:r>
            <a:r>
              <a:rPr lang="en-GB" sz="2400" dirty="0" smtClean="0"/>
              <a:t>enhance and share IFRS expertise </a:t>
            </a:r>
            <a:r>
              <a:rPr lang="en-GB" sz="2400" dirty="0" smtClean="0"/>
              <a:t>among:</a:t>
            </a:r>
          </a:p>
          <a:p>
            <a:pPr lvl="1">
              <a:lnSpc>
                <a:spcPct val="120000"/>
              </a:lnSpc>
              <a:spcBef>
                <a:spcPct val="0"/>
              </a:spcBef>
              <a:buClr>
                <a:srgbClr val="FF9933"/>
              </a:buClr>
            </a:pPr>
            <a:r>
              <a:rPr lang="en-GB" sz="2000" dirty="0" smtClean="0"/>
              <a:t>relevant </a:t>
            </a:r>
            <a:r>
              <a:rPr lang="en-GB" sz="2000" dirty="0" smtClean="0"/>
              <a:t>regulatory agencies and </a:t>
            </a:r>
            <a:endParaRPr lang="en-GB" sz="2000" dirty="0" smtClean="0"/>
          </a:p>
          <a:p>
            <a:pPr lvl="1">
              <a:lnSpc>
                <a:spcPct val="120000"/>
              </a:lnSpc>
              <a:spcBef>
                <a:spcPct val="0"/>
              </a:spcBef>
              <a:buClr>
                <a:srgbClr val="FF9933"/>
              </a:buClr>
            </a:pPr>
            <a:r>
              <a:rPr lang="en-GB" sz="2000" dirty="0" smtClean="0"/>
              <a:t>the </a:t>
            </a:r>
            <a:r>
              <a:rPr lang="en-GB" sz="2000" dirty="0" smtClean="0"/>
              <a:t>corresponding industry associations (banking, insurance and issuers</a:t>
            </a:r>
            <a:r>
              <a:rPr lang="en-GB" sz="2000" dirty="0" smtClean="0"/>
              <a:t>)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IFRS COP: Draft Objective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1813F-E8C9-C041-A3BC-5D57C9CB1EBA}" type="slidenum">
              <a:rPr lang="de-DE" smtClean="0"/>
              <a:pPr/>
              <a:t>2</a:t>
            </a:fld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400" dirty="0" smtClean="0"/>
          </a:p>
          <a:p>
            <a:r>
              <a:rPr lang="en-GB" sz="2400" dirty="0" smtClean="0"/>
              <a:t>Policy </a:t>
            </a:r>
            <a:r>
              <a:rPr lang="en-GB" sz="2400" dirty="0" smtClean="0"/>
              <a:t>and technical issues in such areas as:  </a:t>
            </a:r>
          </a:p>
          <a:p>
            <a:pPr lvl="1"/>
            <a:r>
              <a:rPr lang="en-GB" sz="2000" dirty="0" smtClean="0"/>
              <a:t>the implementation of new and revised IFRS; </a:t>
            </a:r>
          </a:p>
          <a:p>
            <a:pPr lvl="1"/>
            <a:r>
              <a:rPr lang="en-GB" sz="2000" dirty="0" smtClean="0"/>
              <a:t>the improvement in the implementation and application of all IFRS;  </a:t>
            </a:r>
          </a:p>
          <a:p>
            <a:pPr lvl="1"/>
            <a:r>
              <a:rPr lang="en-GB" sz="2000" dirty="0" smtClean="0"/>
              <a:t>the EU endorsement of new and revised IFRS; </a:t>
            </a:r>
          </a:p>
          <a:p>
            <a:pPr lvl="1"/>
            <a:r>
              <a:rPr lang="en-GB" sz="2000" dirty="0" smtClean="0"/>
              <a:t>the enforcement of IFRS; </a:t>
            </a:r>
          </a:p>
          <a:p>
            <a:pPr lvl="1"/>
            <a:r>
              <a:rPr lang="en-GB" sz="2000" dirty="0" smtClean="0"/>
              <a:t>partnerships </a:t>
            </a:r>
            <a:r>
              <a:rPr lang="en-GB" sz="2000" dirty="0" smtClean="0"/>
              <a:t>with relevant EU and global bodies; and </a:t>
            </a:r>
          </a:p>
          <a:p>
            <a:pPr lvl="1"/>
            <a:r>
              <a:rPr lang="en-GB" sz="2000" dirty="0" smtClean="0"/>
              <a:t>partnerships </a:t>
            </a:r>
            <a:r>
              <a:rPr lang="en-GB" sz="2000" dirty="0" smtClean="0"/>
              <a:t>with relevant national bodies in other countries.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IFRS COP: Draft Work Programme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1813F-E8C9-C041-A3BC-5D57C9CB1EBA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GB" sz="2400" dirty="0" smtClean="0"/>
          </a:p>
          <a:p>
            <a:r>
              <a:rPr lang="en-GB" sz="2400" dirty="0" smtClean="0"/>
              <a:t>Objectives and method of working of IFRS COP</a:t>
            </a:r>
            <a:endParaRPr lang="en-GB" sz="2400" dirty="0" smtClean="0"/>
          </a:p>
          <a:p>
            <a:pPr lvl="1"/>
            <a:r>
              <a:rPr lang="en-GB" sz="2000" dirty="0" smtClean="0"/>
              <a:t>David </a:t>
            </a:r>
            <a:r>
              <a:rPr lang="en-GB" sz="2000" dirty="0" smtClean="0"/>
              <a:t>Cairns</a:t>
            </a:r>
          </a:p>
          <a:p>
            <a:pPr lvl="1">
              <a:buNone/>
            </a:pPr>
            <a:endParaRPr lang="en-GB" sz="1300" dirty="0" smtClean="0"/>
          </a:p>
          <a:p>
            <a:r>
              <a:rPr lang="en-GB" sz="2400" dirty="0" smtClean="0"/>
              <a:t>Understanding </a:t>
            </a:r>
            <a:r>
              <a:rPr lang="en-GB" sz="2400" dirty="0" smtClean="0"/>
              <a:t>and </a:t>
            </a:r>
            <a:r>
              <a:rPr lang="en-GB" sz="2400" dirty="0" smtClean="0"/>
              <a:t>applying </a:t>
            </a:r>
            <a:r>
              <a:rPr lang="en-GB" sz="2400" dirty="0" smtClean="0"/>
              <a:t>IFRS: </a:t>
            </a:r>
            <a:r>
              <a:rPr lang="en-GB" sz="2400" dirty="0" smtClean="0"/>
              <a:t>a </a:t>
            </a:r>
            <a:r>
              <a:rPr lang="en-GB" sz="2400" i="1" dirty="0" smtClean="0"/>
              <a:t>Framework</a:t>
            </a:r>
            <a:r>
              <a:rPr lang="en-GB" sz="2400" dirty="0" smtClean="0"/>
              <a:t>-based approach</a:t>
            </a:r>
          </a:p>
          <a:p>
            <a:pPr lvl="1"/>
            <a:r>
              <a:rPr lang="en-GB" sz="2000" dirty="0" smtClean="0"/>
              <a:t>Ann </a:t>
            </a:r>
            <a:r>
              <a:rPr lang="en-GB" sz="2000" dirty="0" smtClean="0"/>
              <a:t>Tarca, IFRS </a:t>
            </a:r>
            <a:r>
              <a:rPr lang="en-GB" sz="2000" dirty="0" smtClean="0"/>
              <a:t>Foundation</a:t>
            </a:r>
          </a:p>
          <a:p>
            <a:endParaRPr lang="en-GB" sz="1200" dirty="0" smtClean="0"/>
          </a:p>
          <a:p>
            <a:r>
              <a:rPr lang="en-GB" sz="2400" dirty="0" smtClean="0"/>
              <a:t>IFRS 11 </a:t>
            </a:r>
            <a:r>
              <a:rPr lang="en-GB" sz="2400" i="1" dirty="0" smtClean="0"/>
              <a:t>Joint Ventures</a:t>
            </a:r>
            <a:r>
              <a:rPr lang="en-GB" sz="2400" dirty="0" smtClean="0"/>
              <a:t> </a:t>
            </a:r>
          </a:p>
          <a:p>
            <a:pPr lvl="1"/>
            <a:r>
              <a:rPr lang="en-GB" sz="2000" dirty="0" smtClean="0"/>
              <a:t>Mariela </a:t>
            </a:r>
            <a:r>
              <a:rPr lang="en-GB" sz="2000" dirty="0" smtClean="0"/>
              <a:t>Isern, IASB</a:t>
            </a:r>
            <a:endParaRPr lang="en-GB" sz="2000" dirty="0" smtClean="0"/>
          </a:p>
          <a:p>
            <a:pPr>
              <a:buNone/>
            </a:pPr>
            <a:endParaRPr lang="en-GB" sz="1200" dirty="0" smtClean="0"/>
          </a:p>
          <a:p>
            <a:r>
              <a:rPr lang="en-GB" sz="2400" dirty="0" smtClean="0"/>
              <a:t>IFRS </a:t>
            </a:r>
            <a:r>
              <a:rPr lang="en-GB" sz="2400" dirty="0" smtClean="0"/>
              <a:t>13 </a:t>
            </a:r>
            <a:r>
              <a:rPr lang="en-GB" sz="2400" i="1" dirty="0" smtClean="0"/>
              <a:t>Fair Value Measurement</a:t>
            </a:r>
            <a:r>
              <a:rPr lang="en-GB" sz="2400" dirty="0" smtClean="0"/>
              <a:t> </a:t>
            </a:r>
          </a:p>
          <a:p>
            <a:pPr lvl="1"/>
            <a:r>
              <a:rPr lang="en-GB" sz="2000" dirty="0" smtClean="0"/>
              <a:t>Mariela Isern, IASB</a:t>
            </a:r>
          </a:p>
          <a:p>
            <a:endParaRPr lang="en-GB" sz="1200" dirty="0" smtClean="0"/>
          </a:p>
          <a:p>
            <a:r>
              <a:rPr lang="en-GB" sz="2400" dirty="0" smtClean="0"/>
              <a:t>Issues for next and subsequent workshops</a:t>
            </a:r>
            <a:endParaRPr lang="en-GB" sz="2400" dirty="0" smtClean="0"/>
          </a:p>
          <a:p>
            <a:pPr lvl="1"/>
            <a:r>
              <a:rPr lang="en-GB" sz="2000" dirty="0" smtClean="0"/>
              <a:t>David Cairns</a:t>
            </a:r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IFRS COP: Agenda, October 2011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1813F-E8C9-C041-A3BC-5D57C9CB1EBA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 smtClean="0"/>
          </a:p>
          <a:p>
            <a:pPr lvl="0"/>
            <a:r>
              <a:rPr lang="en-GB" sz="2200" dirty="0" smtClean="0"/>
              <a:t>IFRS </a:t>
            </a:r>
            <a:r>
              <a:rPr lang="en-GB" sz="2200" dirty="0" smtClean="0"/>
              <a:t>10 </a:t>
            </a:r>
            <a:r>
              <a:rPr lang="en-GB" sz="2200" i="1" dirty="0" smtClean="0"/>
              <a:t>Consolidated Financial Statements</a:t>
            </a:r>
            <a:r>
              <a:rPr lang="en-GB" sz="2200" dirty="0" smtClean="0"/>
              <a:t> </a:t>
            </a:r>
          </a:p>
          <a:p>
            <a:pPr lvl="0">
              <a:buNone/>
            </a:pPr>
            <a:r>
              <a:rPr lang="en-GB" sz="2200" dirty="0" smtClean="0"/>
              <a:t>	IFRS </a:t>
            </a:r>
            <a:r>
              <a:rPr lang="en-GB" sz="2200" dirty="0" smtClean="0"/>
              <a:t>12 </a:t>
            </a:r>
            <a:r>
              <a:rPr lang="en-GB" sz="2200" i="1" dirty="0" smtClean="0"/>
              <a:t>Disclosure of Interests in Other Entities</a:t>
            </a:r>
            <a:endParaRPr lang="en-GB" sz="2200" dirty="0" smtClean="0"/>
          </a:p>
          <a:p>
            <a:pPr lvl="0">
              <a:buNone/>
            </a:pPr>
            <a:r>
              <a:rPr lang="en-GB" sz="2200" dirty="0" smtClean="0"/>
              <a:t>	IAS </a:t>
            </a:r>
            <a:r>
              <a:rPr lang="en-GB" sz="2200" dirty="0" smtClean="0"/>
              <a:t>27(R2011) </a:t>
            </a:r>
            <a:r>
              <a:rPr lang="en-GB" sz="2200" i="1" dirty="0" smtClean="0"/>
              <a:t>Separate Financial Statements</a:t>
            </a:r>
            <a:endParaRPr lang="en-GB" sz="2200" dirty="0" smtClean="0"/>
          </a:p>
          <a:p>
            <a:pPr lvl="1"/>
            <a:r>
              <a:rPr lang="en-GB" sz="2000" dirty="0" smtClean="0"/>
              <a:t>Patrina </a:t>
            </a:r>
            <a:r>
              <a:rPr lang="en-GB" sz="2000" dirty="0" smtClean="0"/>
              <a:t>Buchanan, </a:t>
            </a:r>
            <a:r>
              <a:rPr lang="en-GB" sz="2000" dirty="0" smtClean="0"/>
              <a:t>IASB</a:t>
            </a:r>
            <a:endParaRPr lang="en-GB" sz="2000" dirty="0" smtClean="0"/>
          </a:p>
          <a:p>
            <a:pPr>
              <a:buNone/>
            </a:pPr>
            <a:endParaRPr lang="en-GB" sz="1200" dirty="0" smtClean="0"/>
          </a:p>
          <a:p>
            <a:r>
              <a:rPr lang="en-GB" sz="2200" dirty="0" smtClean="0"/>
              <a:t>IAS 19(R2011) </a:t>
            </a:r>
            <a:r>
              <a:rPr lang="en-GB" sz="2200" i="1" dirty="0" smtClean="0"/>
              <a:t>Employee Benefits</a:t>
            </a:r>
            <a:endParaRPr lang="en-GB" sz="2200" dirty="0" smtClean="0"/>
          </a:p>
          <a:p>
            <a:pPr lvl="1"/>
            <a:r>
              <a:rPr lang="en-GB" sz="2000" dirty="0" err="1" smtClean="0"/>
              <a:t>tbd</a:t>
            </a:r>
            <a:endParaRPr lang="en-GB" sz="2000" dirty="0" smtClean="0"/>
          </a:p>
          <a:p>
            <a:endParaRPr lang="en-GB" sz="1200" dirty="0" smtClean="0"/>
          </a:p>
          <a:p>
            <a:r>
              <a:rPr lang="en-GB" sz="2200" dirty="0" smtClean="0"/>
              <a:t>Issues for next and subsequent workshops</a:t>
            </a:r>
            <a:endParaRPr lang="en-GB" sz="2200" dirty="0" smtClean="0"/>
          </a:p>
          <a:p>
            <a:pPr lvl="1"/>
            <a:r>
              <a:rPr lang="en-GB" sz="2000" dirty="0" smtClean="0"/>
              <a:t>David Cairns</a:t>
            </a:r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66875" y="0"/>
            <a:ext cx="7477126" cy="640478"/>
          </a:xfrm>
        </p:spPr>
        <p:txBody>
          <a:bodyPr>
            <a:normAutofit/>
          </a:bodyPr>
          <a:lstStyle/>
          <a:p>
            <a:r>
              <a:rPr lang="en-GB" sz="2800" dirty="0" smtClean="0"/>
              <a:t>IFRS COP: Draft Agenda, December 2011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1813F-E8C9-C041-A3BC-5D57C9CB1EBA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00100"/>
            <a:ext cx="8229600" cy="5286375"/>
          </a:xfrm>
        </p:spPr>
        <p:txBody>
          <a:bodyPr>
            <a:normAutofit lnSpcReduction="10000"/>
          </a:bodyPr>
          <a:lstStyle/>
          <a:p>
            <a:endParaRPr lang="en-GB" sz="2400" dirty="0" smtClean="0"/>
          </a:p>
          <a:p>
            <a:pPr lvl="0"/>
            <a:r>
              <a:rPr lang="en-GB" sz="2400" dirty="0" smtClean="0"/>
              <a:t>Meetings</a:t>
            </a:r>
          </a:p>
          <a:p>
            <a:pPr lvl="1"/>
            <a:r>
              <a:rPr lang="en-GB" sz="2000" dirty="0" smtClean="0"/>
              <a:t>January</a:t>
            </a:r>
          </a:p>
          <a:p>
            <a:pPr lvl="1"/>
            <a:r>
              <a:rPr lang="en-GB" sz="2000" dirty="0" smtClean="0"/>
              <a:t>March</a:t>
            </a:r>
          </a:p>
          <a:p>
            <a:pPr lvl="1"/>
            <a:r>
              <a:rPr lang="en-GB" sz="2000" dirty="0" smtClean="0"/>
              <a:t>May</a:t>
            </a:r>
          </a:p>
          <a:p>
            <a:pPr lvl="1"/>
            <a:r>
              <a:rPr lang="en-GB" sz="2000" dirty="0" smtClean="0"/>
              <a:t>June</a:t>
            </a:r>
          </a:p>
          <a:p>
            <a:pPr lvl="0"/>
            <a:endParaRPr lang="en-GB" sz="1300" dirty="0" smtClean="0"/>
          </a:p>
          <a:p>
            <a:pPr lvl="0"/>
            <a:r>
              <a:rPr lang="en-GB" sz="2400" dirty="0" smtClean="0"/>
              <a:t>Possible topics for agenda</a:t>
            </a:r>
          </a:p>
          <a:p>
            <a:pPr lvl="1"/>
            <a:r>
              <a:rPr lang="en-US" sz="2000" dirty="0" smtClean="0"/>
              <a:t>enforcement issues including the roles of the </a:t>
            </a:r>
            <a:r>
              <a:rPr lang="en-US" sz="2000" dirty="0" smtClean="0"/>
              <a:t>KNF </a:t>
            </a:r>
            <a:r>
              <a:rPr lang="en-US" sz="2000" dirty="0" smtClean="0"/>
              <a:t>and ESMA/EECS in the EU </a:t>
            </a:r>
            <a:endParaRPr lang="en-US" sz="2000" dirty="0" smtClean="0"/>
          </a:p>
          <a:p>
            <a:pPr lvl="1"/>
            <a:r>
              <a:rPr lang="en-US" sz="2000" dirty="0" smtClean="0"/>
              <a:t>EU endorsement of IFRS</a:t>
            </a:r>
          </a:p>
          <a:p>
            <a:pPr lvl="1"/>
            <a:r>
              <a:rPr lang="en-US" sz="2000" dirty="0" smtClean="0"/>
              <a:t>new and revised IFRS</a:t>
            </a:r>
          </a:p>
          <a:p>
            <a:pPr lvl="1"/>
            <a:r>
              <a:rPr lang="en-US" sz="2000" dirty="0" smtClean="0"/>
              <a:t>…</a:t>
            </a:r>
          </a:p>
          <a:p>
            <a:pPr lvl="1"/>
            <a:r>
              <a:rPr lang="en-US" sz="2000" dirty="0" smtClean="0"/>
              <a:t>…</a:t>
            </a:r>
            <a:endParaRPr lang="en-GB" sz="2000" dirty="0" smtClean="0"/>
          </a:p>
          <a:p>
            <a:pPr lvl="0">
              <a:buNone/>
            </a:pPr>
            <a:r>
              <a:rPr lang="en-GB" sz="2400" dirty="0" smtClean="0"/>
              <a:t>	</a:t>
            </a:r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66875" y="0"/>
            <a:ext cx="7477126" cy="640478"/>
          </a:xfrm>
        </p:spPr>
        <p:txBody>
          <a:bodyPr>
            <a:normAutofit/>
          </a:bodyPr>
          <a:lstStyle/>
          <a:p>
            <a:r>
              <a:rPr lang="en-GB" sz="2800" dirty="0" smtClean="0"/>
              <a:t>IFRS COP: January to June 2012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1813F-E8C9-C041-A3BC-5D57C9CB1EBA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Poland</a:t>
            </a:r>
            <a:r>
              <a:rPr lang="pl-PL" dirty="0" smtClean="0"/>
              <a:t> Financial Reporting Technical Assistance Program (FRTAP)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325" y="3333750"/>
            <a:ext cx="8750193" cy="1093787"/>
          </a:xfrm>
        </p:spPr>
        <p:txBody>
          <a:bodyPr>
            <a:normAutofit/>
          </a:bodyPr>
          <a:lstStyle/>
          <a:p>
            <a:r>
              <a:rPr lang="en-GB" sz="2600" dirty="0" smtClean="0"/>
              <a:t>IFRS Community of Practice in Warsaw</a:t>
            </a:r>
            <a:endParaRPr lang="en-US" sz="2600" dirty="0" smtClean="0"/>
          </a:p>
          <a:p>
            <a:r>
              <a:rPr lang="en-GB" sz="2600" dirty="0" smtClean="0"/>
              <a:t>Workshop 1, 26 October 2011</a:t>
            </a:r>
            <a:endParaRPr lang="en-US" sz="2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frr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</TotalTime>
  <Words>248</Words>
  <Application>Microsoft Office PowerPoint</Application>
  <PresentationFormat>On-screen Show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cfrr-template</vt:lpstr>
      <vt:lpstr>Poland Financial Reporting Technical Assistance Program (FRTAP)</vt:lpstr>
      <vt:lpstr>IFRS COP: Draft Objective</vt:lpstr>
      <vt:lpstr>IFRS COP: Draft Work Programme</vt:lpstr>
      <vt:lpstr>IFRS COP: Agenda, October 2011</vt:lpstr>
      <vt:lpstr>IFRS COP: Draft Agenda, December 2011</vt:lpstr>
      <vt:lpstr>IFRS COP: January to June 2012</vt:lpstr>
      <vt:lpstr>Poland Financial Reporting Technical Assistance Program (FRTAP)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wb213058</dc:creator>
  <cp:lastModifiedBy>David Cairns</cp:lastModifiedBy>
  <cp:revision>82</cp:revision>
  <dcterms:created xsi:type="dcterms:W3CDTF">2010-11-21T11:14:40Z</dcterms:created>
  <dcterms:modified xsi:type="dcterms:W3CDTF">2011-10-21T12:03:31Z</dcterms:modified>
</cp:coreProperties>
</file>