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358" r:id="rId3"/>
    <p:sldId id="359" r:id="rId4"/>
    <p:sldId id="360" r:id="rId5"/>
    <p:sldId id="361" r:id="rId6"/>
    <p:sldId id="362" r:id="rId7"/>
    <p:sldId id="363" r:id="rId8"/>
    <p:sldId id="364" r:id="rId9"/>
    <p:sldId id="357" r:id="rId10"/>
    <p:sldId id="334" r:id="rId11"/>
    <p:sldId id="339" r:id="rId12"/>
    <p:sldId id="341" r:id="rId13"/>
    <p:sldId id="337" r:id="rId14"/>
    <p:sldId id="342" r:id="rId15"/>
  </p:sldIdLst>
  <p:sldSz cx="12192000" cy="6858000"/>
  <p:notesSz cx="6858000" cy="9144000"/>
  <p:defaultTextStyle>
    <a:defPPr>
      <a:defRPr lang="pl-PL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3770" userDrawn="1">
          <p15:clr>
            <a:srgbClr val="A4A3A4"/>
          </p15:clr>
        </p15:guide>
        <p15:guide id="2" pos="93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87888A"/>
    <a:srgbClr val="919195"/>
    <a:srgbClr val="A60000"/>
    <a:srgbClr val="E31837"/>
    <a:srgbClr val="8C8C8C"/>
    <a:srgbClr val="F6F6F6"/>
    <a:srgbClr val="003E6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 pośredni 2 — Ak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38B1855-1B75-4FBE-930C-398BA8C253C6}" styleName="Styl z motywem 2 — Akcent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8FD4443E-F989-4FC4-A0C8-D5A2AF1F390B}" styleName="Styl ciemny 1 — Akcent 5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wholeTbl>
    <a:band1H>
      <a:tcStyle>
        <a:tcBdr/>
        <a:fill>
          <a:solidFill>
            <a:schemeClr val="accent5">
              <a:shade val="60000"/>
            </a:schemeClr>
          </a:solidFill>
        </a:fill>
      </a:tcStyle>
    </a:band1H>
    <a:band1V>
      <a:tcStyle>
        <a:tcBdr/>
        <a:fill>
          <a:solidFill>
            <a:schemeClr val="accent5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5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5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5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AF606853-7671-496A-8E4F-DF71F8EC918B}" styleName="Styl ciemny 1 — Akcent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125E5076-3810-47DD-B79F-674D7AD40C01}" styleName="Styl ciemny 1 — Akcent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69CF1AB2-1976-4502-BF36-3FF5EA218861}" styleName="Styl pośredni 4 — Ak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93296810-A885-4BE3-A3E7-6D5BEEA58F35}" styleName="Styl pośredni 2 — Ak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DF18680-E054-41AD-8BC1-D1AEF772440D}" styleName="Styl pośredni 2 — Ak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934" autoAdjust="0"/>
    <p:restoredTop sz="94660"/>
  </p:normalViewPr>
  <p:slideViewPr>
    <p:cSldViewPr snapToGrid="0" snapToObjects="1">
      <p:cViewPr varScale="1">
        <p:scale>
          <a:sx n="110" d="100"/>
          <a:sy n="110" d="100"/>
        </p:scale>
        <p:origin x="900" y="114"/>
      </p:cViewPr>
      <p:guideLst>
        <p:guide orient="horz" pos="3770"/>
        <p:guide pos="937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914400" y="2130428"/>
            <a:ext cx="10363200" cy="1470025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 smtClean="0"/>
              <a:t>Kliknij, aby edytować styl wzorca podtytułu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6115F5-1D54-4ED1-AC85-81EB025D2425}" type="datetimeFigureOut">
              <a:rPr lang="pl-PL"/>
              <a:pPr>
                <a:defRPr/>
              </a:pPr>
              <a:t>2017-10-05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3A659D-313D-4C03-8398-BE16F21478FC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57F25B-A79F-4FBE-8699-152C6462D581}" type="datetimeFigureOut">
              <a:rPr lang="pl-PL"/>
              <a:pPr>
                <a:defRPr/>
              </a:pPr>
              <a:t>2017-10-05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2019F2-E6AB-44E8-BB6C-5393CB7A7AB9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8839200" y="274641"/>
            <a:ext cx="2743200" cy="5851525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609600" y="274641"/>
            <a:ext cx="8026400" cy="5851525"/>
          </a:xfr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2669E1-F8E1-46A0-9F60-DB8203C53CB4}" type="datetimeFigureOut">
              <a:rPr lang="pl-PL"/>
              <a:pPr>
                <a:defRPr/>
              </a:pPr>
              <a:t>2017-10-05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D5AD6D-6A70-4251-8E25-DC3610F3DC78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ADF426-3583-4498-A144-1B7BDE3FEB10}" type="datetimeFigureOut">
              <a:rPr lang="pl-PL"/>
              <a:pPr>
                <a:defRPr/>
              </a:pPr>
              <a:t>2017-10-05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00632D-E699-428D-AE86-A366DBC20B8F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963084" y="4406903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593640-2DCB-48F0-ABC6-72059612C0CF}" type="datetimeFigureOut">
              <a:rPr lang="pl-PL"/>
              <a:pPr>
                <a:defRPr/>
              </a:pPr>
              <a:t>2017-10-05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093D7E-ED8B-4283-BEDE-338F36F32975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609600" y="1600203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6197600" y="1600203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E15ADB-56F0-4388-80CA-24F6977A4EF2}" type="datetimeFigureOut">
              <a:rPr lang="pl-PL"/>
              <a:pPr>
                <a:defRPr/>
              </a:pPr>
              <a:t>2017-10-05</a:t>
            </a:fld>
            <a:endParaRPr lang="pl-PL"/>
          </a:p>
        </p:txBody>
      </p:sp>
      <p:sp>
        <p:nvSpPr>
          <p:cNvPr id="6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7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878CC5-D0D9-4713-A586-DAFEDEA060A1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6193369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6193369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7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232C1A-F40C-4943-AB1A-C96989454206}" type="datetimeFigureOut">
              <a:rPr lang="pl-PL"/>
              <a:pPr>
                <a:defRPr/>
              </a:pPr>
              <a:t>2017-10-05</a:t>
            </a:fld>
            <a:endParaRPr lang="pl-PL"/>
          </a:p>
        </p:txBody>
      </p:sp>
      <p:sp>
        <p:nvSpPr>
          <p:cNvPr id="8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9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B11885-F94C-49BC-9F93-8AF73776B3E3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0BD4A8-C2D5-4120-8D91-988416B24CA5}" type="datetimeFigureOut">
              <a:rPr lang="pl-PL"/>
              <a:pPr>
                <a:defRPr/>
              </a:pPr>
              <a:t>2017-10-05</a:t>
            </a:fld>
            <a:endParaRPr lang="pl-PL"/>
          </a:p>
        </p:txBody>
      </p:sp>
      <p:sp>
        <p:nvSpPr>
          <p:cNvPr id="4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37746C-1F8B-4A8A-8390-8AF705684561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63D170-1E3D-46CD-9A3B-31F14C4F49C4}" type="datetimeFigureOut">
              <a:rPr lang="pl-PL"/>
              <a:pPr>
                <a:defRPr/>
              </a:pPr>
              <a:t>2017-10-05</a:t>
            </a:fld>
            <a:endParaRPr lang="pl-PL"/>
          </a:p>
        </p:txBody>
      </p:sp>
      <p:sp>
        <p:nvSpPr>
          <p:cNvPr id="3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4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A2CE18-2ABF-44B7-9102-F584C0D75CF5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09602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4766733" y="273053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609602" y="1435103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1E2E6E-2F6D-4522-8530-8BDE55C84706}" type="datetimeFigureOut">
              <a:rPr lang="pl-PL"/>
              <a:pPr>
                <a:defRPr/>
              </a:pPr>
              <a:t>2017-10-05</a:t>
            </a:fld>
            <a:endParaRPr lang="pl-PL"/>
          </a:p>
        </p:txBody>
      </p:sp>
      <p:sp>
        <p:nvSpPr>
          <p:cNvPr id="6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7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42CAE0-DAEF-4F68-85CC-B01336AFE3B9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l-PL" noProof="0" smtClean="0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2A9D24-7084-4E22-BEA3-CFCF00C7E4E9}" type="datetimeFigureOut">
              <a:rPr lang="pl-PL"/>
              <a:pPr>
                <a:defRPr/>
              </a:pPr>
              <a:t>2017-10-05</a:t>
            </a:fld>
            <a:endParaRPr lang="pl-PL"/>
          </a:p>
        </p:txBody>
      </p:sp>
      <p:sp>
        <p:nvSpPr>
          <p:cNvPr id="6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7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6C0ECB-A421-4F95-86F6-24359C7F8F5B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Symbol zastępczy tytułu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l-PL" smtClean="0"/>
              <a:t>Kliknij, aby edytować styl</a:t>
            </a:r>
          </a:p>
        </p:txBody>
      </p:sp>
      <p:sp>
        <p:nvSpPr>
          <p:cNvPr id="1027" name="Symbol zastępczy tekstu 2"/>
          <p:cNvSpPr>
            <a:spLocks noGrp="1"/>
          </p:cNvSpPr>
          <p:nvPr>
            <p:ph type="body" idx="1"/>
          </p:nvPr>
        </p:nvSpPr>
        <p:spPr bwMode="auto">
          <a:xfrm>
            <a:off x="609600" y="1600203"/>
            <a:ext cx="109728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2"/>
          </p:nvPr>
        </p:nvSpPr>
        <p:spPr>
          <a:xfrm>
            <a:off x="609600" y="635635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47A15AC-94B0-410D-8E9D-6E1111E1128C}" type="datetimeFigureOut">
              <a:rPr lang="pl-PL"/>
              <a:pPr>
                <a:defRPr/>
              </a:pPr>
              <a:t>2017-10-05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>
          <a:xfrm>
            <a:off x="8737600" y="635635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7754DA8-214E-40AE-AD38-37F6A3D719A4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em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png"/><Relationship Id="rId5" Type="http://schemas.openxmlformats.org/officeDocument/2006/relationships/image" Target="../media/image5.png"/><Relationship Id="rId4" Type="http://schemas.openxmlformats.org/officeDocument/2006/relationships/image" Target="../media/image7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7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hyperlink" Target="mailto:info.e-deklaracje@mf.gov.pl." TargetMode="External"/><Relationship Id="rId5" Type="http://schemas.openxmlformats.org/officeDocument/2006/relationships/hyperlink" Target="http://www.mf.gov.pl/ministerstwo-finansow/kontakt/adresy-jednostek" TargetMode="External"/><Relationship Id="rId4" Type="http://schemas.openxmlformats.org/officeDocument/2006/relationships/image" Target="../media/image7.emf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eg"/><Relationship Id="rId13" Type="http://schemas.openxmlformats.org/officeDocument/2006/relationships/image" Target="../media/image24.png"/><Relationship Id="rId3" Type="http://schemas.openxmlformats.org/officeDocument/2006/relationships/image" Target="../media/image6.emf"/><Relationship Id="rId7" Type="http://schemas.openxmlformats.org/officeDocument/2006/relationships/image" Target="../media/image18.jpg"/><Relationship Id="rId12" Type="http://schemas.openxmlformats.org/officeDocument/2006/relationships/image" Target="../media/image2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.jpeg"/><Relationship Id="rId11" Type="http://schemas.openxmlformats.org/officeDocument/2006/relationships/image" Target="../media/image22.jpeg"/><Relationship Id="rId5" Type="http://schemas.openxmlformats.org/officeDocument/2006/relationships/image" Target="../media/image16.jpg"/><Relationship Id="rId10" Type="http://schemas.openxmlformats.org/officeDocument/2006/relationships/image" Target="../media/image21.png"/><Relationship Id="rId4" Type="http://schemas.openxmlformats.org/officeDocument/2006/relationships/image" Target="../media/image7.emf"/><Relationship Id="rId9" Type="http://schemas.openxmlformats.org/officeDocument/2006/relationships/image" Target="../media/image20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png"/><Relationship Id="rId4" Type="http://schemas.openxmlformats.org/officeDocument/2006/relationships/image" Target="../media/image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11.png"/><Relationship Id="rId4" Type="http://schemas.openxmlformats.org/officeDocument/2006/relationships/image" Target="../media/image7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png"/><Relationship Id="rId5" Type="http://schemas.openxmlformats.org/officeDocument/2006/relationships/image" Target="../media/image5.png"/><Relationship Id="rId4" Type="http://schemas.openxmlformats.org/officeDocument/2006/relationships/image" Target="../media/image7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rostokąt 6"/>
          <p:cNvSpPr/>
          <p:nvPr/>
        </p:nvSpPr>
        <p:spPr>
          <a:xfrm>
            <a:off x="952500" y="0"/>
            <a:ext cx="11239500" cy="6858000"/>
          </a:xfrm>
          <a:prstGeom prst="rect">
            <a:avLst/>
          </a:prstGeom>
          <a:gradFill>
            <a:gsLst>
              <a:gs pos="48000">
                <a:schemeClr val="bg1"/>
              </a:gs>
              <a:gs pos="100000">
                <a:schemeClr val="bg1">
                  <a:lumMod val="75000"/>
                  <a:alpha val="55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pic>
        <p:nvPicPr>
          <p:cNvPr id="4" name="Obraz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87488" y="562784"/>
            <a:ext cx="2047500" cy="562500"/>
          </a:xfrm>
          <a:prstGeom prst="rect">
            <a:avLst/>
          </a:prstGeom>
        </p:spPr>
      </p:pic>
      <p:pic>
        <p:nvPicPr>
          <p:cNvPr id="5" name="Obraz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75870" y="579414"/>
            <a:ext cx="2614864" cy="582776"/>
          </a:xfrm>
          <a:prstGeom prst="rect">
            <a:avLst/>
          </a:prstGeom>
        </p:spPr>
      </p:pic>
      <p:sp>
        <p:nvSpPr>
          <p:cNvPr id="9" name="pole tekstowe 5"/>
          <p:cNvSpPr txBox="1">
            <a:spLocks noChangeArrowheads="1"/>
          </p:cNvSpPr>
          <p:nvPr/>
        </p:nvSpPr>
        <p:spPr bwMode="auto">
          <a:xfrm>
            <a:off x="1090864" y="5651168"/>
            <a:ext cx="1395662" cy="846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kumimoji="1"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kumimoji="1"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kumimoji="1"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kumimoji="0" lang="pl-PL" altLang="pl-PL" sz="7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ul. Świętokrzyska 12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kumimoji="0" lang="pl-PL" altLang="pl-PL" sz="7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00-916 Warszawa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kumimoji="0" lang="pl-PL" altLang="pl-PL" sz="7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kumimoji="0" lang="pl-PL" altLang="pl-PL" sz="7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tel.: +48 22 694 57 00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kumimoji="0" lang="pl-PL" altLang="pl-PL" sz="7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fax :+48 22 694 37 19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kumimoji="0" lang="pl-PL" altLang="pl-PL" sz="700" dirty="0"/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kumimoji="0" lang="pl-PL" altLang="pl-PL" sz="700" dirty="0">
                <a:solidFill>
                  <a:schemeClr val="accent1"/>
                </a:solidFill>
              </a:rPr>
              <a:t>www.mf.gov.pl</a:t>
            </a:r>
          </a:p>
        </p:txBody>
      </p:sp>
      <p:sp>
        <p:nvSpPr>
          <p:cNvPr id="10" name="pole tekstowe 4"/>
          <p:cNvSpPr txBox="1">
            <a:spLocks noChangeArrowheads="1"/>
          </p:cNvSpPr>
          <p:nvPr/>
        </p:nvSpPr>
        <p:spPr bwMode="auto">
          <a:xfrm>
            <a:off x="3005887" y="2705725"/>
            <a:ext cx="7298046" cy="144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kumimoji="1"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kumimoji="1"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kumimoji="1"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lvl="0" algn="ctr">
              <a:buNone/>
            </a:pPr>
            <a:r>
              <a:rPr lang="pl-PL" sz="4400" b="1" dirty="0" smtClean="0">
                <a:solidFill>
                  <a:srgbClr val="A6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JPK_VAT</a:t>
            </a:r>
            <a:br>
              <a:rPr lang="pl-PL" sz="4400" b="1" dirty="0" smtClean="0">
                <a:solidFill>
                  <a:srgbClr val="A6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</a:br>
            <a:r>
              <a:rPr lang="pl-PL" sz="4400" b="1" dirty="0" smtClean="0">
                <a:solidFill>
                  <a:srgbClr val="A6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dla </a:t>
            </a:r>
            <a:r>
              <a:rPr lang="pl-PL" sz="4400" b="1" dirty="0">
                <a:solidFill>
                  <a:srgbClr val="A6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mikroprzedsiębiorców</a:t>
            </a:r>
          </a:p>
        </p:txBody>
      </p:sp>
      <p:pic>
        <p:nvPicPr>
          <p:cNvPr id="8" name="Obraz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15546" y="2796837"/>
            <a:ext cx="5076454" cy="406116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rostokąt 5"/>
          <p:cNvSpPr/>
          <p:nvPr/>
        </p:nvSpPr>
        <p:spPr>
          <a:xfrm>
            <a:off x="952500" y="0"/>
            <a:ext cx="11239500" cy="6858000"/>
          </a:xfrm>
          <a:prstGeom prst="rect">
            <a:avLst/>
          </a:prstGeom>
          <a:gradFill>
            <a:gsLst>
              <a:gs pos="48000">
                <a:schemeClr val="bg1"/>
              </a:gs>
              <a:gs pos="100000">
                <a:schemeClr val="bg1">
                  <a:lumMod val="75000"/>
                  <a:alpha val="55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grpSp>
        <p:nvGrpSpPr>
          <p:cNvPr id="18" name="Grupa 17"/>
          <p:cNvGrpSpPr/>
          <p:nvPr/>
        </p:nvGrpSpPr>
        <p:grpSpPr>
          <a:xfrm>
            <a:off x="5424458" y="-14871"/>
            <a:ext cx="7764583" cy="5951553"/>
            <a:chOff x="5424458" y="-14871"/>
            <a:chExt cx="7764583" cy="5951553"/>
          </a:xfrm>
        </p:grpSpPr>
        <p:sp>
          <p:nvSpPr>
            <p:cNvPr id="19" name="pole tekstowe 18"/>
            <p:cNvSpPr txBox="1"/>
            <p:nvPr/>
          </p:nvSpPr>
          <p:spPr>
            <a:xfrm>
              <a:off x="5424458" y="-14871"/>
              <a:ext cx="7764583" cy="3108543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pl-PL" sz="19600" dirty="0" smtClean="0">
                  <a:solidFill>
                    <a:schemeClr val="tx1">
                      <a:alpha val="6000"/>
                    </a:schemeClr>
                  </a:solidFill>
                  <a:latin typeface="Arial Black" panose="020B0A04020102020204" pitchFamily="34" charset="0"/>
                </a:rPr>
                <a:t>JPK</a:t>
              </a:r>
              <a:endParaRPr lang="pl-PL" sz="19600" dirty="0">
                <a:solidFill>
                  <a:schemeClr val="tx1">
                    <a:alpha val="6000"/>
                  </a:schemeClr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20" name="pole tekstowe 19"/>
            <p:cNvSpPr txBox="1"/>
            <p:nvPr/>
          </p:nvSpPr>
          <p:spPr>
            <a:xfrm>
              <a:off x="5424458" y="2227974"/>
              <a:ext cx="7764583" cy="3708708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pl-PL" sz="23500" dirty="0" smtClean="0">
                  <a:solidFill>
                    <a:schemeClr val="tx1">
                      <a:alpha val="6000"/>
                    </a:schemeClr>
                  </a:solidFill>
                  <a:latin typeface="Arial Black" panose="020B0A04020102020204" pitchFamily="34" charset="0"/>
                </a:rPr>
                <a:t>VAT</a:t>
              </a:r>
              <a:endParaRPr lang="pl-PL" sz="23500" dirty="0">
                <a:solidFill>
                  <a:schemeClr val="tx1">
                    <a:alpha val="6000"/>
                  </a:schemeClr>
                </a:solidFill>
                <a:latin typeface="Arial Black" panose="020B0A04020102020204" pitchFamily="34" charset="0"/>
              </a:endParaRPr>
            </a:p>
          </p:txBody>
        </p:sp>
      </p:grpSp>
      <p:sp>
        <p:nvSpPr>
          <p:cNvPr id="10" name="pole tekstowe 5"/>
          <p:cNvSpPr txBox="1">
            <a:spLocks noChangeArrowheads="1"/>
          </p:cNvSpPr>
          <p:nvPr/>
        </p:nvSpPr>
        <p:spPr bwMode="auto">
          <a:xfrm>
            <a:off x="31899" y="6542668"/>
            <a:ext cx="124400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kumimoji="1"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kumimoji="1"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kumimoji="1"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kumimoji="0" lang="pl-PL" altLang="pl-PL" sz="800" dirty="0" smtClean="0">
                <a:solidFill>
                  <a:schemeClr val="bg1"/>
                </a:solidFill>
              </a:rPr>
              <a:t>www.mf.gov.pl</a:t>
            </a:r>
            <a:endParaRPr kumimoji="0" lang="pl-PL" altLang="pl-PL" sz="800" dirty="0">
              <a:solidFill>
                <a:schemeClr val="bg1"/>
              </a:solidFill>
            </a:endParaRPr>
          </a:p>
        </p:txBody>
      </p:sp>
      <p:grpSp>
        <p:nvGrpSpPr>
          <p:cNvPr id="4" name="Grupa 3"/>
          <p:cNvGrpSpPr/>
          <p:nvPr/>
        </p:nvGrpSpPr>
        <p:grpSpPr>
          <a:xfrm>
            <a:off x="221962" y="226656"/>
            <a:ext cx="534779" cy="1053190"/>
            <a:chOff x="165789" y="206696"/>
            <a:chExt cx="613613" cy="1208444"/>
          </a:xfrm>
        </p:grpSpPr>
        <p:pic>
          <p:nvPicPr>
            <p:cNvPr id="5" name="Obraz 4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65790" y="955437"/>
              <a:ext cx="613612" cy="459703"/>
            </a:xfrm>
            <a:prstGeom prst="rect">
              <a:avLst/>
            </a:prstGeom>
          </p:spPr>
        </p:pic>
        <p:pic>
          <p:nvPicPr>
            <p:cNvPr id="7" name="Obraz 6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65789" y="206696"/>
              <a:ext cx="613612" cy="448984"/>
            </a:xfrm>
            <a:prstGeom prst="rect">
              <a:avLst/>
            </a:prstGeom>
          </p:spPr>
        </p:pic>
      </p:grpSp>
      <p:pic>
        <p:nvPicPr>
          <p:cNvPr id="26" name="Obraz 2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9908" y="988656"/>
            <a:ext cx="8572500" cy="6858000"/>
          </a:xfrm>
          <a:prstGeom prst="rect">
            <a:avLst/>
          </a:prstGeom>
        </p:spPr>
      </p:pic>
      <p:pic>
        <p:nvPicPr>
          <p:cNvPr id="27" name="Obraz 2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500" y="93306"/>
            <a:ext cx="9525000" cy="7620000"/>
          </a:xfrm>
          <a:prstGeom prst="rect">
            <a:avLst/>
          </a:prstGeom>
        </p:spPr>
      </p:pic>
      <p:sp>
        <p:nvSpPr>
          <p:cNvPr id="8" name="Tytuł 1"/>
          <p:cNvSpPr txBox="1">
            <a:spLocks/>
          </p:cNvSpPr>
          <p:nvPr/>
        </p:nvSpPr>
        <p:spPr bwMode="auto">
          <a:xfrm>
            <a:off x="2647949" y="144064"/>
            <a:ext cx="9215188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457200" algn="l"/>
            <a:r>
              <a:rPr lang="pl-PL" sz="28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</a:rPr>
              <a:t>Jak złożyć </a:t>
            </a:r>
            <a:r>
              <a:rPr lang="pl-PL" sz="28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</a:rPr>
              <a:t>JPK_VAT - </a:t>
            </a:r>
            <a:r>
              <a:rPr lang="pl-PL" sz="2800" b="1" dirty="0">
                <a:solidFill>
                  <a:srgbClr val="A60000"/>
                </a:solidFill>
                <a:latin typeface="Calibri" panose="020F0502020204030204" pitchFamily="34" charset="0"/>
              </a:rPr>
              <a:t>krok po kroku</a:t>
            </a:r>
          </a:p>
        </p:txBody>
      </p:sp>
    </p:spTree>
    <p:extLst>
      <p:ext uri="{BB962C8B-B14F-4D97-AF65-F5344CB8AC3E}">
        <p14:creationId xmlns:p14="http://schemas.microsoft.com/office/powerpoint/2010/main" val="1810581817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rostokąt 12"/>
          <p:cNvSpPr/>
          <p:nvPr/>
        </p:nvSpPr>
        <p:spPr>
          <a:xfrm>
            <a:off x="952500" y="0"/>
            <a:ext cx="11239500" cy="6858000"/>
          </a:xfrm>
          <a:prstGeom prst="rect">
            <a:avLst/>
          </a:prstGeom>
          <a:gradFill>
            <a:gsLst>
              <a:gs pos="48000">
                <a:schemeClr val="bg1"/>
              </a:gs>
              <a:gs pos="100000">
                <a:schemeClr val="bg1">
                  <a:lumMod val="75000"/>
                  <a:alpha val="55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grpSp>
        <p:nvGrpSpPr>
          <p:cNvPr id="10" name="Grupa 9"/>
          <p:cNvGrpSpPr/>
          <p:nvPr/>
        </p:nvGrpSpPr>
        <p:grpSpPr>
          <a:xfrm>
            <a:off x="5424458" y="-14871"/>
            <a:ext cx="7764583" cy="5951553"/>
            <a:chOff x="5424458" y="-14871"/>
            <a:chExt cx="7764583" cy="5951553"/>
          </a:xfrm>
        </p:grpSpPr>
        <p:sp>
          <p:nvSpPr>
            <p:cNvPr id="11" name="pole tekstowe 10"/>
            <p:cNvSpPr txBox="1"/>
            <p:nvPr/>
          </p:nvSpPr>
          <p:spPr>
            <a:xfrm>
              <a:off x="5424458" y="-14871"/>
              <a:ext cx="7764583" cy="3108543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pl-PL" sz="19600" dirty="0" smtClean="0">
                  <a:solidFill>
                    <a:schemeClr val="tx1">
                      <a:alpha val="6000"/>
                    </a:schemeClr>
                  </a:solidFill>
                  <a:latin typeface="Arial Black" panose="020B0A04020102020204" pitchFamily="34" charset="0"/>
                </a:rPr>
                <a:t>JPK</a:t>
              </a:r>
              <a:endParaRPr lang="pl-PL" sz="19600" dirty="0">
                <a:solidFill>
                  <a:schemeClr val="tx1">
                    <a:alpha val="6000"/>
                  </a:schemeClr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12" name="pole tekstowe 11"/>
            <p:cNvSpPr txBox="1"/>
            <p:nvPr/>
          </p:nvSpPr>
          <p:spPr>
            <a:xfrm>
              <a:off x="5424458" y="2227974"/>
              <a:ext cx="7764583" cy="3708708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pl-PL" sz="23500" dirty="0" smtClean="0">
                  <a:solidFill>
                    <a:schemeClr val="tx1">
                      <a:alpha val="6000"/>
                    </a:schemeClr>
                  </a:solidFill>
                  <a:latin typeface="Arial Black" panose="020B0A04020102020204" pitchFamily="34" charset="0"/>
                </a:rPr>
                <a:t>VAT</a:t>
              </a:r>
              <a:endParaRPr lang="pl-PL" sz="23500" dirty="0">
                <a:solidFill>
                  <a:schemeClr val="tx1">
                    <a:alpha val="6000"/>
                  </a:schemeClr>
                </a:solidFill>
                <a:latin typeface="Arial Black" panose="020B0A04020102020204" pitchFamily="34" charset="0"/>
              </a:endParaRPr>
            </a:p>
          </p:txBody>
        </p:sp>
      </p:grpSp>
      <p:sp>
        <p:nvSpPr>
          <p:cNvPr id="7" name="pole tekstowe 5"/>
          <p:cNvSpPr txBox="1">
            <a:spLocks noChangeArrowheads="1"/>
          </p:cNvSpPr>
          <p:nvPr/>
        </p:nvSpPr>
        <p:spPr bwMode="auto">
          <a:xfrm>
            <a:off x="31899" y="6542668"/>
            <a:ext cx="124400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kumimoji="1"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kumimoji="1"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kumimoji="1"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kumimoji="0" lang="pl-PL" altLang="pl-PL" sz="800" dirty="0" smtClean="0">
                <a:solidFill>
                  <a:schemeClr val="bg1"/>
                </a:solidFill>
              </a:rPr>
              <a:t>www.mf.gov.pl</a:t>
            </a:r>
            <a:endParaRPr kumimoji="0" lang="pl-PL" altLang="pl-PL" sz="800" dirty="0">
              <a:solidFill>
                <a:schemeClr val="bg1"/>
              </a:solidFill>
            </a:endParaRPr>
          </a:p>
        </p:txBody>
      </p:sp>
      <p:grpSp>
        <p:nvGrpSpPr>
          <p:cNvPr id="4" name="Grupa 3"/>
          <p:cNvGrpSpPr/>
          <p:nvPr/>
        </p:nvGrpSpPr>
        <p:grpSpPr>
          <a:xfrm>
            <a:off x="221962" y="226656"/>
            <a:ext cx="534779" cy="1053190"/>
            <a:chOff x="165789" y="206696"/>
            <a:chExt cx="613613" cy="1208444"/>
          </a:xfrm>
        </p:grpSpPr>
        <p:pic>
          <p:nvPicPr>
            <p:cNvPr id="5" name="Obraz 4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65790" y="955437"/>
              <a:ext cx="613612" cy="459703"/>
            </a:xfrm>
            <a:prstGeom prst="rect">
              <a:avLst/>
            </a:prstGeom>
          </p:spPr>
        </p:pic>
        <p:pic>
          <p:nvPicPr>
            <p:cNvPr id="6" name="Obraz 5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65789" y="206696"/>
              <a:ext cx="613612" cy="448984"/>
            </a:xfrm>
            <a:prstGeom prst="rect">
              <a:avLst/>
            </a:prstGeom>
          </p:spPr>
        </p:pic>
      </p:grpSp>
      <p:sp>
        <p:nvSpPr>
          <p:cNvPr id="9" name="Tytuł 1"/>
          <p:cNvSpPr txBox="1">
            <a:spLocks/>
          </p:cNvSpPr>
          <p:nvPr/>
        </p:nvSpPr>
        <p:spPr bwMode="auto">
          <a:xfrm>
            <a:off x="1959971" y="144064"/>
            <a:ext cx="9215188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457200" algn="l"/>
            <a:r>
              <a:rPr lang="pl-PL" sz="28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</a:rPr>
              <a:t>Strona </a:t>
            </a:r>
            <a:r>
              <a:rPr lang="pl-PL" sz="28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</a:rPr>
              <a:t>internetowa </a:t>
            </a:r>
            <a:r>
              <a:rPr lang="pl-PL" sz="28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</a:rPr>
              <a:t>- </a:t>
            </a:r>
            <a:r>
              <a:rPr lang="pl-PL" sz="2800" b="1" dirty="0" smtClean="0">
                <a:solidFill>
                  <a:srgbClr val="C00000"/>
                </a:solidFill>
                <a:latin typeface="Calibri" panose="020F0502020204030204" pitchFamily="34" charset="0"/>
              </a:rPr>
              <a:t>www.jpk.mf.gov.pl </a:t>
            </a:r>
            <a:endParaRPr lang="pl-PL" sz="2800" b="1" dirty="0">
              <a:solidFill>
                <a:srgbClr val="C00000"/>
              </a:solidFill>
              <a:latin typeface="Calibri" panose="020F0502020204030204" pitchFamily="34" charset="0"/>
            </a:endParaRPr>
          </a:p>
        </p:txBody>
      </p:sp>
      <p:pic>
        <p:nvPicPr>
          <p:cNvPr id="3" name="Obraz 2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1728"/>
          <a:stretch/>
        </p:blipFill>
        <p:spPr>
          <a:xfrm rot="253300">
            <a:off x="6044149" y="1862999"/>
            <a:ext cx="5117820" cy="4892002"/>
          </a:xfrm>
          <a:prstGeom prst="rect">
            <a:avLst/>
          </a:prstGeom>
        </p:spPr>
      </p:pic>
      <p:sp>
        <p:nvSpPr>
          <p:cNvPr id="17" name="Dowolny kształt 16"/>
          <p:cNvSpPr/>
          <p:nvPr/>
        </p:nvSpPr>
        <p:spPr>
          <a:xfrm>
            <a:off x="9809756" y="87405"/>
            <a:ext cx="1235222" cy="1063726"/>
          </a:xfrm>
          <a:custGeom>
            <a:avLst/>
            <a:gdLst>
              <a:gd name="connsiteX0" fmla="*/ 0 w 4115137"/>
              <a:gd name="connsiteY0" fmla="*/ 1771904 h 3543808"/>
              <a:gd name="connsiteX1" fmla="*/ 885952 w 4115137"/>
              <a:gd name="connsiteY1" fmla="*/ 1 h 3543808"/>
              <a:gd name="connsiteX2" fmla="*/ 3229185 w 4115137"/>
              <a:gd name="connsiteY2" fmla="*/ 1 h 3543808"/>
              <a:gd name="connsiteX3" fmla="*/ 4115137 w 4115137"/>
              <a:gd name="connsiteY3" fmla="*/ 1771904 h 3543808"/>
              <a:gd name="connsiteX4" fmla="*/ 3229185 w 4115137"/>
              <a:gd name="connsiteY4" fmla="*/ 3543807 h 3543808"/>
              <a:gd name="connsiteX5" fmla="*/ 885952 w 4115137"/>
              <a:gd name="connsiteY5" fmla="*/ 3543807 h 3543808"/>
              <a:gd name="connsiteX6" fmla="*/ 0 w 4115137"/>
              <a:gd name="connsiteY6" fmla="*/ 1771904 h 3543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115137" h="3543808">
                <a:moveTo>
                  <a:pt x="0" y="1771904"/>
                </a:moveTo>
                <a:lnTo>
                  <a:pt x="885952" y="1"/>
                </a:lnTo>
                <a:lnTo>
                  <a:pt x="3229185" y="1"/>
                </a:lnTo>
                <a:lnTo>
                  <a:pt x="4115137" y="1771904"/>
                </a:lnTo>
                <a:lnTo>
                  <a:pt x="3229185" y="3543807"/>
                </a:lnTo>
                <a:lnTo>
                  <a:pt x="885952" y="3543807"/>
                </a:lnTo>
                <a:lnTo>
                  <a:pt x="0" y="1771904"/>
                </a:lnTo>
                <a:close/>
              </a:path>
            </a:pathLst>
          </a:custGeom>
          <a:solidFill>
            <a:srgbClr val="FFFFFF">
              <a:alpha val="50196"/>
            </a:srgbClr>
          </a:solidFill>
          <a:ln w="19050">
            <a:solidFill>
              <a:srgbClr val="A60000"/>
            </a:solidFill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lvl="0" algn="ctr" defTabSz="2889250">
              <a:lnSpc>
                <a:spcPct val="90000"/>
              </a:lnSpc>
              <a:spcAft>
                <a:spcPct val="35000"/>
              </a:spcAft>
            </a:pPr>
            <a:r>
              <a:rPr lang="pl-PL" sz="1600" dirty="0">
                <a:solidFill>
                  <a:srgbClr val="A60000"/>
                </a:solidFill>
                <a:latin typeface="Calibri" panose="020F0502020204030204" pitchFamily="34" charset="0"/>
              </a:rPr>
              <a:t>prosta</a:t>
            </a:r>
            <a:endParaRPr lang="pl-PL" sz="1600" kern="1200" dirty="0"/>
          </a:p>
        </p:txBody>
      </p:sp>
      <p:sp>
        <p:nvSpPr>
          <p:cNvPr id="21" name="Dowolny kształt 20"/>
          <p:cNvSpPr/>
          <p:nvPr/>
        </p:nvSpPr>
        <p:spPr>
          <a:xfrm>
            <a:off x="10846971" y="664001"/>
            <a:ext cx="1235222" cy="1063726"/>
          </a:xfrm>
          <a:custGeom>
            <a:avLst/>
            <a:gdLst>
              <a:gd name="connsiteX0" fmla="*/ 0 w 4115137"/>
              <a:gd name="connsiteY0" fmla="*/ 1771904 h 3543808"/>
              <a:gd name="connsiteX1" fmla="*/ 885952 w 4115137"/>
              <a:gd name="connsiteY1" fmla="*/ 1 h 3543808"/>
              <a:gd name="connsiteX2" fmla="*/ 3229185 w 4115137"/>
              <a:gd name="connsiteY2" fmla="*/ 1 h 3543808"/>
              <a:gd name="connsiteX3" fmla="*/ 4115137 w 4115137"/>
              <a:gd name="connsiteY3" fmla="*/ 1771904 h 3543808"/>
              <a:gd name="connsiteX4" fmla="*/ 3229185 w 4115137"/>
              <a:gd name="connsiteY4" fmla="*/ 3543807 h 3543808"/>
              <a:gd name="connsiteX5" fmla="*/ 885952 w 4115137"/>
              <a:gd name="connsiteY5" fmla="*/ 3543807 h 3543808"/>
              <a:gd name="connsiteX6" fmla="*/ 0 w 4115137"/>
              <a:gd name="connsiteY6" fmla="*/ 1771904 h 3543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115137" h="3543808">
                <a:moveTo>
                  <a:pt x="0" y="1771904"/>
                </a:moveTo>
                <a:lnTo>
                  <a:pt x="885952" y="1"/>
                </a:lnTo>
                <a:lnTo>
                  <a:pt x="3229185" y="1"/>
                </a:lnTo>
                <a:lnTo>
                  <a:pt x="4115137" y="1771904"/>
                </a:lnTo>
                <a:lnTo>
                  <a:pt x="3229185" y="3543807"/>
                </a:lnTo>
                <a:lnTo>
                  <a:pt x="885952" y="3543807"/>
                </a:lnTo>
                <a:lnTo>
                  <a:pt x="0" y="1771904"/>
                </a:lnTo>
                <a:close/>
              </a:path>
            </a:pathLst>
          </a:custGeom>
          <a:solidFill>
            <a:srgbClr val="FFFFFF">
              <a:alpha val="50196"/>
            </a:srgbClr>
          </a:solidFill>
          <a:ln w="19050">
            <a:solidFill>
              <a:srgbClr val="A60000"/>
            </a:solidFill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lvl="0" algn="ctr" defTabSz="2889250">
              <a:lnSpc>
                <a:spcPct val="90000"/>
              </a:lnSpc>
              <a:spcAft>
                <a:spcPct val="35000"/>
              </a:spcAft>
            </a:pPr>
            <a:r>
              <a:rPr lang="pl-PL" sz="1600" dirty="0">
                <a:solidFill>
                  <a:srgbClr val="A60000"/>
                </a:solidFill>
                <a:latin typeface="Calibri" panose="020F0502020204030204" pitchFamily="34" charset="0"/>
              </a:rPr>
              <a:t>czytelna</a:t>
            </a:r>
            <a:endParaRPr lang="pl-PL" sz="1600" kern="1200" dirty="0"/>
          </a:p>
        </p:txBody>
      </p:sp>
      <p:pic>
        <p:nvPicPr>
          <p:cNvPr id="2" name="Obraz 1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0294"/>
          <a:stretch/>
        </p:blipFill>
        <p:spPr>
          <a:xfrm rot="21328479">
            <a:off x="1343031" y="1244787"/>
            <a:ext cx="4453297" cy="5122748"/>
          </a:xfrm>
          <a:prstGeom prst="rect">
            <a:avLst/>
          </a:prstGeom>
        </p:spPr>
      </p:pic>
      <p:sp>
        <p:nvSpPr>
          <p:cNvPr id="22" name="Dowolny kształt 21"/>
          <p:cNvSpPr/>
          <p:nvPr/>
        </p:nvSpPr>
        <p:spPr>
          <a:xfrm>
            <a:off x="8767989" y="664001"/>
            <a:ext cx="1235222" cy="1063726"/>
          </a:xfrm>
          <a:custGeom>
            <a:avLst/>
            <a:gdLst>
              <a:gd name="connsiteX0" fmla="*/ 0 w 4115137"/>
              <a:gd name="connsiteY0" fmla="*/ 1771904 h 3543808"/>
              <a:gd name="connsiteX1" fmla="*/ 885952 w 4115137"/>
              <a:gd name="connsiteY1" fmla="*/ 1 h 3543808"/>
              <a:gd name="connsiteX2" fmla="*/ 3229185 w 4115137"/>
              <a:gd name="connsiteY2" fmla="*/ 1 h 3543808"/>
              <a:gd name="connsiteX3" fmla="*/ 4115137 w 4115137"/>
              <a:gd name="connsiteY3" fmla="*/ 1771904 h 3543808"/>
              <a:gd name="connsiteX4" fmla="*/ 3229185 w 4115137"/>
              <a:gd name="connsiteY4" fmla="*/ 3543807 h 3543808"/>
              <a:gd name="connsiteX5" fmla="*/ 885952 w 4115137"/>
              <a:gd name="connsiteY5" fmla="*/ 3543807 h 3543808"/>
              <a:gd name="connsiteX6" fmla="*/ 0 w 4115137"/>
              <a:gd name="connsiteY6" fmla="*/ 1771904 h 3543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115137" h="3543808">
                <a:moveTo>
                  <a:pt x="0" y="1771904"/>
                </a:moveTo>
                <a:lnTo>
                  <a:pt x="885952" y="1"/>
                </a:lnTo>
                <a:lnTo>
                  <a:pt x="3229185" y="1"/>
                </a:lnTo>
                <a:lnTo>
                  <a:pt x="4115137" y="1771904"/>
                </a:lnTo>
                <a:lnTo>
                  <a:pt x="3229185" y="3543807"/>
                </a:lnTo>
                <a:lnTo>
                  <a:pt x="885952" y="3543807"/>
                </a:lnTo>
                <a:lnTo>
                  <a:pt x="0" y="1771904"/>
                </a:lnTo>
                <a:close/>
              </a:path>
            </a:pathLst>
          </a:custGeom>
          <a:solidFill>
            <a:srgbClr val="FFFFFF">
              <a:alpha val="50196"/>
            </a:srgbClr>
          </a:solidFill>
          <a:ln w="19050">
            <a:solidFill>
              <a:srgbClr val="A60000"/>
            </a:solidFill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lvl="0" algn="ctr" defTabSz="2889250">
              <a:lnSpc>
                <a:spcPct val="90000"/>
              </a:lnSpc>
              <a:spcAft>
                <a:spcPct val="35000"/>
              </a:spcAft>
            </a:pPr>
            <a:r>
              <a:rPr lang="pl-PL" sz="1600" dirty="0" smtClean="0">
                <a:solidFill>
                  <a:srgbClr val="A60000"/>
                </a:solidFill>
                <a:latin typeface="Calibri" panose="020F0502020204030204" pitchFamily="34" charset="0"/>
              </a:rPr>
              <a:t>przejrzysta</a:t>
            </a:r>
            <a:endParaRPr lang="pl-PL" sz="1600" kern="1200" dirty="0"/>
          </a:p>
        </p:txBody>
      </p:sp>
    </p:spTree>
    <p:extLst>
      <p:ext uri="{BB962C8B-B14F-4D97-AF65-F5344CB8AC3E}">
        <p14:creationId xmlns:p14="http://schemas.microsoft.com/office/powerpoint/2010/main" val="2674998480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rostokąt 13"/>
          <p:cNvSpPr/>
          <p:nvPr/>
        </p:nvSpPr>
        <p:spPr>
          <a:xfrm>
            <a:off x="952500" y="0"/>
            <a:ext cx="11239500" cy="6858000"/>
          </a:xfrm>
          <a:prstGeom prst="rect">
            <a:avLst/>
          </a:prstGeom>
          <a:gradFill>
            <a:gsLst>
              <a:gs pos="48000">
                <a:schemeClr val="bg1"/>
              </a:gs>
              <a:gs pos="100000">
                <a:schemeClr val="bg1">
                  <a:lumMod val="75000"/>
                  <a:alpha val="55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grpSp>
        <p:nvGrpSpPr>
          <p:cNvPr id="11" name="Grupa 10"/>
          <p:cNvGrpSpPr/>
          <p:nvPr/>
        </p:nvGrpSpPr>
        <p:grpSpPr>
          <a:xfrm>
            <a:off x="5424458" y="-14871"/>
            <a:ext cx="7764583" cy="5951553"/>
            <a:chOff x="5424458" y="-14871"/>
            <a:chExt cx="7764583" cy="5951553"/>
          </a:xfrm>
        </p:grpSpPr>
        <p:sp>
          <p:nvSpPr>
            <p:cNvPr id="12" name="pole tekstowe 11"/>
            <p:cNvSpPr txBox="1"/>
            <p:nvPr/>
          </p:nvSpPr>
          <p:spPr>
            <a:xfrm>
              <a:off x="5424458" y="-14871"/>
              <a:ext cx="7764583" cy="3108543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pl-PL" sz="19600" dirty="0" smtClean="0">
                  <a:solidFill>
                    <a:schemeClr val="tx1">
                      <a:alpha val="6000"/>
                    </a:schemeClr>
                  </a:solidFill>
                  <a:latin typeface="Arial Black" panose="020B0A04020102020204" pitchFamily="34" charset="0"/>
                </a:rPr>
                <a:t>JPK</a:t>
              </a:r>
              <a:endParaRPr lang="pl-PL" sz="19600" dirty="0">
                <a:solidFill>
                  <a:schemeClr val="tx1">
                    <a:alpha val="6000"/>
                  </a:schemeClr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13" name="pole tekstowe 12"/>
            <p:cNvSpPr txBox="1"/>
            <p:nvPr/>
          </p:nvSpPr>
          <p:spPr>
            <a:xfrm>
              <a:off x="5424458" y="2227974"/>
              <a:ext cx="7764583" cy="3708708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pl-PL" sz="23500" dirty="0" smtClean="0">
                  <a:solidFill>
                    <a:schemeClr val="tx1">
                      <a:alpha val="6000"/>
                    </a:schemeClr>
                  </a:solidFill>
                  <a:latin typeface="Arial Black" panose="020B0A04020102020204" pitchFamily="34" charset="0"/>
                </a:rPr>
                <a:t>VAT</a:t>
              </a:r>
              <a:endParaRPr lang="pl-PL" sz="23500" dirty="0">
                <a:solidFill>
                  <a:schemeClr val="tx1">
                    <a:alpha val="6000"/>
                  </a:schemeClr>
                </a:solidFill>
                <a:latin typeface="Arial Black" panose="020B0A04020102020204" pitchFamily="34" charset="0"/>
              </a:endParaRPr>
            </a:p>
          </p:txBody>
        </p:sp>
      </p:grpSp>
      <p:sp>
        <p:nvSpPr>
          <p:cNvPr id="7" name="pole tekstowe 5"/>
          <p:cNvSpPr txBox="1">
            <a:spLocks noChangeArrowheads="1"/>
          </p:cNvSpPr>
          <p:nvPr/>
        </p:nvSpPr>
        <p:spPr bwMode="auto">
          <a:xfrm>
            <a:off x="31899" y="6542668"/>
            <a:ext cx="124400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kumimoji="1"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kumimoji="1"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kumimoji="1"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kumimoji="0" lang="pl-PL" altLang="pl-PL" sz="800" dirty="0" smtClean="0">
                <a:solidFill>
                  <a:schemeClr val="bg1"/>
                </a:solidFill>
              </a:rPr>
              <a:t>www.mf.gov.pl</a:t>
            </a:r>
            <a:endParaRPr kumimoji="0" lang="pl-PL" altLang="pl-PL" sz="800" dirty="0">
              <a:solidFill>
                <a:schemeClr val="bg1"/>
              </a:solidFill>
            </a:endParaRPr>
          </a:p>
        </p:txBody>
      </p:sp>
      <p:grpSp>
        <p:nvGrpSpPr>
          <p:cNvPr id="4" name="Grupa 3"/>
          <p:cNvGrpSpPr/>
          <p:nvPr/>
        </p:nvGrpSpPr>
        <p:grpSpPr>
          <a:xfrm>
            <a:off x="221962" y="226656"/>
            <a:ext cx="534779" cy="1053190"/>
            <a:chOff x="165789" y="206696"/>
            <a:chExt cx="613613" cy="1208444"/>
          </a:xfrm>
        </p:grpSpPr>
        <p:pic>
          <p:nvPicPr>
            <p:cNvPr id="5" name="Obraz 4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65790" y="955437"/>
              <a:ext cx="613612" cy="459703"/>
            </a:xfrm>
            <a:prstGeom prst="rect">
              <a:avLst/>
            </a:prstGeom>
          </p:spPr>
        </p:pic>
        <p:pic>
          <p:nvPicPr>
            <p:cNvPr id="6" name="Obraz 5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65789" y="206696"/>
              <a:ext cx="613612" cy="448984"/>
            </a:xfrm>
            <a:prstGeom prst="rect">
              <a:avLst/>
            </a:prstGeom>
          </p:spPr>
        </p:pic>
      </p:grpSp>
      <p:sp>
        <p:nvSpPr>
          <p:cNvPr id="9" name="Tytuł 1"/>
          <p:cNvSpPr txBox="1">
            <a:spLocks/>
          </p:cNvSpPr>
          <p:nvPr/>
        </p:nvSpPr>
        <p:spPr bwMode="auto">
          <a:xfrm>
            <a:off x="2647949" y="144064"/>
            <a:ext cx="9215188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457200" algn="l"/>
            <a:r>
              <a:rPr lang="pl-PL" sz="28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</a:rPr>
              <a:t>Kontakt</a:t>
            </a:r>
            <a:endParaRPr lang="pl-PL" sz="2800" b="1" dirty="0">
              <a:solidFill>
                <a:schemeClr val="tx1">
                  <a:lumMod val="50000"/>
                  <a:lumOff val="50000"/>
                </a:schemeClr>
              </a:solidFill>
              <a:latin typeface="Calibri" panose="020F0502020204030204" pitchFamily="34" charset="0"/>
            </a:endParaRPr>
          </a:p>
        </p:txBody>
      </p:sp>
      <p:sp>
        <p:nvSpPr>
          <p:cNvPr id="10" name="Prostokąt 9"/>
          <p:cNvSpPr/>
          <p:nvPr/>
        </p:nvSpPr>
        <p:spPr>
          <a:xfrm>
            <a:off x="3748050" y="2256553"/>
            <a:ext cx="5526580" cy="30346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2400"/>
              </a:spcAft>
            </a:pPr>
            <a:r>
              <a:rPr lang="pl-PL" sz="2800" b="1" dirty="0">
                <a:solidFill>
                  <a:srgbClr val="A6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Masz </a:t>
            </a:r>
            <a:r>
              <a:rPr lang="pl-PL" sz="2800" b="1" dirty="0" smtClean="0">
                <a:solidFill>
                  <a:srgbClr val="A6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pytania?</a:t>
            </a:r>
          </a:p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pl-PL" sz="20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Skontaktuj </a:t>
            </a:r>
            <a:r>
              <a:rPr lang="pl-PL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się z </a:t>
            </a:r>
            <a:r>
              <a:rPr lang="pl-PL" sz="2000" dirty="0">
                <a:solidFill>
                  <a:srgbClr val="A6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Krajową Informacją </a:t>
            </a:r>
            <a:r>
              <a:rPr lang="pl-PL" sz="2000" dirty="0" smtClean="0">
                <a:solidFill>
                  <a:srgbClr val="A6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Skarbową</a:t>
            </a:r>
            <a:r>
              <a:rPr lang="pl-PL" sz="20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</a:t>
            </a:r>
          </a:p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pl-PL" sz="20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801 </a:t>
            </a:r>
            <a:r>
              <a:rPr lang="pl-PL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055 055 lub 22 330 03 </a:t>
            </a:r>
            <a:r>
              <a:rPr lang="pl-PL" sz="20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30</a:t>
            </a:r>
          </a:p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pl-PL" sz="20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pl-PL" sz="20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pl-PL" sz="20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lub ze swoim </a:t>
            </a:r>
            <a:r>
              <a:rPr lang="pl-PL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urzędem </a:t>
            </a:r>
            <a:r>
              <a:rPr lang="pl-PL" sz="20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skarbowym</a:t>
            </a:r>
            <a:r>
              <a:rPr lang="pl-PL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pl-PL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pl-PL" sz="1400" u="sng" dirty="0" smtClean="0">
                <a:solidFill>
                  <a:srgbClr val="0563C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5"/>
              </a:rPr>
              <a:t>zobacz </a:t>
            </a:r>
            <a:r>
              <a:rPr lang="pl-PL" sz="1400" u="sng" dirty="0">
                <a:solidFill>
                  <a:srgbClr val="0563C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5"/>
              </a:rPr>
              <a:t>listę urzędów w bazie teleadresowej </a:t>
            </a:r>
            <a:r>
              <a:rPr lang="pl-PL" sz="1400" u="sng" dirty="0" smtClean="0">
                <a:solidFill>
                  <a:srgbClr val="0563C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5"/>
              </a:rPr>
              <a:t>KAS</a:t>
            </a:r>
            <a:endParaRPr lang="pl-PL" sz="1400" u="sng" dirty="0" smtClean="0">
              <a:solidFill>
                <a:srgbClr val="0563C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0"/>
              </a:spcAft>
            </a:pPr>
            <a:endParaRPr lang="pl-PL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pl-PL" sz="20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lub </a:t>
            </a:r>
            <a:r>
              <a:rPr lang="pl-PL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napisz na adres </a:t>
            </a:r>
            <a:r>
              <a:rPr lang="pl-PL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6"/>
              </a:rPr>
              <a:t>info.e-deklaracje@mf.gov.pl</a:t>
            </a:r>
            <a:r>
              <a:rPr lang="pl-PL" sz="2000" u="sng" dirty="0">
                <a:latin typeface="Calibri" panose="020F0502020204030204" pitchFamily="34" charset="0"/>
                <a:hlinkClick r:id="rId6"/>
              </a:rPr>
              <a:t>.</a:t>
            </a:r>
            <a:endParaRPr lang="pl-PL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3780232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rostokąt 14"/>
          <p:cNvSpPr/>
          <p:nvPr/>
        </p:nvSpPr>
        <p:spPr>
          <a:xfrm>
            <a:off x="952500" y="0"/>
            <a:ext cx="11239500" cy="6858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7" name="pole tekstowe 5"/>
          <p:cNvSpPr txBox="1">
            <a:spLocks noChangeArrowheads="1"/>
          </p:cNvSpPr>
          <p:nvPr/>
        </p:nvSpPr>
        <p:spPr bwMode="auto">
          <a:xfrm>
            <a:off x="31899" y="6542668"/>
            <a:ext cx="124400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kumimoji="1"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kumimoji="1"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kumimoji="1"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kumimoji="0" lang="pl-PL" altLang="pl-PL" sz="800" dirty="0" smtClean="0">
                <a:solidFill>
                  <a:schemeClr val="bg1"/>
                </a:solidFill>
              </a:rPr>
              <a:t>www.mf.gov.pl</a:t>
            </a:r>
            <a:endParaRPr kumimoji="0" lang="pl-PL" altLang="pl-PL" sz="800" dirty="0">
              <a:solidFill>
                <a:schemeClr val="bg1"/>
              </a:solidFill>
            </a:endParaRPr>
          </a:p>
        </p:txBody>
      </p:sp>
      <p:grpSp>
        <p:nvGrpSpPr>
          <p:cNvPr id="4" name="Grupa 3"/>
          <p:cNvGrpSpPr/>
          <p:nvPr/>
        </p:nvGrpSpPr>
        <p:grpSpPr>
          <a:xfrm>
            <a:off x="221962" y="226656"/>
            <a:ext cx="534779" cy="1053190"/>
            <a:chOff x="165789" y="206696"/>
            <a:chExt cx="613613" cy="1208444"/>
          </a:xfrm>
        </p:grpSpPr>
        <p:pic>
          <p:nvPicPr>
            <p:cNvPr id="5" name="Obraz 4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65790" y="955437"/>
              <a:ext cx="613612" cy="459703"/>
            </a:xfrm>
            <a:prstGeom prst="rect">
              <a:avLst/>
            </a:prstGeom>
          </p:spPr>
        </p:pic>
        <p:pic>
          <p:nvPicPr>
            <p:cNvPr id="6" name="Obraz 5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65789" y="206696"/>
              <a:ext cx="613612" cy="448984"/>
            </a:xfrm>
            <a:prstGeom prst="rect">
              <a:avLst/>
            </a:prstGeom>
          </p:spPr>
        </p:pic>
      </p:grpSp>
      <p:sp>
        <p:nvSpPr>
          <p:cNvPr id="9" name="Tytuł 1"/>
          <p:cNvSpPr txBox="1">
            <a:spLocks/>
          </p:cNvSpPr>
          <p:nvPr/>
        </p:nvSpPr>
        <p:spPr bwMode="auto">
          <a:xfrm>
            <a:off x="2647949" y="144064"/>
            <a:ext cx="9215188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457200" algn="l"/>
            <a:r>
              <a:rPr lang="pl-PL" sz="28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</a:rPr>
              <a:t>Instytucje </a:t>
            </a:r>
            <a:r>
              <a:rPr lang="pl-PL" sz="28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</a:rPr>
              <a:t>wspierające</a:t>
            </a:r>
            <a:endParaRPr lang="pl-PL" sz="2800" b="1" dirty="0">
              <a:solidFill>
                <a:schemeClr val="tx1">
                  <a:lumMod val="50000"/>
                  <a:lumOff val="50000"/>
                </a:schemeClr>
              </a:solidFill>
              <a:latin typeface="Calibri" panose="020F0502020204030204" pitchFamily="34" charset="0"/>
            </a:endParaRPr>
          </a:p>
        </p:txBody>
      </p:sp>
      <p:pic>
        <p:nvPicPr>
          <p:cNvPr id="2" name="Obraz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03566" y="4525685"/>
            <a:ext cx="2751909" cy="616995"/>
          </a:xfrm>
          <a:prstGeom prst="rect">
            <a:avLst/>
          </a:prstGeom>
        </p:spPr>
      </p:pic>
      <p:pic>
        <p:nvPicPr>
          <p:cNvPr id="3" name="Obraz 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9073" y="1533912"/>
            <a:ext cx="2751909" cy="879887"/>
          </a:xfrm>
          <a:prstGeom prst="rect">
            <a:avLst/>
          </a:prstGeom>
        </p:spPr>
      </p:pic>
      <p:pic>
        <p:nvPicPr>
          <p:cNvPr id="8" name="Obraz 7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5169" y="5511377"/>
            <a:ext cx="3284202" cy="1079529"/>
          </a:xfrm>
          <a:prstGeom prst="rect">
            <a:avLst/>
          </a:prstGeom>
        </p:spPr>
      </p:pic>
      <p:pic>
        <p:nvPicPr>
          <p:cNvPr id="10" name="Obraz 9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38390" y="5133146"/>
            <a:ext cx="2048174" cy="416206"/>
          </a:xfrm>
          <a:prstGeom prst="rect">
            <a:avLst/>
          </a:prstGeom>
        </p:spPr>
      </p:pic>
      <p:pic>
        <p:nvPicPr>
          <p:cNvPr id="11" name="Obraz 10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38391" y="4022686"/>
            <a:ext cx="2048170" cy="742724"/>
          </a:xfrm>
          <a:prstGeom prst="rect">
            <a:avLst/>
          </a:prstGeom>
        </p:spPr>
      </p:pic>
      <p:pic>
        <p:nvPicPr>
          <p:cNvPr id="16" name="Obraz 15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98230" y="2831665"/>
            <a:ext cx="2328494" cy="1046834"/>
          </a:xfrm>
          <a:prstGeom prst="rect">
            <a:avLst/>
          </a:prstGeom>
        </p:spPr>
      </p:pic>
      <p:pic>
        <p:nvPicPr>
          <p:cNvPr id="17" name="Obraz 16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08079" y="1123297"/>
            <a:ext cx="1708797" cy="1889644"/>
          </a:xfrm>
          <a:prstGeom prst="rect">
            <a:avLst/>
          </a:prstGeom>
        </p:spPr>
      </p:pic>
      <p:pic>
        <p:nvPicPr>
          <p:cNvPr id="18" name="Obraz 17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39937" y="5652321"/>
            <a:ext cx="2645076" cy="1205680"/>
          </a:xfrm>
          <a:prstGeom prst="rect">
            <a:avLst/>
          </a:prstGeom>
        </p:spPr>
      </p:pic>
      <p:pic>
        <p:nvPicPr>
          <p:cNvPr id="12" name="Obraz 11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0683" y="2681392"/>
            <a:ext cx="3288688" cy="15268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3496571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rostokąt 11"/>
          <p:cNvSpPr/>
          <p:nvPr/>
        </p:nvSpPr>
        <p:spPr>
          <a:xfrm>
            <a:off x="952500" y="0"/>
            <a:ext cx="11239500" cy="6858000"/>
          </a:xfrm>
          <a:prstGeom prst="rect">
            <a:avLst/>
          </a:prstGeom>
          <a:gradFill>
            <a:gsLst>
              <a:gs pos="48000">
                <a:schemeClr val="bg1"/>
              </a:gs>
              <a:gs pos="100000">
                <a:schemeClr val="bg1">
                  <a:lumMod val="75000"/>
                  <a:alpha val="55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7" name="pole tekstowe 5"/>
          <p:cNvSpPr txBox="1">
            <a:spLocks noChangeArrowheads="1"/>
          </p:cNvSpPr>
          <p:nvPr/>
        </p:nvSpPr>
        <p:spPr bwMode="auto">
          <a:xfrm>
            <a:off x="31899" y="6542668"/>
            <a:ext cx="124400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kumimoji="1"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kumimoji="1"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kumimoji="1"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kumimoji="0" lang="pl-PL" altLang="pl-PL" sz="800" dirty="0" smtClean="0">
                <a:solidFill>
                  <a:schemeClr val="bg1"/>
                </a:solidFill>
              </a:rPr>
              <a:t>www.mf.gov.pl</a:t>
            </a:r>
            <a:endParaRPr kumimoji="0" lang="pl-PL" altLang="pl-PL" sz="800" dirty="0">
              <a:solidFill>
                <a:schemeClr val="bg1"/>
              </a:solidFill>
            </a:endParaRPr>
          </a:p>
        </p:txBody>
      </p:sp>
      <p:grpSp>
        <p:nvGrpSpPr>
          <p:cNvPr id="4" name="Grupa 3"/>
          <p:cNvGrpSpPr/>
          <p:nvPr/>
        </p:nvGrpSpPr>
        <p:grpSpPr>
          <a:xfrm>
            <a:off x="221962" y="226656"/>
            <a:ext cx="534779" cy="1053190"/>
            <a:chOff x="165789" y="206696"/>
            <a:chExt cx="613613" cy="1208444"/>
          </a:xfrm>
        </p:grpSpPr>
        <p:pic>
          <p:nvPicPr>
            <p:cNvPr id="5" name="Obraz 4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65790" y="955437"/>
              <a:ext cx="613612" cy="459703"/>
            </a:xfrm>
            <a:prstGeom prst="rect">
              <a:avLst/>
            </a:prstGeom>
          </p:spPr>
        </p:pic>
        <p:pic>
          <p:nvPicPr>
            <p:cNvPr id="6" name="Obraz 5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65789" y="206696"/>
              <a:ext cx="613612" cy="448984"/>
            </a:xfrm>
            <a:prstGeom prst="rect">
              <a:avLst/>
            </a:prstGeom>
          </p:spPr>
        </p:pic>
      </p:grpSp>
      <p:sp>
        <p:nvSpPr>
          <p:cNvPr id="9" name="Rectangle 6"/>
          <p:cNvSpPr txBox="1">
            <a:spLocks/>
          </p:cNvSpPr>
          <p:nvPr/>
        </p:nvSpPr>
        <p:spPr bwMode="auto">
          <a:xfrm>
            <a:off x="2506666" y="2679703"/>
            <a:ext cx="6556375" cy="765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kumimoji="1"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kumimoji="1"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kumimoji="1"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r">
              <a:spcBef>
                <a:spcPct val="0"/>
              </a:spcBef>
              <a:buFontTx/>
              <a:buNone/>
            </a:pPr>
            <a:r>
              <a:rPr kumimoji="0" lang="pl-PL" altLang="pl-PL" b="1" dirty="0" smtClean="0">
                <a:solidFill>
                  <a:srgbClr val="A60000"/>
                </a:solidFill>
                <a:latin typeface="Calibri" panose="020F0502020204030204" pitchFamily="34" charset="0"/>
              </a:rPr>
              <a:t>DZIĘKUJEMY </a:t>
            </a:r>
            <a:r>
              <a:rPr kumimoji="0" lang="pl-PL" altLang="pl-PL" b="1" dirty="0">
                <a:solidFill>
                  <a:srgbClr val="A60000"/>
                </a:solidFill>
                <a:latin typeface="Calibri" panose="020F0502020204030204" pitchFamily="34" charset="0"/>
              </a:rPr>
              <a:t>ZA UWAGĘ</a:t>
            </a:r>
          </a:p>
        </p:txBody>
      </p:sp>
      <p:sp>
        <p:nvSpPr>
          <p:cNvPr id="10" name="Line 4"/>
          <p:cNvSpPr>
            <a:spLocks noChangeShapeType="1"/>
          </p:cNvSpPr>
          <p:nvPr/>
        </p:nvSpPr>
        <p:spPr bwMode="auto">
          <a:xfrm flipH="1">
            <a:off x="5372103" y="2411413"/>
            <a:ext cx="4924425" cy="0"/>
          </a:xfrm>
          <a:prstGeom prst="line">
            <a:avLst/>
          </a:prstGeom>
          <a:noFill/>
          <a:ln w="19050">
            <a:solidFill>
              <a:srgbClr val="A6A6A6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pl-PL"/>
          </a:p>
        </p:txBody>
      </p:sp>
      <p:sp>
        <p:nvSpPr>
          <p:cNvPr id="11" name="Line 6"/>
          <p:cNvSpPr>
            <a:spLocks noChangeShapeType="1"/>
          </p:cNvSpPr>
          <p:nvPr/>
        </p:nvSpPr>
        <p:spPr bwMode="auto">
          <a:xfrm>
            <a:off x="9272588" y="1495425"/>
            <a:ext cx="0" cy="4395788"/>
          </a:xfrm>
          <a:prstGeom prst="line">
            <a:avLst/>
          </a:prstGeom>
          <a:noFill/>
          <a:ln w="19050">
            <a:solidFill>
              <a:srgbClr val="A6A6A6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160798033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rostokąt 11"/>
          <p:cNvSpPr/>
          <p:nvPr/>
        </p:nvSpPr>
        <p:spPr>
          <a:xfrm>
            <a:off x="952500" y="0"/>
            <a:ext cx="11239500" cy="6858000"/>
          </a:xfrm>
          <a:prstGeom prst="rect">
            <a:avLst/>
          </a:prstGeom>
          <a:gradFill>
            <a:gsLst>
              <a:gs pos="48000">
                <a:schemeClr val="bg1"/>
              </a:gs>
              <a:gs pos="100000">
                <a:schemeClr val="bg1">
                  <a:lumMod val="75000"/>
                  <a:alpha val="55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grpSp>
        <p:nvGrpSpPr>
          <p:cNvPr id="9" name="Grupa 8"/>
          <p:cNvGrpSpPr/>
          <p:nvPr/>
        </p:nvGrpSpPr>
        <p:grpSpPr>
          <a:xfrm>
            <a:off x="5424458" y="-14871"/>
            <a:ext cx="7764583" cy="5951553"/>
            <a:chOff x="5424458" y="-14871"/>
            <a:chExt cx="7764583" cy="5951553"/>
          </a:xfrm>
        </p:grpSpPr>
        <p:sp>
          <p:nvSpPr>
            <p:cNvPr id="10" name="pole tekstowe 9"/>
            <p:cNvSpPr txBox="1"/>
            <p:nvPr/>
          </p:nvSpPr>
          <p:spPr>
            <a:xfrm>
              <a:off x="5424458" y="-14871"/>
              <a:ext cx="7764583" cy="3108543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pl-PL" sz="19600" dirty="0" smtClean="0">
                  <a:solidFill>
                    <a:schemeClr val="tx1">
                      <a:alpha val="6000"/>
                    </a:schemeClr>
                  </a:solidFill>
                  <a:latin typeface="Arial Black" panose="020B0A04020102020204" pitchFamily="34" charset="0"/>
                </a:rPr>
                <a:t>JPK</a:t>
              </a:r>
              <a:endParaRPr lang="pl-PL" sz="19600" dirty="0">
                <a:solidFill>
                  <a:schemeClr val="tx1">
                    <a:alpha val="6000"/>
                  </a:schemeClr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11" name="pole tekstowe 10"/>
            <p:cNvSpPr txBox="1"/>
            <p:nvPr/>
          </p:nvSpPr>
          <p:spPr>
            <a:xfrm>
              <a:off x="5424458" y="2227974"/>
              <a:ext cx="7764583" cy="3708708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pl-PL" sz="23500" dirty="0" smtClean="0">
                  <a:solidFill>
                    <a:schemeClr val="tx1">
                      <a:alpha val="6000"/>
                    </a:schemeClr>
                  </a:solidFill>
                  <a:latin typeface="Arial Black" panose="020B0A04020102020204" pitchFamily="34" charset="0"/>
                </a:rPr>
                <a:t>VAT</a:t>
              </a:r>
              <a:endParaRPr lang="pl-PL" sz="23500" dirty="0">
                <a:solidFill>
                  <a:schemeClr val="tx1">
                    <a:alpha val="6000"/>
                  </a:schemeClr>
                </a:solidFill>
                <a:latin typeface="Arial Black" panose="020B0A04020102020204" pitchFamily="34" charset="0"/>
              </a:endParaRPr>
            </a:p>
          </p:txBody>
        </p:sp>
      </p:grpSp>
      <p:sp>
        <p:nvSpPr>
          <p:cNvPr id="2" name="pole tekstowe 5"/>
          <p:cNvSpPr txBox="1">
            <a:spLocks noChangeArrowheads="1"/>
          </p:cNvSpPr>
          <p:nvPr/>
        </p:nvSpPr>
        <p:spPr bwMode="auto">
          <a:xfrm>
            <a:off x="31899" y="6542668"/>
            <a:ext cx="124400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kumimoji="1"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kumimoji="1"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kumimoji="1"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kumimoji="0" lang="pl-PL" altLang="pl-PL" sz="800" dirty="0" smtClean="0">
                <a:solidFill>
                  <a:schemeClr val="bg1"/>
                </a:solidFill>
              </a:rPr>
              <a:t>www.mf.gov.pl</a:t>
            </a:r>
            <a:endParaRPr kumimoji="0" lang="pl-PL" altLang="pl-PL" sz="800" dirty="0">
              <a:solidFill>
                <a:schemeClr val="bg1"/>
              </a:solidFill>
            </a:endParaRPr>
          </a:p>
        </p:txBody>
      </p:sp>
      <p:grpSp>
        <p:nvGrpSpPr>
          <p:cNvPr id="3" name="Grupa 2"/>
          <p:cNvGrpSpPr/>
          <p:nvPr/>
        </p:nvGrpSpPr>
        <p:grpSpPr>
          <a:xfrm>
            <a:off x="221962" y="226656"/>
            <a:ext cx="534779" cy="1053190"/>
            <a:chOff x="165789" y="206696"/>
            <a:chExt cx="613613" cy="1208444"/>
          </a:xfrm>
        </p:grpSpPr>
        <p:pic>
          <p:nvPicPr>
            <p:cNvPr id="4" name="Obraz 3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65790" y="955437"/>
              <a:ext cx="613612" cy="459703"/>
            </a:xfrm>
            <a:prstGeom prst="rect">
              <a:avLst/>
            </a:prstGeom>
          </p:spPr>
        </p:pic>
        <p:pic>
          <p:nvPicPr>
            <p:cNvPr id="5" name="Obraz 4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65789" y="206696"/>
              <a:ext cx="613612" cy="448984"/>
            </a:xfrm>
            <a:prstGeom prst="rect">
              <a:avLst/>
            </a:prstGeom>
          </p:spPr>
        </p:pic>
      </p:grpSp>
      <p:sp>
        <p:nvSpPr>
          <p:cNvPr id="7" name="Tytuł 1"/>
          <p:cNvSpPr txBox="1">
            <a:spLocks/>
          </p:cNvSpPr>
          <p:nvPr/>
        </p:nvSpPr>
        <p:spPr bwMode="auto">
          <a:xfrm>
            <a:off x="936000" y="288000"/>
            <a:ext cx="10944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pl-PL" sz="40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</a:rPr>
              <a:t>Plan prezentacji</a:t>
            </a:r>
            <a:endParaRPr lang="pl-PL" sz="4000" b="1" dirty="0">
              <a:solidFill>
                <a:schemeClr val="tx1">
                  <a:lumMod val="50000"/>
                  <a:lumOff val="50000"/>
                </a:schemeClr>
              </a:solidFill>
              <a:latin typeface="Calibri" panose="020F0502020204030204" pitchFamily="34" charset="0"/>
            </a:endParaRPr>
          </a:p>
        </p:txBody>
      </p:sp>
      <p:sp>
        <p:nvSpPr>
          <p:cNvPr id="8" name="Symbol zastępczy zawartości 2"/>
          <p:cNvSpPr txBox="1">
            <a:spLocks/>
          </p:cNvSpPr>
          <p:nvPr/>
        </p:nvSpPr>
        <p:spPr bwMode="auto">
          <a:xfrm>
            <a:off x="1584600" y="2119536"/>
            <a:ext cx="10080000" cy="2994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514350" indent="-514350" algn="l">
              <a:buClr>
                <a:srgbClr val="A60000"/>
              </a:buClr>
              <a:buFont typeface="+mj-lt"/>
              <a:buAutoNum type="arabicPeriod"/>
            </a:pPr>
            <a:r>
              <a:rPr lang="pl-PL" sz="2000" dirty="0" smtClean="0">
                <a:solidFill>
                  <a:schemeClr val="tx1"/>
                </a:solidFill>
                <a:latin typeface="Calibri" panose="020F0502020204030204" pitchFamily="34" charset="0"/>
              </a:rPr>
              <a:t>Czym jest Jednolity Plik Kontrolny dla potrzeb VAT (JPK_VAT)</a:t>
            </a:r>
          </a:p>
          <a:p>
            <a:pPr marL="514350" indent="-514350" algn="l">
              <a:buClr>
                <a:srgbClr val="A60000"/>
              </a:buClr>
              <a:buFont typeface="+mj-lt"/>
              <a:buAutoNum type="arabicPeriod"/>
            </a:pPr>
            <a:r>
              <a:rPr lang="pl-PL" sz="2000" dirty="0" smtClean="0">
                <a:solidFill>
                  <a:schemeClr val="tx1"/>
                </a:solidFill>
                <a:latin typeface="Calibri" panose="020F0502020204030204" pitchFamily="34" charset="0"/>
              </a:rPr>
              <a:t>Kto składa JPK_VAT</a:t>
            </a:r>
          </a:p>
          <a:p>
            <a:pPr marL="514350" indent="-514350" algn="l">
              <a:buClr>
                <a:srgbClr val="A60000"/>
              </a:buClr>
              <a:buFont typeface="+mj-lt"/>
              <a:buAutoNum type="arabicPeriod"/>
            </a:pPr>
            <a:r>
              <a:rPr lang="pl-PL" sz="2000" dirty="0" smtClean="0">
                <a:solidFill>
                  <a:schemeClr val="tx1"/>
                </a:solidFill>
                <a:latin typeface="Calibri" panose="020F0502020204030204" pitchFamily="34" charset="0"/>
              </a:rPr>
              <a:t>Kiedy NIE składasz JPK_VAT</a:t>
            </a:r>
          </a:p>
          <a:p>
            <a:pPr marL="514350" indent="-514350" algn="l">
              <a:buClr>
                <a:srgbClr val="A60000"/>
              </a:buClr>
              <a:buFont typeface="+mj-lt"/>
              <a:buAutoNum type="arabicPeriod"/>
            </a:pPr>
            <a:r>
              <a:rPr lang="pl-PL" sz="2000" dirty="0" smtClean="0">
                <a:solidFill>
                  <a:schemeClr val="tx1"/>
                </a:solidFill>
                <a:latin typeface="Calibri" panose="020F0502020204030204" pitchFamily="34" charset="0"/>
              </a:rPr>
              <a:t>Kiedy złożyć JPK_VAT</a:t>
            </a:r>
          </a:p>
          <a:p>
            <a:pPr marL="514350" indent="-514350" algn="l">
              <a:buClr>
                <a:srgbClr val="A60000"/>
              </a:buClr>
              <a:buFont typeface="+mj-lt"/>
              <a:buAutoNum type="arabicPeriod"/>
            </a:pPr>
            <a:r>
              <a:rPr lang="pl-PL" sz="2000" dirty="0">
                <a:solidFill>
                  <a:schemeClr val="tx1"/>
                </a:solidFill>
                <a:latin typeface="Calibri" panose="020F0502020204030204" pitchFamily="34" charset="0"/>
              </a:rPr>
              <a:t>Jak złożyć </a:t>
            </a:r>
            <a:r>
              <a:rPr lang="pl-PL" sz="2000" dirty="0" smtClean="0">
                <a:solidFill>
                  <a:schemeClr val="tx1"/>
                </a:solidFill>
                <a:latin typeface="Calibri" panose="020F0502020204030204" pitchFamily="34" charset="0"/>
              </a:rPr>
              <a:t>JPK_VAT</a:t>
            </a:r>
          </a:p>
          <a:p>
            <a:pPr marL="514350" indent="-514350" algn="l">
              <a:buClr>
                <a:srgbClr val="A60000"/>
              </a:buClr>
              <a:buFont typeface="+mj-lt"/>
              <a:buAutoNum type="arabicPeriod"/>
            </a:pPr>
            <a:r>
              <a:rPr lang="pl-PL" sz="2000" dirty="0">
                <a:solidFill>
                  <a:schemeClr val="tx1"/>
                </a:solidFill>
                <a:latin typeface="Calibri" panose="020F0502020204030204" pitchFamily="34" charset="0"/>
              </a:rPr>
              <a:t>Strona internetowa</a:t>
            </a:r>
          </a:p>
          <a:p>
            <a:pPr marL="514350" indent="-514350" algn="l">
              <a:buClr>
                <a:srgbClr val="A60000"/>
              </a:buClr>
              <a:buFont typeface="+mj-lt"/>
              <a:buAutoNum type="arabicPeriod"/>
            </a:pPr>
            <a:r>
              <a:rPr lang="pl-PL" sz="2000" dirty="0" smtClean="0">
                <a:solidFill>
                  <a:schemeClr val="tx1"/>
                </a:solidFill>
                <a:latin typeface="Calibri" panose="020F0502020204030204" pitchFamily="34" charset="0"/>
              </a:rPr>
              <a:t>Kontakt</a:t>
            </a:r>
            <a:endParaRPr lang="pl-PL" sz="2000" dirty="0">
              <a:solidFill>
                <a:schemeClr val="tx1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724883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rostokąt 12"/>
          <p:cNvSpPr/>
          <p:nvPr/>
        </p:nvSpPr>
        <p:spPr>
          <a:xfrm>
            <a:off x="952500" y="0"/>
            <a:ext cx="11239500" cy="6858000"/>
          </a:xfrm>
          <a:prstGeom prst="rect">
            <a:avLst/>
          </a:prstGeom>
          <a:gradFill>
            <a:gsLst>
              <a:gs pos="48000">
                <a:schemeClr val="bg1"/>
              </a:gs>
              <a:gs pos="100000">
                <a:schemeClr val="bg1">
                  <a:lumMod val="75000"/>
                  <a:alpha val="55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grpSp>
        <p:nvGrpSpPr>
          <p:cNvPr id="10" name="Grupa 9"/>
          <p:cNvGrpSpPr/>
          <p:nvPr/>
        </p:nvGrpSpPr>
        <p:grpSpPr>
          <a:xfrm>
            <a:off x="5424458" y="-14871"/>
            <a:ext cx="7764583" cy="5951553"/>
            <a:chOff x="5424458" y="-14871"/>
            <a:chExt cx="7764583" cy="5951553"/>
          </a:xfrm>
        </p:grpSpPr>
        <p:sp>
          <p:nvSpPr>
            <p:cNvPr id="11" name="pole tekstowe 10"/>
            <p:cNvSpPr txBox="1"/>
            <p:nvPr/>
          </p:nvSpPr>
          <p:spPr>
            <a:xfrm>
              <a:off x="5424458" y="-14871"/>
              <a:ext cx="7764583" cy="3108543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pl-PL" sz="19600" dirty="0" smtClean="0">
                  <a:solidFill>
                    <a:schemeClr val="tx1">
                      <a:alpha val="6000"/>
                    </a:schemeClr>
                  </a:solidFill>
                  <a:latin typeface="Arial Black" panose="020B0A04020102020204" pitchFamily="34" charset="0"/>
                </a:rPr>
                <a:t>JPK</a:t>
              </a:r>
              <a:endParaRPr lang="pl-PL" sz="19600" dirty="0">
                <a:solidFill>
                  <a:schemeClr val="tx1">
                    <a:alpha val="6000"/>
                  </a:schemeClr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12" name="pole tekstowe 11"/>
            <p:cNvSpPr txBox="1"/>
            <p:nvPr/>
          </p:nvSpPr>
          <p:spPr>
            <a:xfrm>
              <a:off x="5424458" y="2227974"/>
              <a:ext cx="7764583" cy="3708708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pl-PL" sz="23500" dirty="0" smtClean="0">
                  <a:solidFill>
                    <a:schemeClr val="tx1">
                      <a:alpha val="6000"/>
                    </a:schemeClr>
                  </a:solidFill>
                  <a:latin typeface="Arial Black" panose="020B0A04020102020204" pitchFamily="34" charset="0"/>
                </a:rPr>
                <a:t>VAT</a:t>
              </a:r>
              <a:endParaRPr lang="pl-PL" sz="23500" dirty="0">
                <a:solidFill>
                  <a:schemeClr val="tx1">
                    <a:alpha val="6000"/>
                  </a:schemeClr>
                </a:solidFill>
                <a:latin typeface="Arial Black" panose="020B0A04020102020204" pitchFamily="34" charset="0"/>
              </a:endParaRPr>
            </a:p>
          </p:txBody>
        </p:sp>
      </p:grpSp>
      <p:sp>
        <p:nvSpPr>
          <p:cNvPr id="5" name="pole tekstowe 5"/>
          <p:cNvSpPr txBox="1">
            <a:spLocks noChangeArrowheads="1"/>
          </p:cNvSpPr>
          <p:nvPr/>
        </p:nvSpPr>
        <p:spPr bwMode="auto">
          <a:xfrm>
            <a:off x="31899" y="6542668"/>
            <a:ext cx="124400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kumimoji="1"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kumimoji="1"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kumimoji="1"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kumimoji="0" lang="pl-PL" altLang="pl-PL" sz="800" dirty="0" smtClean="0">
                <a:solidFill>
                  <a:schemeClr val="bg1"/>
                </a:solidFill>
              </a:rPr>
              <a:t>www.mf.gov.pl</a:t>
            </a:r>
            <a:endParaRPr kumimoji="0" lang="pl-PL" altLang="pl-PL" sz="800" dirty="0">
              <a:solidFill>
                <a:schemeClr val="bg1"/>
              </a:solidFill>
            </a:endParaRPr>
          </a:p>
        </p:txBody>
      </p:sp>
      <p:grpSp>
        <p:nvGrpSpPr>
          <p:cNvPr id="33" name="Grupa 32"/>
          <p:cNvGrpSpPr/>
          <p:nvPr/>
        </p:nvGrpSpPr>
        <p:grpSpPr>
          <a:xfrm>
            <a:off x="221962" y="226656"/>
            <a:ext cx="534779" cy="1053190"/>
            <a:chOff x="165789" y="206696"/>
            <a:chExt cx="613613" cy="1208444"/>
          </a:xfrm>
        </p:grpSpPr>
        <p:pic>
          <p:nvPicPr>
            <p:cNvPr id="34" name="Obraz 33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65790" y="955437"/>
              <a:ext cx="613612" cy="459703"/>
            </a:xfrm>
            <a:prstGeom prst="rect">
              <a:avLst/>
            </a:prstGeom>
          </p:spPr>
        </p:pic>
        <p:pic>
          <p:nvPicPr>
            <p:cNvPr id="35" name="Obraz 34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65789" y="206696"/>
              <a:ext cx="613612" cy="448984"/>
            </a:xfrm>
            <a:prstGeom prst="rect">
              <a:avLst/>
            </a:prstGeom>
          </p:spPr>
        </p:pic>
      </p:grpSp>
      <p:sp>
        <p:nvSpPr>
          <p:cNvPr id="8" name="Prostokąt 7"/>
          <p:cNvSpPr/>
          <p:nvPr/>
        </p:nvSpPr>
        <p:spPr>
          <a:xfrm>
            <a:off x="1987551" y="2388048"/>
            <a:ext cx="935992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l-PL" sz="2400" b="1" dirty="0">
                <a:solidFill>
                  <a:srgbClr val="A6000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Jednolity Plik Kontrolny dla potrzeb </a:t>
            </a:r>
            <a:r>
              <a:rPr lang="pl-PL" sz="2400" b="1" dirty="0" smtClean="0">
                <a:solidFill>
                  <a:srgbClr val="A6000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VAT</a:t>
            </a:r>
            <a:endParaRPr lang="pl-PL" sz="2400" dirty="0">
              <a:solidFill>
                <a:srgbClr val="A60000"/>
              </a:solidFill>
              <a:latin typeface="Calibri" panose="020F0502020204030204" pitchFamily="34" charset="0"/>
            </a:endParaRPr>
          </a:p>
        </p:txBody>
      </p:sp>
      <p:sp>
        <p:nvSpPr>
          <p:cNvPr id="9" name="Tytuł 1"/>
          <p:cNvSpPr txBox="1">
            <a:spLocks/>
          </p:cNvSpPr>
          <p:nvPr/>
        </p:nvSpPr>
        <p:spPr bwMode="auto">
          <a:xfrm>
            <a:off x="2647949" y="144064"/>
            <a:ext cx="9215188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457200" algn="l"/>
            <a:r>
              <a:rPr lang="pl-PL" sz="28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</a:rPr>
              <a:t>JPK_VAT</a:t>
            </a:r>
          </a:p>
        </p:txBody>
      </p:sp>
      <p:grpSp>
        <p:nvGrpSpPr>
          <p:cNvPr id="24" name="Grupa 23"/>
          <p:cNvGrpSpPr/>
          <p:nvPr/>
        </p:nvGrpSpPr>
        <p:grpSpPr>
          <a:xfrm>
            <a:off x="1913805" y="3135091"/>
            <a:ext cx="9507419" cy="1984260"/>
            <a:chOff x="1913805" y="3030584"/>
            <a:chExt cx="9507419" cy="1984260"/>
          </a:xfrm>
        </p:grpSpPr>
        <p:sp>
          <p:nvSpPr>
            <p:cNvPr id="15" name="Dowolny kształt 14"/>
            <p:cNvSpPr/>
            <p:nvPr/>
          </p:nvSpPr>
          <p:spPr>
            <a:xfrm>
              <a:off x="4422276" y="3030584"/>
              <a:ext cx="1982006" cy="1982004"/>
            </a:xfrm>
            <a:custGeom>
              <a:avLst/>
              <a:gdLst>
                <a:gd name="connsiteX0" fmla="*/ 0 w 1834515"/>
                <a:gd name="connsiteY0" fmla="*/ 917258 h 1834515"/>
                <a:gd name="connsiteX1" fmla="*/ 917258 w 1834515"/>
                <a:gd name="connsiteY1" fmla="*/ 0 h 1834515"/>
                <a:gd name="connsiteX2" fmla="*/ 1834516 w 1834515"/>
                <a:gd name="connsiteY2" fmla="*/ 917258 h 1834515"/>
                <a:gd name="connsiteX3" fmla="*/ 917258 w 1834515"/>
                <a:gd name="connsiteY3" fmla="*/ 1834516 h 1834515"/>
                <a:gd name="connsiteX4" fmla="*/ 0 w 1834515"/>
                <a:gd name="connsiteY4" fmla="*/ 917258 h 18345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34515" h="1834515">
                  <a:moveTo>
                    <a:pt x="0" y="917258"/>
                  </a:moveTo>
                  <a:cubicBezTo>
                    <a:pt x="0" y="410670"/>
                    <a:pt x="410670" y="0"/>
                    <a:pt x="917258" y="0"/>
                  </a:cubicBezTo>
                  <a:cubicBezTo>
                    <a:pt x="1423846" y="0"/>
                    <a:pt x="1834516" y="410670"/>
                    <a:pt x="1834516" y="917258"/>
                  </a:cubicBezTo>
                  <a:cubicBezTo>
                    <a:pt x="1834516" y="1423846"/>
                    <a:pt x="1423846" y="1834516"/>
                    <a:pt x="917258" y="1834516"/>
                  </a:cubicBezTo>
                  <a:cubicBezTo>
                    <a:pt x="410670" y="1834516"/>
                    <a:pt x="0" y="1423846"/>
                    <a:pt x="0" y="917258"/>
                  </a:cubicBezTo>
                  <a:close/>
                </a:path>
              </a:pathLst>
            </a:custGeom>
            <a:solidFill>
              <a:srgbClr val="FFFFFF">
                <a:alpha val="50196"/>
              </a:srgbClr>
            </a:solidFill>
            <a:ln w="38100">
              <a:solidFill>
                <a:srgbClr val="A60000"/>
              </a:solidFill>
              <a:prstDash val="sysDot"/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lvl="0"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pl-PL" sz="1400" kern="1200" dirty="0" smtClean="0">
                  <a:latin typeface="Calibri" panose="020F0502020204030204" pitchFamily="34" charset="0"/>
                </a:rPr>
                <a:t>zestaw informacji</a:t>
              </a:r>
              <a:br>
                <a:rPr lang="pl-PL" sz="1400" kern="1200" dirty="0" smtClean="0">
                  <a:latin typeface="Calibri" panose="020F0502020204030204" pitchFamily="34" charset="0"/>
                </a:rPr>
              </a:br>
              <a:r>
                <a:rPr lang="pl-PL" sz="1400" kern="1200" dirty="0" smtClean="0">
                  <a:latin typeface="Calibri" panose="020F0502020204030204" pitchFamily="34" charset="0"/>
                </a:rPr>
                <a:t>o zakupach i sprzedaży, który wynika z ewidencji VAT za dany okres</a:t>
              </a:r>
              <a:endParaRPr lang="pl-PL" sz="1400" kern="1200" dirty="0">
                <a:latin typeface="Calibri" panose="020F0502020204030204" pitchFamily="34" charset="0"/>
              </a:endParaRPr>
            </a:p>
          </p:txBody>
        </p:sp>
        <p:sp>
          <p:nvSpPr>
            <p:cNvPr id="17" name="Dowolny kształt 16"/>
            <p:cNvSpPr/>
            <p:nvPr/>
          </p:nvSpPr>
          <p:spPr>
            <a:xfrm>
              <a:off x="6930747" y="3030584"/>
              <a:ext cx="1982006" cy="1982004"/>
            </a:xfrm>
            <a:custGeom>
              <a:avLst/>
              <a:gdLst>
                <a:gd name="connsiteX0" fmla="*/ 0 w 1834515"/>
                <a:gd name="connsiteY0" fmla="*/ 917258 h 1834515"/>
                <a:gd name="connsiteX1" fmla="*/ 917258 w 1834515"/>
                <a:gd name="connsiteY1" fmla="*/ 0 h 1834515"/>
                <a:gd name="connsiteX2" fmla="*/ 1834516 w 1834515"/>
                <a:gd name="connsiteY2" fmla="*/ 917258 h 1834515"/>
                <a:gd name="connsiteX3" fmla="*/ 917258 w 1834515"/>
                <a:gd name="connsiteY3" fmla="*/ 1834516 h 1834515"/>
                <a:gd name="connsiteX4" fmla="*/ 0 w 1834515"/>
                <a:gd name="connsiteY4" fmla="*/ 917258 h 18345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34515" h="1834515">
                  <a:moveTo>
                    <a:pt x="0" y="917258"/>
                  </a:moveTo>
                  <a:cubicBezTo>
                    <a:pt x="0" y="410670"/>
                    <a:pt x="410670" y="0"/>
                    <a:pt x="917258" y="0"/>
                  </a:cubicBezTo>
                  <a:cubicBezTo>
                    <a:pt x="1423846" y="0"/>
                    <a:pt x="1834516" y="410670"/>
                    <a:pt x="1834516" y="917258"/>
                  </a:cubicBezTo>
                  <a:cubicBezTo>
                    <a:pt x="1834516" y="1423846"/>
                    <a:pt x="1423846" y="1834516"/>
                    <a:pt x="917258" y="1834516"/>
                  </a:cubicBezTo>
                  <a:cubicBezTo>
                    <a:pt x="410670" y="1834516"/>
                    <a:pt x="0" y="1423846"/>
                    <a:pt x="0" y="917258"/>
                  </a:cubicBezTo>
                  <a:close/>
                </a:path>
              </a:pathLst>
            </a:custGeom>
            <a:solidFill>
              <a:srgbClr val="FFFFFF">
                <a:alpha val="50196"/>
              </a:srgbClr>
            </a:solidFill>
            <a:ln w="38100">
              <a:solidFill>
                <a:srgbClr val="A60000"/>
              </a:solidFill>
              <a:prstDash val="sysDot"/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lvl="0"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pl-PL" sz="1400" kern="1200" dirty="0" smtClean="0">
                  <a:latin typeface="Calibri" panose="020F0502020204030204" pitchFamily="34" charset="0"/>
                </a:rPr>
                <a:t>pobierane bezpośrednio</a:t>
              </a:r>
              <a:br>
                <a:rPr lang="pl-PL" sz="1400" kern="1200" dirty="0" smtClean="0">
                  <a:latin typeface="Calibri" panose="020F0502020204030204" pitchFamily="34" charset="0"/>
                </a:rPr>
              </a:br>
              <a:r>
                <a:rPr lang="pl-PL" sz="1400" kern="1200" dirty="0" smtClean="0">
                  <a:latin typeface="Calibri" panose="020F0502020204030204" pitchFamily="34" charset="0"/>
                </a:rPr>
                <a:t>z systemów finansowo-księgowych</a:t>
              </a:r>
              <a:endParaRPr lang="pl-PL" sz="1400" kern="1200" dirty="0">
                <a:latin typeface="Calibri" panose="020F0502020204030204" pitchFamily="34" charset="0"/>
              </a:endParaRPr>
            </a:p>
          </p:txBody>
        </p:sp>
        <p:sp>
          <p:nvSpPr>
            <p:cNvPr id="19" name="Dowolny kształt 18"/>
            <p:cNvSpPr/>
            <p:nvPr/>
          </p:nvSpPr>
          <p:spPr>
            <a:xfrm>
              <a:off x="1913805" y="3032840"/>
              <a:ext cx="1982006" cy="1982004"/>
            </a:xfrm>
            <a:custGeom>
              <a:avLst/>
              <a:gdLst>
                <a:gd name="connsiteX0" fmla="*/ 0 w 1834515"/>
                <a:gd name="connsiteY0" fmla="*/ 917258 h 1834515"/>
                <a:gd name="connsiteX1" fmla="*/ 917258 w 1834515"/>
                <a:gd name="connsiteY1" fmla="*/ 0 h 1834515"/>
                <a:gd name="connsiteX2" fmla="*/ 1834516 w 1834515"/>
                <a:gd name="connsiteY2" fmla="*/ 917258 h 1834515"/>
                <a:gd name="connsiteX3" fmla="*/ 917258 w 1834515"/>
                <a:gd name="connsiteY3" fmla="*/ 1834516 h 1834515"/>
                <a:gd name="connsiteX4" fmla="*/ 0 w 1834515"/>
                <a:gd name="connsiteY4" fmla="*/ 917258 h 18345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34515" h="1834515">
                  <a:moveTo>
                    <a:pt x="0" y="917258"/>
                  </a:moveTo>
                  <a:cubicBezTo>
                    <a:pt x="0" y="410670"/>
                    <a:pt x="410670" y="0"/>
                    <a:pt x="917258" y="0"/>
                  </a:cubicBezTo>
                  <a:cubicBezTo>
                    <a:pt x="1423846" y="0"/>
                    <a:pt x="1834516" y="410670"/>
                    <a:pt x="1834516" y="917258"/>
                  </a:cubicBezTo>
                  <a:cubicBezTo>
                    <a:pt x="1834516" y="1423846"/>
                    <a:pt x="1423846" y="1834516"/>
                    <a:pt x="917258" y="1834516"/>
                  </a:cubicBezTo>
                  <a:cubicBezTo>
                    <a:pt x="410670" y="1834516"/>
                    <a:pt x="0" y="1423846"/>
                    <a:pt x="0" y="917258"/>
                  </a:cubicBezTo>
                  <a:close/>
                </a:path>
              </a:pathLst>
            </a:custGeom>
            <a:solidFill>
              <a:srgbClr val="FFFFFF">
                <a:alpha val="50196"/>
              </a:srgbClr>
            </a:solidFill>
            <a:ln w="38100">
              <a:solidFill>
                <a:srgbClr val="A60000"/>
              </a:solidFill>
              <a:prstDash val="sysDot"/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lvl="0"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pl-PL" sz="1400" kern="1200" dirty="0" smtClean="0">
                  <a:latin typeface="Calibri" panose="020F0502020204030204" pitchFamily="34" charset="0"/>
                </a:rPr>
                <a:t>wyłącznie</a:t>
              </a:r>
              <a:br>
                <a:rPr lang="pl-PL" sz="1400" kern="1200" dirty="0" smtClean="0">
                  <a:latin typeface="Calibri" panose="020F0502020204030204" pitchFamily="34" charset="0"/>
                </a:rPr>
              </a:br>
              <a:r>
                <a:rPr lang="pl-PL" sz="1400" kern="1200" dirty="0" smtClean="0">
                  <a:latin typeface="Calibri" panose="020F0502020204030204" pitchFamily="34" charset="0"/>
                </a:rPr>
                <a:t>w wersji elektronicznej (schemat XML)</a:t>
              </a:r>
              <a:endParaRPr lang="pl-PL" sz="1400" kern="1200" dirty="0">
                <a:latin typeface="Calibri" panose="020F0502020204030204" pitchFamily="34" charset="0"/>
              </a:endParaRPr>
            </a:p>
          </p:txBody>
        </p:sp>
        <p:sp>
          <p:nvSpPr>
            <p:cNvPr id="23" name="Dowolny kształt 22"/>
            <p:cNvSpPr/>
            <p:nvPr/>
          </p:nvSpPr>
          <p:spPr>
            <a:xfrm>
              <a:off x="9439218" y="3030584"/>
              <a:ext cx="1982006" cy="1982004"/>
            </a:xfrm>
            <a:custGeom>
              <a:avLst/>
              <a:gdLst>
                <a:gd name="connsiteX0" fmla="*/ 0 w 1834515"/>
                <a:gd name="connsiteY0" fmla="*/ 917258 h 1834515"/>
                <a:gd name="connsiteX1" fmla="*/ 917258 w 1834515"/>
                <a:gd name="connsiteY1" fmla="*/ 0 h 1834515"/>
                <a:gd name="connsiteX2" fmla="*/ 1834516 w 1834515"/>
                <a:gd name="connsiteY2" fmla="*/ 917258 h 1834515"/>
                <a:gd name="connsiteX3" fmla="*/ 917258 w 1834515"/>
                <a:gd name="connsiteY3" fmla="*/ 1834516 h 1834515"/>
                <a:gd name="connsiteX4" fmla="*/ 0 w 1834515"/>
                <a:gd name="connsiteY4" fmla="*/ 917258 h 18345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34515" h="1834515">
                  <a:moveTo>
                    <a:pt x="0" y="917258"/>
                  </a:moveTo>
                  <a:cubicBezTo>
                    <a:pt x="0" y="410670"/>
                    <a:pt x="410670" y="0"/>
                    <a:pt x="917258" y="0"/>
                  </a:cubicBezTo>
                  <a:cubicBezTo>
                    <a:pt x="1423846" y="0"/>
                    <a:pt x="1834516" y="410670"/>
                    <a:pt x="1834516" y="917258"/>
                  </a:cubicBezTo>
                  <a:cubicBezTo>
                    <a:pt x="1834516" y="1423846"/>
                    <a:pt x="1423846" y="1834516"/>
                    <a:pt x="917258" y="1834516"/>
                  </a:cubicBezTo>
                  <a:cubicBezTo>
                    <a:pt x="410670" y="1834516"/>
                    <a:pt x="0" y="1423846"/>
                    <a:pt x="0" y="917258"/>
                  </a:cubicBezTo>
                  <a:close/>
                </a:path>
              </a:pathLst>
            </a:custGeom>
            <a:solidFill>
              <a:srgbClr val="FFFFFF">
                <a:alpha val="50196"/>
              </a:srgbClr>
            </a:solidFill>
            <a:ln w="38100">
              <a:solidFill>
                <a:srgbClr val="A60000"/>
              </a:solidFill>
              <a:prstDash val="sysDot"/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lvl="0" algn="ctr" defTabSz="622300">
                <a:lnSpc>
                  <a:spcPct val="90000"/>
                </a:lnSpc>
                <a:spcAft>
                  <a:spcPct val="35000"/>
                </a:spcAft>
              </a:pPr>
              <a:r>
                <a:rPr lang="pl-PL" sz="1400" dirty="0">
                  <a:latin typeface="Calibri" panose="020F0502020204030204" pitchFamily="34" charset="0"/>
                </a:rPr>
                <a:t>przesyłany do 25. dnia miesiąca za miesiąc poprzedni</a:t>
              </a:r>
              <a:endParaRPr lang="pl-PL" sz="1400" kern="1200" dirty="0">
                <a:latin typeface="Calibri" panose="020F050202020403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19812582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rostokąt 18"/>
          <p:cNvSpPr/>
          <p:nvPr/>
        </p:nvSpPr>
        <p:spPr>
          <a:xfrm>
            <a:off x="952500" y="0"/>
            <a:ext cx="11239500" cy="6858000"/>
          </a:xfrm>
          <a:prstGeom prst="rect">
            <a:avLst/>
          </a:prstGeom>
          <a:gradFill>
            <a:gsLst>
              <a:gs pos="48000">
                <a:schemeClr val="bg1"/>
              </a:gs>
              <a:gs pos="100000">
                <a:schemeClr val="bg1">
                  <a:lumMod val="75000"/>
                  <a:alpha val="55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grpSp>
        <p:nvGrpSpPr>
          <p:cNvPr id="16" name="Grupa 15"/>
          <p:cNvGrpSpPr/>
          <p:nvPr/>
        </p:nvGrpSpPr>
        <p:grpSpPr>
          <a:xfrm>
            <a:off x="5424458" y="-14871"/>
            <a:ext cx="7764583" cy="5951553"/>
            <a:chOff x="5424458" y="-14871"/>
            <a:chExt cx="7764583" cy="5951553"/>
          </a:xfrm>
        </p:grpSpPr>
        <p:sp>
          <p:nvSpPr>
            <p:cNvPr id="17" name="pole tekstowe 16"/>
            <p:cNvSpPr txBox="1"/>
            <p:nvPr/>
          </p:nvSpPr>
          <p:spPr>
            <a:xfrm>
              <a:off x="5424458" y="-14871"/>
              <a:ext cx="7764583" cy="3108543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pl-PL" sz="19600" dirty="0" smtClean="0">
                  <a:solidFill>
                    <a:schemeClr val="tx1">
                      <a:alpha val="6000"/>
                    </a:schemeClr>
                  </a:solidFill>
                  <a:latin typeface="Arial Black" panose="020B0A04020102020204" pitchFamily="34" charset="0"/>
                </a:rPr>
                <a:t>JPK</a:t>
              </a:r>
              <a:endParaRPr lang="pl-PL" sz="19600" dirty="0">
                <a:solidFill>
                  <a:schemeClr val="tx1">
                    <a:alpha val="6000"/>
                  </a:schemeClr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18" name="pole tekstowe 17"/>
            <p:cNvSpPr txBox="1"/>
            <p:nvPr/>
          </p:nvSpPr>
          <p:spPr>
            <a:xfrm>
              <a:off x="5424458" y="2227974"/>
              <a:ext cx="7764583" cy="3708708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pl-PL" sz="23500" dirty="0" smtClean="0">
                  <a:solidFill>
                    <a:schemeClr val="tx1">
                      <a:alpha val="6000"/>
                    </a:schemeClr>
                  </a:solidFill>
                  <a:latin typeface="Arial Black" panose="020B0A04020102020204" pitchFamily="34" charset="0"/>
                </a:rPr>
                <a:t>VAT</a:t>
              </a:r>
              <a:endParaRPr lang="pl-PL" sz="23500" dirty="0">
                <a:solidFill>
                  <a:schemeClr val="tx1">
                    <a:alpha val="6000"/>
                  </a:schemeClr>
                </a:solidFill>
                <a:latin typeface="Arial Black" panose="020B0A04020102020204" pitchFamily="34" charset="0"/>
              </a:endParaRPr>
            </a:p>
          </p:txBody>
        </p:sp>
      </p:grpSp>
      <p:sp>
        <p:nvSpPr>
          <p:cNvPr id="5" name="pole tekstowe 5"/>
          <p:cNvSpPr txBox="1">
            <a:spLocks noChangeArrowheads="1"/>
          </p:cNvSpPr>
          <p:nvPr/>
        </p:nvSpPr>
        <p:spPr bwMode="auto">
          <a:xfrm>
            <a:off x="31899" y="6542668"/>
            <a:ext cx="124400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kumimoji="1"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kumimoji="1"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kumimoji="1"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kumimoji="0" lang="pl-PL" altLang="pl-PL" sz="800" dirty="0" smtClean="0">
                <a:solidFill>
                  <a:schemeClr val="bg1"/>
                </a:solidFill>
              </a:rPr>
              <a:t>www.mf.gov.pl</a:t>
            </a:r>
            <a:endParaRPr kumimoji="0" lang="pl-PL" altLang="pl-PL" sz="800" dirty="0">
              <a:solidFill>
                <a:schemeClr val="bg1"/>
              </a:solidFill>
            </a:endParaRPr>
          </a:p>
        </p:txBody>
      </p:sp>
      <p:grpSp>
        <p:nvGrpSpPr>
          <p:cNvPr id="32" name="Grupa 31"/>
          <p:cNvGrpSpPr/>
          <p:nvPr/>
        </p:nvGrpSpPr>
        <p:grpSpPr>
          <a:xfrm>
            <a:off x="221962" y="226656"/>
            <a:ext cx="534779" cy="1053190"/>
            <a:chOff x="165789" y="206696"/>
            <a:chExt cx="613613" cy="1208444"/>
          </a:xfrm>
        </p:grpSpPr>
        <p:pic>
          <p:nvPicPr>
            <p:cNvPr id="33" name="Obraz 32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65790" y="955437"/>
              <a:ext cx="613612" cy="459703"/>
            </a:xfrm>
            <a:prstGeom prst="rect">
              <a:avLst/>
            </a:prstGeom>
          </p:spPr>
        </p:pic>
        <p:pic>
          <p:nvPicPr>
            <p:cNvPr id="34" name="Obraz 33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65789" y="206696"/>
              <a:ext cx="613612" cy="448984"/>
            </a:xfrm>
            <a:prstGeom prst="rect">
              <a:avLst/>
            </a:prstGeom>
          </p:spPr>
        </p:pic>
      </p:grpSp>
      <p:sp>
        <p:nvSpPr>
          <p:cNvPr id="14" name="Tytuł 1"/>
          <p:cNvSpPr txBox="1">
            <a:spLocks/>
          </p:cNvSpPr>
          <p:nvPr/>
        </p:nvSpPr>
        <p:spPr bwMode="auto">
          <a:xfrm>
            <a:off x="1838051" y="144064"/>
            <a:ext cx="9215188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457200" algn="l"/>
            <a:r>
              <a:rPr lang="pl-PL" sz="28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</a:rPr>
              <a:t>Kto składa JPK_VAT</a:t>
            </a:r>
            <a:endParaRPr lang="pl-PL" sz="2800" b="1" dirty="0">
              <a:solidFill>
                <a:schemeClr val="tx1">
                  <a:lumMod val="50000"/>
                  <a:lumOff val="50000"/>
                </a:schemeClr>
              </a:solidFill>
              <a:latin typeface="Calibri" panose="020F0502020204030204" pitchFamily="34" charset="0"/>
            </a:endParaRPr>
          </a:p>
        </p:txBody>
      </p:sp>
      <p:pic>
        <p:nvPicPr>
          <p:cNvPr id="2" name="Obraz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0022" y="1733004"/>
            <a:ext cx="2971796" cy="1028440"/>
          </a:xfrm>
          <a:prstGeom prst="rect">
            <a:avLst/>
          </a:prstGeom>
        </p:spPr>
      </p:pic>
      <p:sp>
        <p:nvSpPr>
          <p:cNvPr id="21" name="Prostokąt 20"/>
          <p:cNvSpPr/>
          <p:nvPr/>
        </p:nvSpPr>
        <p:spPr>
          <a:xfrm>
            <a:off x="1160532" y="5546602"/>
            <a:ext cx="4925781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l-PL" sz="1400" dirty="0" smtClean="0">
                <a:latin typeface="Calibri" panose="020F0502020204030204" pitchFamily="34" charset="0"/>
                <a:ea typeface="Calibri" panose="020F0502020204030204" pitchFamily="34" charset="0"/>
              </a:rPr>
              <a:t>Obowiązek </a:t>
            </a:r>
            <a:r>
              <a:rPr lang="pl-PL" sz="1400" dirty="0">
                <a:latin typeface="Calibri" panose="020F0502020204030204" pitchFamily="34" charset="0"/>
                <a:ea typeface="Calibri" panose="020F0502020204030204" pitchFamily="34" charset="0"/>
              </a:rPr>
              <a:t>przekazywania JPK_VAT bez wezwania organu </a:t>
            </a:r>
            <a:r>
              <a:rPr lang="pl-PL" sz="1400" dirty="0" smtClean="0">
                <a:latin typeface="Calibri" panose="020F0502020204030204" pitchFamily="34" charset="0"/>
                <a:ea typeface="Calibri" panose="020F0502020204030204" pitchFamily="34" charset="0"/>
              </a:rPr>
              <a:t>podatkowego </a:t>
            </a:r>
            <a:r>
              <a:rPr lang="pl-PL" sz="1400" b="1" dirty="0" smtClean="0">
                <a:solidFill>
                  <a:srgbClr val="A6000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będzie dotyczyć wszystkich podatników VAT</a:t>
            </a:r>
            <a:r>
              <a:rPr lang="pl-PL" sz="1400" dirty="0" smtClean="0">
                <a:latin typeface="Calibri" panose="020F0502020204030204" pitchFamily="34" charset="0"/>
                <a:ea typeface="Calibri" panose="020F0502020204030204" pitchFamily="34" charset="0"/>
              </a:rPr>
              <a:t>. </a:t>
            </a:r>
            <a:r>
              <a:rPr lang="pl-PL" sz="1400" dirty="0">
                <a:latin typeface="Calibri" panose="020F0502020204030204" pitchFamily="34" charset="0"/>
                <a:ea typeface="Calibri" panose="020F0502020204030204" pitchFamily="34" charset="0"/>
              </a:rPr>
              <a:t>Duże przedsiębiorstwa wysyłają JPK_VAT od 1 </a:t>
            </a:r>
            <a:r>
              <a:rPr lang="pl-PL" sz="1400" dirty="0" smtClean="0">
                <a:latin typeface="Calibri" panose="020F0502020204030204" pitchFamily="34" charset="0"/>
                <a:ea typeface="Calibri" panose="020F0502020204030204" pitchFamily="34" charset="0"/>
              </a:rPr>
              <a:t>lipca </a:t>
            </a:r>
            <a:r>
              <a:rPr lang="pl-PL" sz="1400" dirty="0">
                <a:latin typeface="Calibri" panose="020F0502020204030204" pitchFamily="34" charset="0"/>
                <a:ea typeface="Calibri" panose="020F0502020204030204" pitchFamily="34" charset="0"/>
              </a:rPr>
              <a:t>2016 r., a </a:t>
            </a:r>
            <a:r>
              <a:rPr lang="pl-PL" sz="1400" dirty="0" smtClean="0">
                <a:latin typeface="Calibri" panose="020F0502020204030204" pitchFamily="34" charset="0"/>
                <a:ea typeface="Calibri" panose="020F0502020204030204" pitchFamily="34" charset="0"/>
              </a:rPr>
              <a:t>małe</a:t>
            </a:r>
            <a:br>
              <a:rPr lang="pl-PL" sz="1400" dirty="0" smtClean="0">
                <a:latin typeface="Calibri" panose="020F0502020204030204" pitchFamily="34" charset="0"/>
                <a:ea typeface="Calibri" panose="020F0502020204030204" pitchFamily="34" charset="0"/>
              </a:rPr>
            </a:br>
            <a:r>
              <a:rPr lang="pl-PL" sz="1400" dirty="0" smtClean="0">
                <a:latin typeface="Calibri" panose="020F0502020204030204" pitchFamily="34" charset="0"/>
                <a:ea typeface="Calibri" panose="020F0502020204030204" pitchFamily="34" charset="0"/>
              </a:rPr>
              <a:t>i </a:t>
            </a:r>
            <a:r>
              <a:rPr lang="pl-PL" sz="1400" dirty="0">
                <a:latin typeface="Calibri" panose="020F0502020204030204" pitchFamily="34" charset="0"/>
                <a:ea typeface="Calibri" panose="020F0502020204030204" pitchFamily="34" charset="0"/>
              </a:rPr>
              <a:t>średnie </a:t>
            </a:r>
            <a:r>
              <a:rPr lang="pl-PL" sz="1400" dirty="0" smtClean="0">
                <a:latin typeface="Calibri" panose="020F0502020204030204" pitchFamily="34" charset="0"/>
                <a:ea typeface="Calibri" panose="020F0502020204030204" pitchFamily="34" charset="0"/>
              </a:rPr>
              <a:t>od 1 </a:t>
            </a:r>
            <a:r>
              <a:rPr lang="pl-PL" sz="1400" dirty="0">
                <a:latin typeface="Calibri" panose="020F0502020204030204" pitchFamily="34" charset="0"/>
                <a:ea typeface="Calibri" panose="020F0502020204030204" pitchFamily="34" charset="0"/>
              </a:rPr>
              <a:t>stycznia 2017 r</a:t>
            </a:r>
            <a:r>
              <a:rPr lang="pl-PL" sz="1400" dirty="0" smtClean="0">
                <a:latin typeface="Calibri" panose="020F0502020204030204" pitchFamily="34" charset="0"/>
                <a:ea typeface="Calibri" panose="020F0502020204030204" pitchFamily="34" charset="0"/>
              </a:rPr>
              <a:t>.</a:t>
            </a:r>
            <a:endParaRPr lang="pl-PL" sz="1400" dirty="0"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pic>
        <p:nvPicPr>
          <p:cNvPr id="22" name="Obraz 21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9437"/>
          <a:stretch/>
        </p:blipFill>
        <p:spPr>
          <a:xfrm>
            <a:off x="6212497" y="5477923"/>
            <a:ext cx="5979504" cy="1158240"/>
          </a:xfrm>
          <a:prstGeom prst="rect">
            <a:avLst/>
          </a:prstGeom>
        </p:spPr>
      </p:pic>
      <p:grpSp>
        <p:nvGrpSpPr>
          <p:cNvPr id="25" name="Grupa 24"/>
          <p:cNvGrpSpPr/>
          <p:nvPr/>
        </p:nvGrpSpPr>
        <p:grpSpPr>
          <a:xfrm>
            <a:off x="4207272" y="2813839"/>
            <a:ext cx="7708300" cy="1672123"/>
            <a:chOff x="4120186" y="2809077"/>
            <a:chExt cx="7708300" cy="1672123"/>
          </a:xfrm>
        </p:grpSpPr>
        <p:sp>
          <p:nvSpPr>
            <p:cNvPr id="20" name="Prostokąt 19"/>
            <p:cNvSpPr/>
            <p:nvPr/>
          </p:nvSpPr>
          <p:spPr>
            <a:xfrm>
              <a:off x="4120186" y="2809077"/>
              <a:ext cx="7708300" cy="1672123"/>
            </a:xfrm>
            <a:prstGeom prst="rect">
              <a:avLst/>
            </a:prstGeom>
            <a:solidFill>
              <a:srgbClr val="919195">
                <a:alpha val="3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grpSp>
          <p:nvGrpSpPr>
            <p:cNvPr id="8" name="Grupa 7"/>
            <p:cNvGrpSpPr/>
            <p:nvPr/>
          </p:nvGrpSpPr>
          <p:grpSpPr>
            <a:xfrm>
              <a:off x="4120186" y="2809077"/>
              <a:ext cx="7708299" cy="1672123"/>
              <a:chOff x="1772308" y="4956877"/>
              <a:chExt cx="7708299" cy="1672123"/>
            </a:xfrm>
          </p:grpSpPr>
          <p:sp>
            <p:nvSpPr>
              <p:cNvPr id="9" name="Prostokąt 8"/>
              <p:cNvSpPr/>
              <p:nvPr/>
            </p:nvSpPr>
            <p:spPr>
              <a:xfrm>
                <a:off x="2015068" y="5209424"/>
                <a:ext cx="7210751" cy="116955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pl-PL" sz="1400" dirty="0" smtClean="0">
                    <a:latin typeface="Calibri" panose="020F0502020204030204" pitchFamily="34" charset="0"/>
                    <a:ea typeface="Calibri" panose="020F0502020204030204" pitchFamily="34" charset="0"/>
                  </a:rPr>
                  <a:t>Mikroprzedsiębiorco!</a:t>
                </a:r>
                <a:br>
                  <a:rPr lang="pl-PL" sz="1400" dirty="0" smtClean="0">
                    <a:latin typeface="Calibri" panose="020F0502020204030204" pitchFamily="34" charset="0"/>
                    <a:ea typeface="Calibri" panose="020F0502020204030204" pitchFamily="34" charset="0"/>
                  </a:rPr>
                </a:br>
                <a:r>
                  <a:rPr lang="pl-PL" sz="1400" dirty="0" smtClean="0">
                    <a:latin typeface="Calibri" panose="020F0502020204030204" pitchFamily="34" charset="0"/>
                    <a:ea typeface="Calibri" panose="020F0502020204030204" pitchFamily="34" charset="0"/>
                  </a:rPr>
                  <a:t>Nowy </a:t>
                </a:r>
                <a:r>
                  <a:rPr lang="pl-PL" sz="1400" dirty="0">
                    <a:latin typeface="Calibri" panose="020F0502020204030204" pitchFamily="34" charset="0"/>
                    <a:ea typeface="Calibri" panose="020F0502020204030204" pitchFamily="34" charset="0"/>
                  </a:rPr>
                  <a:t>obowiązek dotyczy cię, jeśli jesteś podatnikiem VAT i składasz deklaracje </a:t>
                </a:r>
                <a:r>
                  <a:rPr lang="pl-PL" sz="1400" b="1" dirty="0">
                    <a:solidFill>
                      <a:srgbClr val="A60000"/>
                    </a:solidFill>
                    <a:latin typeface="Calibri" panose="020F0502020204030204" pitchFamily="34" charset="0"/>
                    <a:ea typeface="Calibri" panose="020F0502020204030204" pitchFamily="34" charset="0"/>
                  </a:rPr>
                  <a:t>VAT-7</a:t>
                </a:r>
                <a:r>
                  <a:rPr lang="pl-PL" sz="1400" dirty="0">
                    <a:latin typeface="Calibri" panose="020F0502020204030204" pitchFamily="34" charset="0"/>
                    <a:ea typeface="Calibri" panose="020F0502020204030204" pitchFamily="34" charset="0"/>
                  </a:rPr>
                  <a:t> lub </a:t>
                </a:r>
                <a:r>
                  <a:rPr lang="pl-PL" sz="1400" b="1" dirty="0">
                    <a:solidFill>
                      <a:srgbClr val="A60000"/>
                    </a:solidFill>
                    <a:latin typeface="Calibri" panose="020F0502020204030204" pitchFamily="34" charset="0"/>
                    <a:ea typeface="Calibri" panose="020F0502020204030204" pitchFamily="34" charset="0"/>
                  </a:rPr>
                  <a:t>VAT-7K</a:t>
                </a:r>
                <a:r>
                  <a:rPr lang="pl-PL" sz="1400" dirty="0">
                    <a:latin typeface="Calibri" panose="020F0502020204030204" pitchFamily="34" charset="0"/>
                    <a:ea typeface="Calibri" panose="020F0502020204030204" pitchFamily="34" charset="0"/>
                  </a:rPr>
                  <a:t>:</a:t>
                </a:r>
              </a:p>
              <a:p>
                <a:pPr marL="171450" indent="-171450" algn="just">
                  <a:buFont typeface="Arial" panose="020B0604020202020204" pitchFamily="34" charset="0"/>
                  <a:buChar char="•"/>
                </a:pPr>
                <a:r>
                  <a:rPr lang="pl-PL" sz="1400" dirty="0" smtClean="0">
                    <a:latin typeface="Calibri" panose="020F0502020204030204" pitchFamily="34" charset="0"/>
                    <a:ea typeface="Calibri" panose="020F0502020204030204" pitchFamily="34" charset="0"/>
                  </a:rPr>
                  <a:t>twoje </a:t>
                </a:r>
                <a:r>
                  <a:rPr lang="pl-PL" sz="1400" dirty="0">
                    <a:latin typeface="Calibri" panose="020F0502020204030204" pitchFamily="34" charset="0"/>
                    <a:ea typeface="Calibri" panose="020F0502020204030204" pitchFamily="34" charset="0"/>
                  </a:rPr>
                  <a:t>obroty nie przekroczyły 2 mln euro, </a:t>
                </a:r>
              </a:p>
              <a:p>
                <a:pPr marL="171450" indent="-171450" algn="just">
                  <a:buFont typeface="Arial" panose="020B0604020202020204" pitchFamily="34" charset="0"/>
                  <a:buChar char="•"/>
                </a:pPr>
                <a:r>
                  <a:rPr lang="pl-PL" sz="1400" dirty="0">
                    <a:latin typeface="Calibri" panose="020F0502020204030204" pitchFamily="34" charset="0"/>
                    <a:ea typeface="Calibri" panose="020F0502020204030204" pitchFamily="34" charset="0"/>
                  </a:rPr>
                  <a:t>zatrudniasz mniej niż 10 </a:t>
                </a:r>
                <a:r>
                  <a:rPr lang="pl-PL" sz="1400" dirty="0" smtClean="0">
                    <a:latin typeface="Calibri" panose="020F0502020204030204" pitchFamily="34" charset="0"/>
                    <a:ea typeface="Calibri" panose="020F0502020204030204" pitchFamily="34" charset="0"/>
                  </a:rPr>
                  <a:t>osób.</a:t>
                </a:r>
                <a:endParaRPr lang="pl-PL" sz="1400" dirty="0">
                  <a:latin typeface="Calibri" panose="020F0502020204030204" pitchFamily="34" charset="0"/>
                  <a:ea typeface="Calibri" panose="020F0502020204030204" pitchFamily="34" charset="0"/>
                </a:endParaRPr>
              </a:p>
              <a:p>
                <a:pPr algn="just"/>
                <a:r>
                  <a:rPr lang="pl-PL" sz="1400" dirty="0" smtClean="0">
                    <a:latin typeface="Calibri" panose="020F0502020204030204" pitchFamily="34" charset="0"/>
                    <a:ea typeface="Calibri" panose="020F0502020204030204" pitchFamily="34" charset="0"/>
                  </a:rPr>
                  <a:t>JPK_VAT </a:t>
                </a:r>
                <a:r>
                  <a:rPr lang="pl-PL" sz="1400" dirty="0">
                    <a:latin typeface="Calibri" panose="020F0502020204030204" pitchFamily="34" charset="0"/>
                    <a:ea typeface="Calibri" panose="020F0502020204030204" pitchFamily="34" charset="0"/>
                  </a:rPr>
                  <a:t>zawiera dane, które do tej pory ewidencjonujesz w rejestrze zakupów i sprzedaży.</a:t>
                </a:r>
              </a:p>
            </p:txBody>
          </p:sp>
          <p:sp>
            <p:nvSpPr>
              <p:cNvPr id="10" name="Połowa ramki 9"/>
              <p:cNvSpPr/>
              <p:nvPr/>
            </p:nvSpPr>
            <p:spPr>
              <a:xfrm>
                <a:off x="1772308" y="4956877"/>
                <a:ext cx="651499" cy="651668"/>
              </a:xfrm>
              <a:prstGeom prst="halfFrame">
                <a:avLst>
                  <a:gd name="adj1" fmla="val 25770"/>
                  <a:gd name="adj2" fmla="val 25770"/>
                </a:avLst>
              </a:prstGeom>
              <a:solidFill>
                <a:srgbClr val="A60000"/>
              </a:solidFill>
              <a:ln>
                <a:noFill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11" name="Połowa ramki 10"/>
              <p:cNvSpPr/>
              <p:nvPr/>
            </p:nvSpPr>
            <p:spPr>
              <a:xfrm rot="5400000">
                <a:off x="8829024" y="4956962"/>
                <a:ext cx="651668" cy="651499"/>
              </a:xfrm>
              <a:prstGeom prst="halfFrame">
                <a:avLst>
                  <a:gd name="adj1" fmla="val 25770"/>
                  <a:gd name="adj2" fmla="val 25770"/>
                </a:avLst>
              </a:prstGeom>
              <a:solidFill>
                <a:srgbClr val="A60000"/>
              </a:solidFill>
              <a:ln>
                <a:noFill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12" name="Połowa ramki 11"/>
              <p:cNvSpPr/>
              <p:nvPr/>
            </p:nvSpPr>
            <p:spPr>
              <a:xfrm rot="16200000">
                <a:off x="1772224" y="5977416"/>
                <a:ext cx="651668" cy="651499"/>
              </a:xfrm>
              <a:prstGeom prst="halfFrame">
                <a:avLst>
                  <a:gd name="adj1" fmla="val 25770"/>
                  <a:gd name="adj2" fmla="val 25770"/>
                </a:avLst>
              </a:prstGeom>
              <a:solidFill>
                <a:srgbClr val="A60000"/>
              </a:solidFill>
              <a:ln>
                <a:noFill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13" name="Połowa ramki 12"/>
              <p:cNvSpPr/>
              <p:nvPr/>
            </p:nvSpPr>
            <p:spPr>
              <a:xfrm rot="10800000">
                <a:off x="8829108" y="5977331"/>
                <a:ext cx="651499" cy="651668"/>
              </a:xfrm>
              <a:prstGeom prst="halfFrame">
                <a:avLst>
                  <a:gd name="adj1" fmla="val 25770"/>
                  <a:gd name="adj2" fmla="val 25770"/>
                </a:avLst>
              </a:prstGeom>
              <a:solidFill>
                <a:srgbClr val="A60000"/>
              </a:solidFill>
              <a:ln>
                <a:noFill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</p:grpSp>
      </p:grpSp>
    </p:spTree>
    <p:extLst>
      <p:ext uri="{BB962C8B-B14F-4D97-AF65-F5344CB8AC3E}">
        <p14:creationId xmlns:p14="http://schemas.microsoft.com/office/powerpoint/2010/main" val="272434763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rostokąt 11"/>
          <p:cNvSpPr/>
          <p:nvPr/>
        </p:nvSpPr>
        <p:spPr>
          <a:xfrm>
            <a:off x="952500" y="0"/>
            <a:ext cx="11239500" cy="6858000"/>
          </a:xfrm>
          <a:prstGeom prst="rect">
            <a:avLst/>
          </a:prstGeom>
          <a:gradFill>
            <a:gsLst>
              <a:gs pos="48000">
                <a:schemeClr val="bg1"/>
              </a:gs>
              <a:gs pos="100000">
                <a:schemeClr val="bg1">
                  <a:lumMod val="75000"/>
                  <a:alpha val="55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grpSp>
        <p:nvGrpSpPr>
          <p:cNvPr id="9" name="Grupa 8"/>
          <p:cNvGrpSpPr/>
          <p:nvPr/>
        </p:nvGrpSpPr>
        <p:grpSpPr>
          <a:xfrm>
            <a:off x="5424458" y="-14871"/>
            <a:ext cx="7764583" cy="5951553"/>
            <a:chOff x="5424458" y="-14871"/>
            <a:chExt cx="7764583" cy="5951553"/>
          </a:xfrm>
        </p:grpSpPr>
        <p:sp>
          <p:nvSpPr>
            <p:cNvPr id="10" name="pole tekstowe 9"/>
            <p:cNvSpPr txBox="1"/>
            <p:nvPr/>
          </p:nvSpPr>
          <p:spPr>
            <a:xfrm>
              <a:off x="5424458" y="-14871"/>
              <a:ext cx="7764583" cy="3108543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pl-PL" sz="19600" dirty="0" smtClean="0">
                  <a:solidFill>
                    <a:schemeClr val="tx1">
                      <a:alpha val="6000"/>
                    </a:schemeClr>
                  </a:solidFill>
                  <a:latin typeface="Arial Black" panose="020B0A04020102020204" pitchFamily="34" charset="0"/>
                </a:rPr>
                <a:t>JPK</a:t>
              </a:r>
              <a:endParaRPr lang="pl-PL" sz="19600" dirty="0">
                <a:solidFill>
                  <a:schemeClr val="tx1">
                    <a:alpha val="6000"/>
                  </a:schemeClr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11" name="pole tekstowe 10"/>
            <p:cNvSpPr txBox="1"/>
            <p:nvPr/>
          </p:nvSpPr>
          <p:spPr>
            <a:xfrm>
              <a:off x="5424458" y="2227974"/>
              <a:ext cx="7764583" cy="3708708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pl-PL" sz="23500" dirty="0" smtClean="0">
                  <a:solidFill>
                    <a:schemeClr val="tx1">
                      <a:alpha val="6000"/>
                    </a:schemeClr>
                  </a:solidFill>
                  <a:latin typeface="Arial Black" panose="020B0A04020102020204" pitchFamily="34" charset="0"/>
                </a:rPr>
                <a:t>VAT</a:t>
              </a:r>
              <a:endParaRPr lang="pl-PL" sz="23500" dirty="0">
                <a:solidFill>
                  <a:schemeClr val="tx1">
                    <a:alpha val="6000"/>
                  </a:schemeClr>
                </a:solidFill>
                <a:latin typeface="Arial Black" panose="020B0A04020102020204" pitchFamily="34" charset="0"/>
              </a:endParaRPr>
            </a:p>
          </p:txBody>
        </p:sp>
      </p:grpSp>
      <p:sp>
        <p:nvSpPr>
          <p:cNvPr id="5" name="pole tekstowe 5"/>
          <p:cNvSpPr txBox="1">
            <a:spLocks noChangeArrowheads="1"/>
          </p:cNvSpPr>
          <p:nvPr/>
        </p:nvSpPr>
        <p:spPr bwMode="auto">
          <a:xfrm>
            <a:off x="31899" y="6542668"/>
            <a:ext cx="124400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kumimoji="1"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kumimoji="1"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kumimoji="1"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kumimoji="0" lang="pl-PL" altLang="pl-PL" sz="800" dirty="0" smtClean="0">
                <a:solidFill>
                  <a:schemeClr val="bg1"/>
                </a:solidFill>
              </a:rPr>
              <a:t>www.mf.gov.pl</a:t>
            </a:r>
            <a:endParaRPr kumimoji="0" lang="pl-PL" altLang="pl-PL" sz="800" dirty="0">
              <a:solidFill>
                <a:schemeClr val="bg1"/>
              </a:solidFill>
            </a:endParaRPr>
          </a:p>
        </p:txBody>
      </p:sp>
      <p:grpSp>
        <p:nvGrpSpPr>
          <p:cNvPr id="14" name="Grupa 13"/>
          <p:cNvGrpSpPr/>
          <p:nvPr/>
        </p:nvGrpSpPr>
        <p:grpSpPr>
          <a:xfrm>
            <a:off x="221962" y="226656"/>
            <a:ext cx="534779" cy="1053190"/>
            <a:chOff x="165789" y="206696"/>
            <a:chExt cx="613613" cy="1208444"/>
          </a:xfrm>
        </p:grpSpPr>
        <p:pic>
          <p:nvPicPr>
            <p:cNvPr id="15" name="Obraz 14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65790" y="955437"/>
              <a:ext cx="613612" cy="459703"/>
            </a:xfrm>
            <a:prstGeom prst="rect">
              <a:avLst/>
            </a:prstGeom>
          </p:spPr>
        </p:pic>
        <p:pic>
          <p:nvPicPr>
            <p:cNvPr id="16" name="Obraz 15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65789" y="206696"/>
              <a:ext cx="613612" cy="448984"/>
            </a:xfrm>
            <a:prstGeom prst="rect">
              <a:avLst/>
            </a:prstGeom>
          </p:spPr>
        </p:pic>
      </p:grpSp>
      <p:sp>
        <p:nvSpPr>
          <p:cNvPr id="7" name="Tytuł 1"/>
          <p:cNvSpPr txBox="1">
            <a:spLocks/>
          </p:cNvSpPr>
          <p:nvPr/>
        </p:nvSpPr>
        <p:spPr bwMode="auto">
          <a:xfrm>
            <a:off x="2647949" y="144064"/>
            <a:ext cx="9215188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457200" algn="l"/>
            <a:r>
              <a:rPr lang="pl-PL" sz="2800" b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Kiedy NIE składasz JPK_VAT</a:t>
            </a:r>
            <a:endParaRPr lang="pl-PL" sz="28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grpSp>
        <p:nvGrpSpPr>
          <p:cNvPr id="25" name="Grupa 24"/>
          <p:cNvGrpSpPr/>
          <p:nvPr/>
        </p:nvGrpSpPr>
        <p:grpSpPr>
          <a:xfrm>
            <a:off x="2319770" y="1539400"/>
            <a:ext cx="7761907" cy="4663652"/>
            <a:chOff x="1706820" y="1628396"/>
            <a:chExt cx="7761907" cy="4663652"/>
          </a:xfrm>
        </p:grpSpPr>
        <p:sp>
          <p:nvSpPr>
            <p:cNvPr id="4" name="Łącznik prosty 3"/>
            <p:cNvSpPr/>
            <p:nvPr/>
          </p:nvSpPr>
          <p:spPr>
            <a:xfrm>
              <a:off x="5178250" y="5382622"/>
              <a:ext cx="2471625" cy="0"/>
            </a:xfrm>
            <a:prstGeom prst="line">
              <a:avLst/>
            </a:prstGeom>
            <a:ln>
              <a:solidFill>
                <a:srgbClr val="A60000"/>
              </a:solidFill>
            </a:ln>
          </p:spPr>
          <p:style>
            <a:lnRef idx="2">
              <a:schemeClr val="accent1">
                <a:shade val="60000"/>
                <a:hueOff val="0"/>
                <a:satOff val="0"/>
                <a:lumOff val="0"/>
                <a:alphaOff val="0"/>
              </a:schemeClr>
            </a:lnRef>
            <a:fillRef idx="0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6" name="Łącznik prosty 5"/>
            <p:cNvSpPr/>
            <p:nvPr/>
          </p:nvSpPr>
          <p:spPr>
            <a:xfrm>
              <a:off x="5770820" y="3960222"/>
              <a:ext cx="318481" cy="0"/>
            </a:xfrm>
            <a:prstGeom prst="line">
              <a:avLst/>
            </a:prstGeom>
            <a:ln>
              <a:solidFill>
                <a:srgbClr val="A60000"/>
              </a:solidFill>
            </a:ln>
          </p:spPr>
          <p:style>
            <a:lnRef idx="2">
              <a:schemeClr val="accent1">
                <a:shade val="60000"/>
                <a:hueOff val="0"/>
                <a:satOff val="0"/>
                <a:lumOff val="0"/>
                <a:alphaOff val="0"/>
              </a:schemeClr>
            </a:lnRef>
            <a:fillRef idx="0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3" name="Łącznik prosty 12"/>
            <p:cNvSpPr/>
            <p:nvPr/>
          </p:nvSpPr>
          <p:spPr>
            <a:xfrm>
              <a:off x="5178250" y="2537822"/>
              <a:ext cx="2471625" cy="0"/>
            </a:xfrm>
            <a:prstGeom prst="line">
              <a:avLst/>
            </a:prstGeom>
            <a:ln>
              <a:solidFill>
                <a:srgbClr val="A60000"/>
              </a:solidFill>
            </a:ln>
          </p:spPr>
          <p:style>
            <a:lnRef idx="2">
              <a:schemeClr val="accent1">
                <a:shade val="60000"/>
                <a:hueOff val="0"/>
                <a:satOff val="0"/>
                <a:lumOff val="0"/>
                <a:alphaOff val="0"/>
              </a:schemeClr>
            </a:lnRef>
            <a:fillRef idx="0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7" name="Elipsa 16"/>
            <p:cNvSpPr/>
            <p:nvPr/>
          </p:nvSpPr>
          <p:spPr>
            <a:xfrm>
              <a:off x="1706820" y="1928222"/>
              <a:ext cx="4064000" cy="4064000"/>
            </a:xfrm>
            <a:prstGeom prst="ellipse">
              <a:avLst/>
            </a:prstGeom>
            <a:solidFill>
              <a:srgbClr val="FFFFFF">
                <a:alpha val="50196"/>
              </a:srgbClr>
            </a:solidFill>
            <a:ln>
              <a:solidFill>
                <a:srgbClr val="A60000"/>
              </a:solidFill>
            </a:ln>
          </p:spPr>
          <p:style>
            <a:lnRef idx="2">
              <a:schemeClr val="accent1">
                <a:shade val="8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>
                <a:hueOff val="0"/>
                <a:satOff val="0"/>
                <a:lumOff val="0"/>
                <a:alphaOff val="0"/>
              </a:schemeClr>
            </a:fontRef>
          </p:style>
          <p:txBody>
            <a:bodyPr lIns="0" tIns="0" rIns="0" bIns="0" anchor="ctr"/>
            <a:lstStyle/>
            <a:p>
              <a:pPr algn="ctr"/>
              <a:r>
                <a:rPr lang="pl-PL" sz="1600" dirty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rPr>
                <a:t>Jednolitego Pliku Kontrolnego dla potrzeb VAT nie składasz, jeżeli jesteś podatnikiem, który wykonuje </a:t>
              </a:r>
              <a:r>
                <a:rPr lang="pl-PL" sz="1600" b="1" dirty="0">
                  <a:solidFill>
                    <a:srgbClr val="A60000"/>
                  </a:solidFill>
                  <a:latin typeface="Calibri" panose="020F0502020204030204" pitchFamily="34" charset="0"/>
                  <a:ea typeface="Calibri" panose="020F0502020204030204" pitchFamily="34" charset="0"/>
                </a:rPr>
                <a:t>wyłącznie czynności zwolnione od podatku od towarów i usług</a:t>
              </a:r>
              <a:r>
                <a:rPr lang="pl-PL" sz="1600" dirty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rPr>
                <a:t>, </a:t>
              </a:r>
              <a:r>
                <a:rPr lang="pl-PL" sz="1600" dirty="0" smtClean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rPr>
                <a:t>wskazane</a:t>
              </a:r>
              <a:br>
                <a:rPr lang="pl-PL" sz="1600" dirty="0" smtClean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rPr>
              </a:br>
              <a:r>
                <a:rPr lang="pl-PL" sz="1600" dirty="0" smtClean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rPr>
                <a:t>w </a:t>
              </a:r>
              <a:r>
                <a:rPr lang="pl-PL" sz="1600" dirty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rPr>
                <a:t>ustawie o VAT</a:t>
              </a:r>
              <a:r>
                <a:rPr lang="pl-PL" sz="1600" dirty="0" smtClean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rPr>
                <a:t>.</a:t>
              </a:r>
              <a:endParaRPr lang="pl-PL" sz="16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endParaRPr>
            </a:p>
          </p:txBody>
        </p:sp>
        <p:sp>
          <p:nvSpPr>
            <p:cNvPr id="19" name="Elipsa 18"/>
            <p:cNvSpPr/>
            <p:nvPr/>
          </p:nvSpPr>
          <p:spPr>
            <a:xfrm>
              <a:off x="7649875" y="1628396"/>
              <a:ext cx="1818852" cy="1818852"/>
            </a:xfrm>
            <a:prstGeom prst="ellipse">
              <a:avLst/>
            </a:prstGeom>
            <a:solidFill>
              <a:srgbClr val="FFFFFF">
                <a:alpha val="50196"/>
              </a:srgbClr>
            </a:solidFill>
            <a:ln>
              <a:solidFill>
                <a:srgbClr val="A60000"/>
              </a:solidFill>
            </a:ln>
          </p:spPr>
          <p:style>
            <a:lnRef idx="2">
              <a:schemeClr val="accent1">
                <a:shade val="8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>
                <a:hueOff val="0"/>
                <a:satOff val="0"/>
                <a:lumOff val="0"/>
                <a:alphaOff val="0"/>
              </a:schemeClr>
            </a:fontRef>
          </p:style>
          <p:txBody>
            <a:bodyPr lIns="0" tIns="0" rIns="0" bIns="0" anchor="ctr"/>
            <a:lstStyle/>
            <a:p>
              <a:pPr algn="ctr"/>
              <a:r>
                <a:rPr lang="pl-PL" sz="1200" dirty="0">
                  <a:solidFill>
                    <a:schemeClr val="tx1"/>
                  </a:solidFill>
                  <a:latin typeface="Calibri" panose="020F0502020204030204" pitchFamily="34" charset="0"/>
                </a:rPr>
                <a:t>sprzedaż wyłącznie </a:t>
              </a:r>
              <a:r>
                <a:rPr lang="pl-PL" sz="1200" dirty="0" smtClean="0">
                  <a:solidFill>
                    <a:schemeClr val="tx1"/>
                  </a:solidFill>
                  <a:latin typeface="Calibri" panose="020F0502020204030204" pitchFamily="34" charset="0"/>
                </a:rPr>
                <a:t>towarów</a:t>
              </a:r>
              <a:br>
                <a:rPr lang="pl-PL" sz="1200" dirty="0" smtClean="0">
                  <a:solidFill>
                    <a:schemeClr val="tx1"/>
                  </a:solidFill>
                  <a:latin typeface="Calibri" panose="020F0502020204030204" pitchFamily="34" charset="0"/>
                </a:rPr>
              </a:br>
              <a:r>
                <a:rPr lang="pl-PL" sz="1200" dirty="0" smtClean="0">
                  <a:solidFill>
                    <a:schemeClr val="tx1"/>
                  </a:solidFill>
                  <a:latin typeface="Calibri" panose="020F0502020204030204" pitchFamily="34" charset="0"/>
                </a:rPr>
                <a:t>i </a:t>
              </a:r>
              <a:r>
                <a:rPr lang="pl-PL" sz="1200" dirty="0">
                  <a:solidFill>
                    <a:schemeClr val="tx1"/>
                  </a:solidFill>
                  <a:latin typeface="Calibri" panose="020F0502020204030204" pitchFamily="34" charset="0"/>
                </a:rPr>
                <a:t>świadczenie usług zwolnionych z </a:t>
              </a:r>
              <a:r>
                <a:rPr lang="pl-PL" sz="1200" dirty="0" smtClean="0">
                  <a:solidFill>
                    <a:schemeClr val="tx1"/>
                  </a:solidFill>
                  <a:latin typeface="Calibri" panose="020F0502020204030204" pitchFamily="34" charset="0"/>
                </a:rPr>
                <a:t>VAT</a:t>
              </a:r>
              <a:endParaRPr lang="pl-PL" sz="1200" dirty="0">
                <a:solidFill>
                  <a:schemeClr val="tx1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21" name="Elipsa 20"/>
            <p:cNvSpPr/>
            <p:nvPr/>
          </p:nvSpPr>
          <p:spPr>
            <a:xfrm>
              <a:off x="6089301" y="3050796"/>
              <a:ext cx="1818852" cy="1818852"/>
            </a:xfrm>
            <a:prstGeom prst="ellipse">
              <a:avLst/>
            </a:prstGeom>
            <a:solidFill>
              <a:srgbClr val="FFFFFF">
                <a:alpha val="50196"/>
              </a:srgbClr>
            </a:solidFill>
            <a:ln>
              <a:solidFill>
                <a:srgbClr val="A60000"/>
              </a:solidFill>
            </a:ln>
          </p:spPr>
          <p:style>
            <a:lnRef idx="2">
              <a:schemeClr val="accent1">
                <a:shade val="8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>
                <a:hueOff val="0"/>
                <a:satOff val="0"/>
                <a:lumOff val="0"/>
                <a:alphaOff val="0"/>
              </a:schemeClr>
            </a:fontRef>
          </p:style>
          <p:txBody>
            <a:bodyPr lIns="0" tIns="0" rIns="0" bIns="0" anchor="ctr"/>
            <a:lstStyle/>
            <a:p>
              <a:pPr algn="ctr"/>
              <a:r>
                <a:rPr lang="pl-PL" sz="1200" dirty="0">
                  <a:solidFill>
                    <a:schemeClr val="tx1"/>
                  </a:solidFill>
                  <a:latin typeface="Calibri" panose="020F0502020204030204" pitchFamily="34" charset="0"/>
                </a:rPr>
                <a:t>zwolnienie </a:t>
              </a:r>
              <a:r>
                <a:rPr lang="pl-PL" sz="1200" dirty="0" smtClean="0">
                  <a:solidFill>
                    <a:schemeClr val="tx1"/>
                  </a:solidFill>
                  <a:latin typeface="Calibri" panose="020F0502020204030204" pitchFamily="34" charset="0"/>
                </a:rPr>
                <a:t>podmiotowe</a:t>
              </a:r>
              <a:br>
                <a:rPr lang="pl-PL" sz="1200" dirty="0" smtClean="0">
                  <a:solidFill>
                    <a:schemeClr val="tx1"/>
                  </a:solidFill>
                  <a:latin typeface="Calibri" panose="020F0502020204030204" pitchFamily="34" charset="0"/>
                </a:rPr>
              </a:br>
              <a:r>
                <a:rPr lang="pl-PL" sz="1200" dirty="0" smtClean="0">
                  <a:solidFill>
                    <a:schemeClr val="tx1"/>
                  </a:solidFill>
                  <a:latin typeface="Calibri" panose="020F0502020204030204" pitchFamily="34" charset="0"/>
                </a:rPr>
                <a:t>(m</a:t>
              </a:r>
              <a:r>
                <a:rPr lang="pl-PL" sz="1200" dirty="0">
                  <a:solidFill>
                    <a:schemeClr val="tx1"/>
                  </a:solidFill>
                  <a:latin typeface="Calibri" panose="020F0502020204030204" pitchFamily="34" charset="0"/>
                </a:rPr>
                <a:t>. in. </a:t>
              </a:r>
              <a:r>
                <a:rPr lang="pl-PL" sz="1200" dirty="0" smtClean="0">
                  <a:solidFill>
                    <a:schemeClr val="tx1"/>
                  </a:solidFill>
                  <a:latin typeface="Calibri" panose="020F0502020204030204" pitchFamily="34" charset="0"/>
                </a:rPr>
                <a:t>wartość </a:t>
              </a:r>
              <a:r>
                <a:rPr lang="pl-PL" sz="1200" dirty="0">
                  <a:solidFill>
                    <a:schemeClr val="tx1"/>
                  </a:solidFill>
                  <a:latin typeface="Calibri" panose="020F0502020204030204" pitchFamily="34" charset="0"/>
                </a:rPr>
                <a:t>sprzedaży nie przekroczyła łącznie w poprzednim roku </a:t>
              </a:r>
              <a:r>
                <a:rPr lang="pl-PL" sz="1200" dirty="0" smtClean="0">
                  <a:solidFill>
                    <a:schemeClr val="tx1"/>
                  </a:solidFill>
                  <a:latin typeface="Calibri" panose="020F0502020204030204" pitchFamily="34" charset="0"/>
                </a:rPr>
                <a:t>podatkowym</a:t>
              </a:r>
              <a:br>
                <a:rPr lang="pl-PL" sz="1200" dirty="0" smtClean="0">
                  <a:solidFill>
                    <a:schemeClr val="tx1"/>
                  </a:solidFill>
                  <a:latin typeface="Calibri" panose="020F0502020204030204" pitchFamily="34" charset="0"/>
                </a:rPr>
              </a:br>
              <a:r>
                <a:rPr lang="pl-PL" sz="1200" dirty="0" smtClean="0">
                  <a:solidFill>
                    <a:schemeClr val="tx1"/>
                  </a:solidFill>
                  <a:latin typeface="Calibri" panose="020F0502020204030204" pitchFamily="34" charset="0"/>
                </a:rPr>
                <a:t>200 </a:t>
              </a:r>
              <a:r>
                <a:rPr lang="pl-PL" sz="1200" dirty="0">
                  <a:solidFill>
                    <a:schemeClr val="tx1"/>
                  </a:solidFill>
                  <a:latin typeface="Calibri" panose="020F0502020204030204" pitchFamily="34" charset="0"/>
                </a:rPr>
                <a:t>tys. </a:t>
              </a:r>
              <a:r>
                <a:rPr lang="pl-PL" sz="1200" dirty="0" smtClean="0">
                  <a:solidFill>
                    <a:schemeClr val="tx1"/>
                  </a:solidFill>
                  <a:latin typeface="Calibri" panose="020F0502020204030204" pitchFamily="34" charset="0"/>
                </a:rPr>
                <a:t>zł)</a:t>
              </a:r>
              <a:endParaRPr lang="pl-PL" sz="1200" dirty="0">
                <a:solidFill>
                  <a:schemeClr val="tx1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23" name="Elipsa 22"/>
            <p:cNvSpPr/>
            <p:nvPr/>
          </p:nvSpPr>
          <p:spPr>
            <a:xfrm>
              <a:off x="7649875" y="4473196"/>
              <a:ext cx="1818852" cy="1818852"/>
            </a:xfrm>
            <a:prstGeom prst="ellipse">
              <a:avLst/>
            </a:prstGeom>
            <a:solidFill>
              <a:srgbClr val="FFFFFF">
                <a:alpha val="50196"/>
              </a:srgbClr>
            </a:solidFill>
            <a:ln>
              <a:solidFill>
                <a:srgbClr val="A60000"/>
              </a:solidFill>
            </a:ln>
          </p:spPr>
          <p:style>
            <a:lnRef idx="2">
              <a:schemeClr val="accent1">
                <a:shade val="8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>
                <a:hueOff val="0"/>
                <a:satOff val="0"/>
                <a:lumOff val="0"/>
                <a:alphaOff val="0"/>
              </a:schemeClr>
            </a:fontRef>
          </p:style>
          <p:txBody>
            <a:bodyPr lIns="0" tIns="0" rIns="0" bIns="0" anchor="ctr"/>
            <a:lstStyle/>
            <a:p>
              <a:pPr algn="ctr"/>
              <a:r>
                <a:rPr lang="pl-PL" sz="1200" dirty="0">
                  <a:solidFill>
                    <a:schemeClr val="tx1"/>
                  </a:solidFill>
                  <a:latin typeface="Calibri" panose="020F0502020204030204" pitchFamily="34" charset="0"/>
                </a:rPr>
                <a:t>organizacje międzynarodowe, które realizują zadania </a:t>
              </a:r>
              <a:r>
                <a:rPr lang="pl-PL" sz="1200" dirty="0" smtClean="0">
                  <a:solidFill>
                    <a:schemeClr val="tx1"/>
                  </a:solidFill>
                  <a:latin typeface="Calibri" panose="020F0502020204030204" pitchFamily="34" charset="0"/>
                </a:rPr>
                <a:t>publiczne</a:t>
              </a:r>
              <a:endParaRPr lang="pl-PL" sz="1200" dirty="0">
                <a:solidFill>
                  <a:schemeClr val="tx1"/>
                </a:solidFill>
                <a:latin typeface="Calibri" panose="020F050202020403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32942174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rostokąt 15"/>
          <p:cNvSpPr/>
          <p:nvPr/>
        </p:nvSpPr>
        <p:spPr>
          <a:xfrm>
            <a:off x="952500" y="0"/>
            <a:ext cx="11239500" cy="6858000"/>
          </a:xfrm>
          <a:prstGeom prst="rect">
            <a:avLst/>
          </a:prstGeom>
          <a:gradFill>
            <a:gsLst>
              <a:gs pos="48000">
                <a:schemeClr val="bg1"/>
              </a:gs>
              <a:gs pos="100000">
                <a:schemeClr val="bg1">
                  <a:lumMod val="75000"/>
                  <a:alpha val="55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grpSp>
        <p:nvGrpSpPr>
          <p:cNvPr id="13" name="Grupa 12"/>
          <p:cNvGrpSpPr/>
          <p:nvPr/>
        </p:nvGrpSpPr>
        <p:grpSpPr>
          <a:xfrm>
            <a:off x="5424458" y="-14871"/>
            <a:ext cx="7764583" cy="5951553"/>
            <a:chOff x="5424458" y="-14871"/>
            <a:chExt cx="7764583" cy="5951553"/>
          </a:xfrm>
        </p:grpSpPr>
        <p:sp>
          <p:nvSpPr>
            <p:cNvPr id="14" name="pole tekstowe 13"/>
            <p:cNvSpPr txBox="1"/>
            <p:nvPr/>
          </p:nvSpPr>
          <p:spPr>
            <a:xfrm>
              <a:off x="5424458" y="-14871"/>
              <a:ext cx="7764583" cy="3108543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pl-PL" sz="19600" dirty="0" smtClean="0">
                  <a:solidFill>
                    <a:schemeClr val="tx1">
                      <a:alpha val="6000"/>
                    </a:schemeClr>
                  </a:solidFill>
                  <a:latin typeface="Arial Black" panose="020B0A04020102020204" pitchFamily="34" charset="0"/>
                </a:rPr>
                <a:t>JPK</a:t>
              </a:r>
              <a:endParaRPr lang="pl-PL" sz="19600" dirty="0">
                <a:solidFill>
                  <a:schemeClr val="tx1">
                    <a:alpha val="6000"/>
                  </a:schemeClr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15" name="pole tekstowe 14"/>
            <p:cNvSpPr txBox="1"/>
            <p:nvPr/>
          </p:nvSpPr>
          <p:spPr>
            <a:xfrm>
              <a:off x="5424458" y="2227974"/>
              <a:ext cx="7764583" cy="3708708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pl-PL" sz="23500" dirty="0" smtClean="0">
                  <a:solidFill>
                    <a:schemeClr val="tx1">
                      <a:alpha val="6000"/>
                    </a:schemeClr>
                  </a:solidFill>
                  <a:latin typeface="Arial Black" panose="020B0A04020102020204" pitchFamily="34" charset="0"/>
                </a:rPr>
                <a:t>VAT</a:t>
              </a:r>
              <a:endParaRPr lang="pl-PL" sz="23500" dirty="0">
                <a:solidFill>
                  <a:schemeClr val="tx1">
                    <a:alpha val="6000"/>
                  </a:schemeClr>
                </a:solidFill>
                <a:latin typeface="Arial Black" panose="020B0A04020102020204" pitchFamily="34" charset="0"/>
              </a:endParaRPr>
            </a:p>
          </p:txBody>
        </p:sp>
      </p:grpSp>
      <p:sp>
        <p:nvSpPr>
          <p:cNvPr id="5" name="pole tekstowe 5"/>
          <p:cNvSpPr txBox="1">
            <a:spLocks noChangeArrowheads="1"/>
          </p:cNvSpPr>
          <p:nvPr/>
        </p:nvSpPr>
        <p:spPr bwMode="auto">
          <a:xfrm>
            <a:off x="31899" y="6542668"/>
            <a:ext cx="124400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kumimoji="1"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kumimoji="1"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kumimoji="1"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kumimoji="0" lang="pl-PL" altLang="pl-PL" sz="800" dirty="0" smtClean="0">
                <a:solidFill>
                  <a:schemeClr val="bg1"/>
                </a:solidFill>
              </a:rPr>
              <a:t>www.mf.gov.pl</a:t>
            </a:r>
            <a:endParaRPr kumimoji="0" lang="pl-PL" altLang="pl-PL" sz="800" dirty="0">
              <a:solidFill>
                <a:schemeClr val="bg1"/>
              </a:solidFill>
            </a:endParaRPr>
          </a:p>
        </p:txBody>
      </p:sp>
      <p:grpSp>
        <p:nvGrpSpPr>
          <p:cNvPr id="8" name="Grupa 7"/>
          <p:cNvGrpSpPr/>
          <p:nvPr/>
        </p:nvGrpSpPr>
        <p:grpSpPr>
          <a:xfrm>
            <a:off x="221962" y="226656"/>
            <a:ext cx="534779" cy="1053190"/>
            <a:chOff x="165789" y="206696"/>
            <a:chExt cx="613613" cy="1208444"/>
          </a:xfrm>
        </p:grpSpPr>
        <p:pic>
          <p:nvPicPr>
            <p:cNvPr id="9" name="Obraz 8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65790" y="955437"/>
              <a:ext cx="613612" cy="459703"/>
            </a:xfrm>
            <a:prstGeom prst="rect">
              <a:avLst/>
            </a:prstGeom>
          </p:spPr>
        </p:pic>
        <p:pic>
          <p:nvPicPr>
            <p:cNvPr id="10" name="Obraz 9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65789" y="206696"/>
              <a:ext cx="613612" cy="448984"/>
            </a:xfrm>
            <a:prstGeom prst="rect">
              <a:avLst/>
            </a:prstGeom>
          </p:spPr>
        </p:pic>
      </p:grpSp>
      <p:sp>
        <p:nvSpPr>
          <p:cNvPr id="7" name="Tytuł 1"/>
          <p:cNvSpPr txBox="1">
            <a:spLocks/>
          </p:cNvSpPr>
          <p:nvPr/>
        </p:nvSpPr>
        <p:spPr bwMode="auto">
          <a:xfrm>
            <a:off x="2647949" y="144064"/>
            <a:ext cx="9215188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457200" algn="l"/>
            <a:r>
              <a:rPr lang="pl-PL" sz="28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Kiedy złożyć JPK_VAT</a:t>
            </a:r>
            <a:endParaRPr lang="pl-PL" sz="28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27" name="Obraz 2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1167" y="5412031"/>
            <a:ext cx="891411" cy="1171227"/>
          </a:xfrm>
          <a:prstGeom prst="rect">
            <a:avLst/>
          </a:prstGeom>
        </p:spPr>
      </p:pic>
      <p:sp>
        <p:nvSpPr>
          <p:cNvPr id="28" name="Prostokąt 27"/>
          <p:cNvSpPr/>
          <p:nvPr/>
        </p:nvSpPr>
        <p:spPr>
          <a:xfrm>
            <a:off x="2452612" y="5628312"/>
            <a:ext cx="935480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l-PL" sz="1400" dirty="0">
                <a:latin typeface="Calibri" panose="020F0502020204030204" pitchFamily="34" charset="0"/>
              </a:rPr>
              <a:t>Od 1 stycznia 2018 r. będziesz mieć obowiązek składania informacji o prowadzonej ewidencji w formie pliku JPK_VAT bez wezwania </a:t>
            </a:r>
            <a:r>
              <a:rPr lang="pl-PL" sz="1400" b="1" dirty="0">
                <a:solidFill>
                  <a:srgbClr val="A60000"/>
                </a:solidFill>
                <a:latin typeface="Calibri" panose="020F0502020204030204" pitchFamily="34" charset="0"/>
              </a:rPr>
              <a:t>do 25. dnia po zakończeniu danego miesiąca</a:t>
            </a:r>
            <a:r>
              <a:rPr lang="pl-PL" sz="1400" dirty="0">
                <a:latin typeface="Calibri" panose="020F0502020204030204" pitchFamily="34" charset="0"/>
              </a:rPr>
              <a:t>. Jeśli rozliczałeś się do tej pory metodą kwartalną, także prześlesz JPK_VAT co </a:t>
            </a:r>
            <a:r>
              <a:rPr lang="pl-PL" sz="1400" dirty="0" smtClean="0">
                <a:latin typeface="Calibri" panose="020F0502020204030204" pitchFamily="34" charset="0"/>
              </a:rPr>
              <a:t>miesiąc (przykładowo: do </a:t>
            </a:r>
            <a:r>
              <a:rPr lang="pl-PL" sz="1400" dirty="0">
                <a:latin typeface="Calibri" panose="020F0502020204030204" pitchFamily="34" charset="0"/>
              </a:rPr>
              <a:t>25 lutego wyślesz informację za </a:t>
            </a:r>
            <a:r>
              <a:rPr lang="pl-PL" sz="1400" dirty="0" smtClean="0">
                <a:latin typeface="Calibri" panose="020F0502020204030204" pitchFamily="34" charset="0"/>
              </a:rPr>
              <a:t>styczeń)</a:t>
            </a:r>
            <a:r>
              <a:rPr lang="pl-PL" sz="1400" dirty="0">
                <a:latin typeface="Calibri" panose="020F0502020204030204" pitchFamily="34" charset="0"/>
              </a:rPr>
              <a:t>.</a:t>
            </a:r>
          </a:p>
        </p:txBody>
      </p:sp>
      <p:grpSp>
        <p:nvGrpSpPr>
          <p:cNvPr id="36" name="Grupa 35"/>
          <p:cNvGrpSpPr/>
          <p:nvPr/>
        </p:nvGrpSpPr>
        <p:grpSpPr>
          <a:xfrm>
            <a:off x="3212540" y="1565175"/>
            <a:ext cx="6715230" cy="3434392"/>
            <a:chOff x="3146404" y="1328224"/>
            <a:chExt cx="6715230" cy="3434392"/>
          </a:xfrm>
        </p:grpSpPr>
        <p:sp>
          <p:nvSpPr>
            <p:cNvPr id="32" name="Dowolny kształt 31"/>
            <p:cNvSpPr/>
            <p:nvPr/>
          </p:nvSpPr>
          <p:spPr>
            <a:xfrm>
              <a:off x="7248047" y="2867050"/>
              <a:ext cx="2613587" cy="1257319"/>
            </a:xfrm>
            <a:custGeom>
              <a:avLst/>
              <a:gdLst>
                <a:gd name="connsiteX0" fmla="*/ 0 w 3381375"/>
                <a:gd name="connsiteY0" fmla="*/ 0 h 2255377"/>
                <a:gd name="connsiteX1" fmla="*/ 3381375 w 3381375"/>
                <a:gd name="connsiteY1" fmla="*/ 0 h 2255377"/>
                <a:gd name="connsiteX2" fmla="*/ 3381375 w 3381375"/>
                <a:gd name="connsiteY2" fmla="*/ 2255377 h 2255377"/>
                <a:gd name="connsiteX3" fmla="*/ 0 w 3381375"/>
                <a:gd name="connsiteY3" fmla="*/ 2255377 h 2255377"/>
                <a:gd name="connsiteX4" fmla="*/ 0 w 3381375"/>
                <a:gd name="connsiteY4" fmla="*/ 0 h 22553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81375" h="2255377">
                  <a:moveTo>
                    <a:pt x="0" y="0"/>
                  </a:moveTo>
                  <a:lnTo>
                    <a:pt x="3381375" y="0"/>
                  </a:lnTo>
                  <a:lnTo>
                    <a:pt x="3381375" y="2255377"/>
                  </a:lnTo>
                  <a:lnTo>
                    <a:pt x="0" y="225537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7888A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540000" tIns="455168" rIns="180000" bIns="455168" numCol="1" spcCol="1270" anchor="ctr" anchorCtr="0">
              <a:noAutofit/>
            </a:bodyPr>
            <a:lstStyle/>
            <a:p>
              <a:pPr defTabSz="2844800">
                <a:lnSpc>
                  <a:spcPct val="90000"/>
                </a:lnSpc>
                <a:spcAft>
                  <a:spcPct val="35000"/>
                </a:spcAft>
              </a:pPr>
              <a:r>
                <a:rPr lang="pl-PL" sz="2000" dirty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rPr>
                <a:t>upewnisz się, czy twoje </a:t>
              </a:r>
              <a:r>
                <a:rPr lang="pl-PL" sz="2000" dirty="0" smtClean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rPr>
                <a:t>rozliczenie</a:t>
              </a:r>
              <a:br>
                <a:rPr lang="pl-PL" sz="2000" dirty="0" smtClean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rPr>
              </a:br>
              <a:r>
                <a:rPr lang="pl-PL" sz="2000" dirty="0" smtClean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rPr>
                <a:t>jest poprawne</a:t>
              </a:r>
              <a:endParaRPr lang="pl-PL" sz="20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endParaRPr>
            </a:p>
          </p:txBody>
        </p:sp>
        <p:sp>
          <p:nvSpPr>
            <p:cNvPr id="33" name="Dowolny kształt 32"/>
            <p:cNvSpPr/>
            <p:nvPr/>
          </p:nvSpPr>
          <p:spPr>
            <a:xfrm>
              <a:off x="3146404" y="3471922"/>
              <a:ext cx="2936204" cy="1290694"/>
            </a:xfrm>
            <a:custGeom>
              <a:avLst/>
              <a:gdLst>
                <a:gd name="connsiteX0" fmla="*/ 0 w 3381375"/>
                <a:gd name="connsiteY0" fmla="*/ 0 h 2255377"/>
                <a:gd name="connsiteX1" fmla="*/ 3381375 w 3381375"/>
                <a:gd name="connsiteY1" fmla="*/ 0 h 2255377"/>
                <a:gd name="connsiteX2" fmla="*/ 3381375 w 3381375"/>
                <a:gd name="connsiteY2" fmla="*/ 2255377 h 2255377"/>
                <a:gd name="connsiteX3" fmla="*/ 0 w 3381375"/>
                <a:gd name="connsiteY3" fmla="*/ 2255377 h 2255377"/>
                <a:gd name="connsiteX4" fmla="*/ 0 w 3381375"/>
                <a:gd name="connsiteY4" fmla="*/ 0 h 22553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81375" h="2255377">
                  <a:moveTo>
                    <a:pt x="0" y="0"/>
                  </a:moveTo>
                  <a:lnTo>
                    <a:pt x="3381375" y="0"/>
                  </a:lnTo>
                  <a:lnTo>
                    <a:pt x="3381375" y="2255377"/>
                  </a:lnTo>
                  <a:lnTo>
                    <a:pt x="0" y="225537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7888A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80000" tIns="455168" rIns="180000" bIns="455168" numCol="1" spcCol="1270" anchor="ctr" anchorCtr="0">
              <a:noAutofit/>
            </a:bodyPr>
            <a:lstStyle/>
            <a:p>
              <a:pPr defTabSz="2844800">
                <a:lnSpc>
                  <a:spcPct val="90000"/>
                </a:lnSpc>
                <a:spcAft>
                  <a:spcPct val="35000"/>
                </a:spcAft>
              </a:pPr>
              <a:r>
                <a:rPr lang="pl-PL" sz="2000" dirty="0" smtClean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rPr>
                <a:t>sprawdzisz, z czym</a:t>
              </a:r>
              <a:br>
                <a:rPr lang="pl-PL" sz="2000" dirty="0" smtClean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rPr>
              </a:br>
              <a:r>
                <a:rPr lang="pl-PL" sz="2000" dirty="0" smtClean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rPr>
                <a:t>wiąże </a:t>
              </a:r>
              <a:r>
                <a:rPr lang="pl-PL" sz="2000" dirty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rPr>
                <a:t>się </a:t>
              </a:r>
              <a:r>
                <a:rPr lang="pl-PL" sz="2000" dirty="0" smtClean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rPr>
                <a:t>nowy  obowiązek i przygotujesz </a:t>
              </a:r>
              <a:r>
                <a:rPr lang="pl-PL" sz="2000" dirty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rPr>
                <a:t>się do niego </a:t>
              </a:r>
              <a:r>
                <a:rPr lang="pl-PL" sz="2000" dirty="0" smtClean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rPr>
                <a:t>wcześniej</a:t>
              </a:r>
              <a:endParaRPr lang="pl-PL" sz="2000" dirty="0">
                <a:solidFill>
                  <a:schemeClr val="tx1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35" name="Dowolny kształt 34"/>
            <p:cNvSpPr/>
            <p:nvPr/>
          </p:nvSpPr>
          <p:spPr>
            <a:xfrm>
              <a:off x="3756927" y="1328224"/>
              <a:ext cx="2883439" cy="830835"/>
            </a:xfrm>
            <a:custGeom>
              <a:avLst/>
              <a:gdLst>
                <a:gd name="connsiteX0" fmla="*/ 0 w 3381375"/>
                <a:gd name="connsiteY0" fmla="*/ 0 h 2255377"/>
                <a:gd name="connsiteX1" fmla="*/ 3381375 w 3381375"/>
                <a:gd name="connsiteY1" fmla="*/ 0 h 2255377"/>
                <a:gd name="connsiteX2" fmla="*/ 3381375 w 3381375"/>
                <a:gd name="connsiteY2" fmla="*/ 2255377 h 2255377"/>
                <a:gd name="connsiteX3" fmla="*/ 0 w 3381375"/>
                <a:gd name="connsiteY3" fmla="*/ 2255377 h 2255377"/>
                <a:gd name="connsiteX4" fmla="*/ 0 w 3381375"/>
                <a:gd name="connsiteY4" fmla="*/ 0 h 22553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81375" h="2255377">
                  <a:moveTo>
                    <a:pt x="0" y="0"/>
                  </a:moveTo>
                  <a:lnTo>
                    <a:pt x="3381375" y="0"/>
                  </a:lnTo>
                  <a:lnTo>
                    <a:pt x="3381375" y="2255377"/>
                  </a:lnTo>
                  <a:lnTo>
                    <a:pt x="0" y="225537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7888A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80000" tIns="0" rIns="180000" bIns="0" numCol="1" spcCol="1270" anchor="ctr" anchorCtr="0">
              <a:noAutofit/>
            </a:bodyPr>
            <a:lstStyle/>
            <a:p>
              <a:pPr defTabSz="2844800">
                <a:lnSpc>
                  <a:spcPct val="90000"/>
                </a:lnSpc>
                <a:spcAft>
                  <a:spcPct val="35000"/>
                </a:spcAft>
              </a:pPr>
              <a:r>
                <a:rPr lang="pl-PL" sz="2000" dirty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rPr>
                <a:t>otrzymasz szybszy zwrot </a:t>
              </a:r>
              <a:r>
                <a:rPr lang="pl-PL" sz="2000" dirty="0" smtClean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rPr>
                <a:t>VAT (do </a:t>
              </a:r>
              <a:r>
                <a:rPr lang="pl-PL" sz="2000" dirty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rPr>
                <a:t>25. dni</a:t>
              </a:r>
              <a:r>
                <a:rPr lang="pl-PL" sz="2000" dirty="0" smtClean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rPr>
                <a:t>)</a:t>
              </a:r>
              <a:endParaRPr lang="pl-PL" sz="2000" dirty="0">
                <a:solidFill>
                  <a:schemeClr val="tx1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34" name="Dowolny kształt 33"/>
            <p:cNvSpPr/>
            <p:nvPr/>
          </p:nvSpPr>
          <p:spPr>
            <a:xfrm>
              <a:off x="5328998" y="1872920"/>
              <a:ext cx="2254249" cy="2254249"/>
            </a:xfrm>
            <a:custGeom>
              <a:avLst/>
              <a:gdLst>
                <a:gd name="connsiteX0" fmla="*/ 0 w 2254249"/>
                <a:gd name="connsiteY0" fmla="*/ 1127125 h 2254249"/>
                <a:gd name="connsiteX1" fmla="*/ 1127125 w 2254249"/>
                <a:gd name="connsiteY1" fmla="*/ 0 h 2254249"/>
                <a:gd name="connsiteX2" fmla="*/ 2254250 w 2254249"/>
                <a:gd name="connsiteY2" fmla="*/ 1127125 h 2254249"/>
                <a:gd name="connsiteX3" fmla="*/ 1127125 w 2254249"/>
                <a:gd name="connsiteY3" fmla="*/ 2254250 h 2254249"/>
                <a:gd name="connsiteX4" fmla="*/ 0 w 2254249"/>
                <a:gd name="connsiteY4" fmla="*/ 1127125 h 22542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54249" h="2254249">
                  <a:moveTo>
                    <a:pt x="0" y="1127125"/>
                  </a:moveTo>
                  <a:cubicBezTo>
                    <a:pt x="0" y="504631"/>
                    <a:pt x="504631" y="0"/>
                    <a:pt x="1127125" y="0"/>
                  </a:cubicBezTo>
                  <a:cubicBezTo>
                    <a:pt x="1749619" y="0"/>
                    <a:pt x="2254250" y="504631"/>
                    <a:pt x="2254250" y="1127125"/>
                  </a:cubicBezTo>
                  <a:cubicBezTo>
                    <a:pt x="2254250" y="1749619"/>
                    <a:pt x="1749619" y="2254250"/>
                    <a:pt x="1127125" y="2254250"/>
                  </a:cubicBezTo>
                  <a:cubicBezTo>
                    <a:pt x="504631" y="2254250"/>
                    <a:pt x="0" y="1749619"/>
                    <a:pt x="0" y="1127125"/>
                  </a:cubicBezTo>
                  <a:close/>
                </a:path>
              </a:pathLst>
            </a:custGeom>
            <a:solidFill>
              <a:srgbClr val="A60000"/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330127" tIns="330127" rIns="330127" bIns="330127" numCol="1" spcCol="1270" anchor="ctr" anchorCtr="0">
              <a:noAutofit/>
            </a:bodyPr>
            <a:lstStyle/>
            <a:p>
              <a:pPr algn="ctr" defTabSz="1911350">
                <a:lnSpc>
                  <a:spcPct val="90000"/>
                </a:lnSpc>
                <a:spcAft>
                  <a:spcPct val="35000"/>
                </a:spcAft>
              </a:pPr>
              <a:r>
                <a:rPr lang="pl-PL" sz="3200" b="1" dirty="0">
                  <a:solidFill>
                    <a:schemeClr val="bg1"/>
                  </a:solidFill>
                  <a:latin typeface="Calibri" panose="020F0502020204030204" pitchFamily="34" charset="0"/>
                  <a:ea typeface="Calibri" panose="020F0502020204030204" pitchFamily="34" charset="0"/>
                </a:rPr>
                <a:t>Złóż JPK już teraz</a:t>
              </a:r>
              <a:r>
                <a:rPr lang="pl-PL" sz="3200" b="1" dirty="0" smtClean="0">
                  <a:solidFill>
                    <a:schemeClr val="bg1"/>
                  </a:solidFill>
                  <a:latin typeface="Calibri" panose="020F0502020204030204" pitchFamily="34" charset="0"/>
                  <a:ea typeface="Calibri" panose="020F0502020204030204" pitchFamily="34" charset="0"/>
                </a:rPr>
                <a:t>!</a:t>
              </a:r>
              <a:endParaRPr lang="pl-PL" sz="3200" b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65588005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rostokąt 27"/>
          <p:cNvSpPr/>
          <p:nvPr/>
        </p:nvSpPr>
        <p:spPr>
          <a:xfrm>
            <a:off x="952500" y="0"/>
            <a:ext cx="11239500" cy="6858000"/>
          </a:xfrm>
          <a:prstGeom prst="rect">
            <a:avLst/>
          </a:prstGeom>
          <a:gradFill>
            <a:gsLst>
              <a:gs pos="48000">
                <a:schemeClr val="bg1"/>
              </a:gs>
              <a:gs pos="100000">
                <a:schemeClr val="bg1">
                  <a:lumMod val="75000"/>
                  <a:alpha val="55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/>
          </a:p>
        </p:txBody>
      </p:sp>
      <p:grpSp>
        <p:nvGrpSpPr>
          <p:cNvPr id="25" name="Grupa 24"/>
          <p:cNvGrpSpPr/>
          <p:nvPr/>
        </p:nvGrpSpPr>
        <p:grpSpPr>
          <a:xfrm>
            <a:off x="5424458" y="-14871"/>
            <a:ext cx="7764583" cy="5951553"/>
            <a:chOff x="5424458" y="-14871"/>
            <a:chExt cx="7764583" cy="5951553"/>
          </a:xfrm>
        </p:grpSpPr>
        <p:sp>
          <p:nvSpPr>
            <p:cNvPr id="26" name="pole tekstowe 25"/>
            <p:cNvSpPr txBox="1"/>
            <p:nvPr/>
          </p:nvSpPr>
          <p:spPr>
            <a:xfrm>
              <a:off x="5424458" y="-14871"/>
              <a:ext cx="7764583" cy="3108543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pl-PL" sz="19600" dirty="0" smtClean="0">
                  <a:solidFill>
                    <a:schemeClr val="tx1">
                      <a:alpha val="6000"/>
                    </a:schemeClr>
                  </a:solidFill>
                  <a:latin typeface="Arial Black" panose="020B0A04020102020204" pitchFamily="34" charset="0"/>
                </a:rPr>
                <a:t>JPK</a:t>
              </a:r>
              <a:endParaRPr lang="pl-PL" sz="19600" dirty="0">
                <a:solidFill>
                  <a:schemeClr val="tx1">
                    <a:alpha val="6000"/>
                  </a:schemeClr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27" name="pole tekstowe 26"/>
            <p:cNvSpPr txBox="1"/>
            <p:nvPr/>
          </p:nvSpPr>
          <p:spPr>
            <a:xfrm>
              <a:off x="5424458" y="2227974"/>
              <a:ext cx="7764583" cy="3708708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pl-PL" sz="23500" dirty="0" smtClean="0">
                  <a:solidFill>
                    <a:schemeClr val="tx1">
                      <a:alpha val="6000"/>
                    </a:schemeClr>
                  </a:solidFill>
                  <a:latin typeface="Arial Black" panose="020B0A04020102020204" pitchFamily="34" charset="0"/>
                </a:rPr>
                <a:t>VAT</a:t>
              </a:r>
              <a:endParaRPr lang="pl-PL" sz="23500" dirty="0">
                <a:solidFill>
                  <a:schemeClr val="tx1">
                    <a:alpha val="6000"/>
                  </a:schemeClr>
                </a:solidFill>
                <a:latin typeface="Arial Black" panose="020B0A04020102020204" pitchFamily="34" charset="0"/>
              </a:endParaRPr>
            </a:p>
          </p:txBody>
        </p:sp>
      </p:grpSp>
      <p:sp>
        <p:nvSpPr>
          <p:cNvPr id="5" name="pole tekstowe 5"/>
          <p:cNvSpPr txBox="1">
            <a:spLocks noChangeArrowheads="1"/>
          </p:cNvSpPr>
          <p:nvPr/>
        </p:nvSpPr>
        <p:spPr bwMode="auto">
          <a:xfrm>
            <a:off x="31899" y="6542668"/>
            <a:ext cx="124400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kumimoji="1"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kumimoji="1"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kumimoji="1"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kumimoji="0" lang="pl-PL" altLang="pl-PL" sz="800" dirty="0" smtClean="0">
                <a:solidFill>
                  <a:schemeClr val="bg1"/>
                </a:solidFill>
              </a:rPr>
              <a:t>www.mf.gov.pl</a:t>
            </a:r>
            <a:endParaRPr kumimoji="0" lang="pl-PL" altLang="pl-PL" sz="800" dirty="0">
              <a:solidFill>
                <a:schemeClr val="bg1"/>
              </a:solidFill>
            </a:endParaRPr>
          </a:p>
        </p:txBody>
      </p:sp>
      <p:grpSp>
        <p:nvGrpSpPr>
          <p:cNvPr id="6" name="Grupa 5"/>
          <p:cNvGrpSpPr/>
          <p:nvPr/>
        </p:nvGrpSpPr>
        <p:grpSpPr>
          <a:xfrm>
            <a:off x="221962" y="226656"/>
            <a:ext cx="534779" cy="1053190"/>
            <a:chOff x="165789" y="206696"/>
            <a:chExt cx="613613" cy="1208444"/>
          </a:xfrm>
        </p:grpSpPr>
        <p:pic>
          <p:nvPicPr>
            <p:cNvPr id="8" name="Obraz 7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65790" y="955437"/>
              <a:ext cx="613612" cy="459703"/>
            </a:xfrm>
            <a:prstGeom prst="rect">
              <a:avLst/>
            </a:prstGeom>
          </p:spPr>
        </p:pic>
        <p:pic>
          <p:nvPicPr>
            <p:cNvPr id="9" name="Obraz 8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65789" y="206696"/>
              <a:ext cx="613612" cy="448984"/>
            </a:xfrm>
            <a:prstGeom prst="rect">
              <a:avLst/>
            </a:prstGeom>
          </p:spPr>
        </p:pic>
      </p:grpSp>
      <p:sp>
        <p:nvSpPr>
          <p:cNvPr id="10" name="Tytuł 1"/>
          <p:cNvSpPr txBox="1">
            <a:spLocks/>
          </p:cNvSpPr>
          <p:nvPr/>
        </p:nvSpPr>
        <p:spPr bwMode="auto">
          <a:xfrm>
            <a:off x="2647949" y="144064"/>
            <a:ext cx="9215188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457200" algn="l"/>
            <a:r>
              <a:rPr lang="pl-PL" sz="2800" b="1" smtClean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</a:rPr>
              <a:t>Jak złożyć JPK_VAT</a:t>
            </a:r>
            <a:endParaRPr lang="pl-PL" sz="2800" b="1" dirty="0">
              <a:solidFill>
                <a:schemeClr val="tx1">
                  <a:lumMod val="50000"/>
                  <a:lumOff val="50000"/>
                </a:schemeClr>
              </a:solidFill>
              <a:latin typeface="Calibri" panose="020F0502020204030204" pitchFamily="34" charset="0"/>
            </a:endParaRPr>
          </a:p>
        </p:txBody>
      </p:sp>
      <p:grpSp>
        <p:nvGrpSpPr>
          <p:cNvPr id="3" name="Grupa 2"/>
          <p:cNvGrpSpPr/>
          <p:nvPr/>
        </p:nvGrpSpPr>
        <p:grpSpPr>
          <a:xfrm>
            <a:off x="4069716" y="2857212"/>
            <a:ext cx="7203113" cy="1746187"/>
            <a:chOff x="4392749" y="2768989"/>
            <a:chExt cx="7203113" cy="1746187"/>
          </a:xfrm>
        </p:grpSpPr>
        <p:sp>
          <p:nvSpPr>
            <p:cNvPr id="2" name="Prostokąt 1"/>
            <p:cNvSpPr/>
            <p:nvPr/>
          </p:nvSpPr>
          <p:spPr>
            <a:xfrm>
              <a:off x="4397087" y="2768989"/>
              <a:ext cx="7198775" cy="1746187"/>
            </a:xfrm>
            <a:prstGeom prst="rect">
              <a:avLst/>
            </a:prstGeom>
            <a:solidFill>
              <a:srgbClr val="87888A">
                <a:alpha val="3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grpSp>
          <p:nvGrpSpPr>
            <p:cNvPr id="19" name="Grupa 18"/>
            <p:cNvGrpSpPr/>
            <p:nvPr/>
          </p:nvGrpSpPr>
          <p:grpSpPr>
            <a:xfrm>
              <a:off x="4392749" y="2768989"/>
              <a:ext cx="7198774" cy="1746187"/>
              <a:chOff x="4079993" y="3354015"/>
              <a:chExt cx="7198774" cy="1746187"/>
            </a:xfrm>
          </p:grpSpPr>
          <p:sp>
            <p:nvSpPr>
              <p:cNvPr id="20" name="Połowa ramki 19"/>
              <p:cNvSpPr/>
              <p:nvPr/>
            </p:nvSpPr>
            <p:spPr>
              <a:xfrm>
                <a:off x="4079993" y="3354015"/>
                <a:ext cx="651499" cy="651668"/>
              </a:xfrm>
              <a:prstGeom prst="halfFrame">
                <a:avLst>
                  <a:gd name="adj1" fmla="val 25770"/>
                  <a:gd name="adj2" fmla="val 25770"/>
                </a:avLst>
              </a:prstGeom>
              <a:solidFill>
                <a:srgbClr val="A60000"/>
              </a:solidFill>
              <a:ln>
                <a:noFill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21" name="Połowa ramki 20"/>
              <p:cNvSpPr/>
              <p:nvPr/>
            </p:nvSpPr>
            <p:spPr>
              <a:xfrm rot="5400000">
                <a:off x="10627184" y="3355094"/>
                <a:ext cx="651668" cy="651499"/>
              </a:xfrm>
              <a:prstGeom prst="halfFrame">
                <a:avLst>
                  <a:gd name="adj1" fmla="val 25770"/>
                  <a:gd name="adj2" fmla="val 25770"/>
                </a:avLst>
              </a:prstGeom>
              <a:solidFill>
                <a:srgbClr val="A60000"/>
              </a:solidFill>
              <a:ln>
                <a:noFill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22" name="Połowa ramki 21"/>
              <p:cNvSpPr/>
              <p:nvPr/>
            </p:nvSpPr>
            <p:spPr>
              <a:xfrm rot="16200000">
                <a:off x="4079909" y="4447625"/>
                <a:ext cx="651668" cy="651499"/>
              </a:xfrm>
              <a:prstGeom prst="halfFrame">
                <a:avLst>
                  <a:gd name="adj1" fmla="val 25770"/>
                  <a:gd name="adj2" fmla="val 25770"/>
                </a:avLst>
              </a:prstGeom>
              <a:solidFill>
                <a:srgbClr val="A60000"/>
              </a:solidFill>
              <a:ln>
                <a:noFill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23" name="Połowa ramki 22"/>
              <p:cNvSpPr/>
              <p:nvPr/>
            </p:nvSpPr>
            <p:spPr>
              <a:xfrm rot="10800000">
                <a:off x="10627268" y="4448534"/>
                <a:ext cx="651499" cy="651668"/>
              </a:xfrm>
              <a:prstGeom prst="halfFrame">
                <a:avLst>
                  <a:gd name="adj1" fmla="val 25770"/>
                  <a:gd name="adj2" fmla="val 25770"/>
                </a:avLst>
              </a:prstGeom>
              <a:solidFill>
                <a:srgbClr val="A60000"/>
              </a:solidFill>
              <a:ln>
                <a:noFill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24" name="Prostokąt 23"/>
              <p:cNvSpPr/>
              <p:nvPr/>
            </p:nvSpPr>
            <p:spPr>
              <a:xfrm>
                <a:off x="4267419" y="3551414"/>
                <a:ext cx="6832600" cy="132343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/>
                <a:r>
                  <a:rPr lang="pl-PL" sz="2000" dirty="0" smtClean="0">
                    <a:latin typeface="Calibri" panose="020F0502020204030204" pitchFamily="34" charset="0"/>
                    <a:ea typeface="Calibri" panose="020F0502020204030204" pitchFamily="34" charset="0"/>
                  </a:rPr>
                  <a:t>Już </a:t>
                </a:r>
                <a:r>
                  <a:rPr lang="pl-PL" sz="2000" dirty="0">
                    <a:latin typeface="Calibri" panose="020F0502020204030204" pitchFamily="34" charset="0"/>
                    <a:ea typeface="Calibri" panose="020F0502020204030204" pitchFamily="34" charset="0"/>
                  </a:rPr>
                  <a:t>teraz możesz testować elektroniczne składanie JPK_VAT dzięki aplikacji Ministerstwa Finansów </a:t>
                </a:r>
                <a:r>
                  <a:rPr lang="pl-PL" sz="2000" b="1" spc="300" dirty="0">
                    <a:solidFill>
                      <a:srgbClr val="A60000"/>
                    </a:solidFill>
                    <a:latin typeface="Calibri" panose="020F0502020204030204" pitchFamily="34" charset="0"/>
                    <a:ea typeface="Calibri" panose="020F0502020204030204" pitchFamily="34" charset="0"/>
                  </a:rPr>
                  <a:t>Klient JPK 2.0</a:t>
                </a:r>
                <a:r>
                  <a:rPr lang="pl-PL" sz="2000" dirty="0">
                    <a:latin typeface="Calibri" panose="020F0502020204030204" pitchFamily="34" charset="0"/>
                    <a:ea typeface="Calibri" panose="020F0502020204030204" pitchFamily="34" charset="0"/>
                  </a:rPr>
                  <a:t>, która umożliwia </a:t>
                </a:r>
                <a:r>
                  <a:rPr lang="pl-PL" sz="2000" dirty="0" smtClean="0">
                    <a:latin typeface="Calibri" panose="020F0502020204030204" pitchFamily="34" charset="0"/>
                    <a:ea typeface="Calibri" panose="020F0502020204030204" pitchFamily="34" charset="0"/>
                  </a:rPr>
                  <a:t>bezpłatne i bezpieczne </a:t>
                </a:r>
                <a:r>
                  <a:rPr lang="pl-PL" sz="2000" dirty="0">
                    <a:latin typeface="Calibri" panose="020F0502020204030204" pitchFamily="34" charset="0"/>
                    <a:ea typeface="Calibri" panose="020F0502020204030204" pitchFamily="34" charset="0"/>
                  </a:rPr>
                  <a:t>wygenerowanie oraz wysłanie pliku.</a:t>
                </a:r>
              </a:p>
            </p:txBody>
          </p:sp>
        </p:grpSp>
      </p:grpSp>
      <p:grpSp>
        <p:nvGrpSpPr>
          <p:cNvPr id="31" name="Grupa 30"/>
          <p:cNvGrpSpPr/>
          <p:nvPr/>
        </p:nvGrpSpPr>
        <p:grpSpPr>
          <a:xfrm>
            <a:off x="1865702" y="1729014"/>
            <a:ext cx="2146837" cy="3550734"/>
            <a:chOff x="1865702" y="1729014"/>
            <a:chExt cx="2146837" cy="3550734"/>
          </a:xfrm>
        </p:grpSpPr>
        <p:sp>
          <p:nvSpPr>
            <p:cNvPr id="14" name="Prostokąt 13"/>
            <p:cNvSpPr/>
            <p:nvPr/>
          </p:nvSpPr>
          <p:spPr>
            <a:xfrm>
              <a:off x="1865702" y="1729014"/>
              <a:ext cx="2146837" cy="1073418"/>
            </a:xfrm>
            <a:prstGeom prst="rect">
              <a:avLst/>
            </a:prstGeom>
            <a:solidFill>
              <a:srgbClr val="87888A"/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65185" tIns="52485" rIns="65185" bIns="52485" numCol="1" spcCol="1270" anchor="ctr" anchorCtr="0">
              <a:noAutofit/>
            </a:bodyPr>
            <a:lstStyle/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</a:pPr>
              <a:r>
                <a:rPr lang="pl-PL" sz="2000" kern="1200" dirty="0" smtClean="0">
                  <a:solidFill>
                    <a:schemeClr val="bg1"/>
                  </a:solidFill>
                  <a:latin typeface="Calibri" panose="020F0502020204030204" pitchFamily="34" charset="0"/>
                </a:rPr>
                <a:t>JPK_VAT</a:t>
              </a:r>
            </a:p>
          </p:txBody>
        </p:sp>
        <p:sp>
          <p:nvSpPr>
            <p:cNvPr id="15" name="Dowolny kształt 14"/>
            <p:cNvSpPr/>
            <p:nvPr/>
          </p:nvSpPr>
          <p:spPr>
            <a:xfrm>
              <a:off x="2050651" y="2967889"/>
              <a:ext cx="184948" cy="693557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0" y="0"/>
                  </a:moveTo>
                  <a:lnTo>
                    <a:pt x="0" y="693557"/>
                  </a:lnTo>
                  <a:lnTo>
                    <a:pt x="184948" y="693557"/>
                  </a:lnTo>
                </a:path>
              </a:pathLst>
            </a:custGeom>
            <a:noFill/>
            <a:ln>
              <a:solidFill>
                <a:schemeClr val="tx2"/>
              </a:solidFill>
              <a:prstDash val="sysDot"/>
            </a:ln>
          </p:spPr>
          <p:style>
            <a:lnRef idx="2">
              <a:schemeClr val="accent1">
                <a:shade val="60000"/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6" name="Prostokąt 15"/>
            <p:cNvSpPr/>
            <p:nvPr/>
          </p:nvSpPr>
          <p:spPr>
            <a:xfrm>
              <a:off x="2235599" y="3199075"/>
              <a:ext cx="1479589" cy="924743"/>
            </a:xfrm>
            <a:prstGeom prst="rect">
              <a:avLst/>
            </a:prstGeom>
            <a:noFill/>
            <a:ln>
              <a:solidFill>
                <a:schemeClr val="tx2"/>
              </a:solidFill>
              <a:prstDash val="sysDot"/>
            </a:ln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49945" tIns="42325" rIns="49945" bIns="42325" numCol="1" spcCol="1270" anchor="ctr" anchorCtr="0">
              <a:noAutofit/>
            </a:bodyPr>
            <a:lstStyle/>
            <a:p>
              <a:pPr lvl="0" algn="ctr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pl-PL" sz="1200" kern="1200" dirty="0" smtClean="0">
                  <a:latin typeface="Calibri" panose="020F0502020204030204" pitchFamily="34" charset="0"/>
                  <a:ea typeface="Calibri" panose="020F0502020204030204" pitchFamily="34" charset="0"/>
                </a:rPr>
                <a:t>dane identyfikujące podatnika i właściwy urząd skarbowy</a:t>
              </a:r>
              <a:endParaRPr lang="pl-PL" sz="1200" kern="1200" dirty="0">
                <a:latin typeface="Calibri" panose="020F0502020204030204" pitchFamily="34" charset="0"/>
              </a:endParaRPr>
            </a:p>
          </p:txBody>
        </p:sp>
        <p:sp>
          <p:nvSpPr>
            <p:cNvPr id="17" name="Dowolny kształt 16"/>
            <p:cNvSpPr/>
            <p:nvPr/>
          </p:nvSpPr>
          <p:spPr>
            <a:xfrm>
              <a:off x="2050651" y="2967889"/>
              <a:ext cx="184948" cy="1849487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0" y="0"/>
                  </a:moveTo>
                  <a:lnTo>
                    <a:pt x="0" y="1849487"/>
                  </a:lnTo>
                  <a:lnTo>
                    <a:pt x="184948" y="1849487"/>
                  </a:lnTo>
                </a:path>
              </a:pathLst>
            </a:custGeom>
            <a:noFill/>
            <a:ln>
              <a:solidFill>
                <a:schemeClr val="tx2"/>
              </a:solidFill>
              <a:prstDash val="sysDot"/>
            </a:ln>
          </p:spPr>
          <p:style>
            <a:lnRef idx="2">
              <a:schemeClr val="accent1">
                <a:shade val="60000"/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8" name="Prostokąt 17"/>
            <p:cNvSpPr/>
            <p:nvPr/>
          </p:nvSpPr>
          <p:spPr>
            <a:xfrm>
              <a:off x="2235599" y="4355005"/>
              <a:ext cx="1479589" cy="924743"/>
            </a:xfrm>
            <a:prstGeom prst="rect">
              <a:avLst/>
            </a:prstGeom>
            <a:noFill/>
            <a:ln>
              <a:solidFill>
                <a:schemeClr val="tx2"/>
              </a:solidFill>
              <a:prstDash val="sysDot"/>
            </a:ln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49945" tIns="42325" rIns="49945" bIns="42325" numCol="1" spcCol="1270" anchor="ctr" anchorCtr="0">
              <a:noAutofit/>
            </a:bodyPr>
            <a:lstStyle/>
            <a:p>
              <a:pPr lvl="0" algn="ctr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pl-PL" sz="1200" kern="1200" dirty="0" smtClean="0">
                  <a:latin typeface="Calibri" panose="020F0502020204030204" pitchFamily="34" charset="0"/>
                  <a:ea typeface="Calibri" panose="020F0502020204030204" pitchFamily="34" charset="0"/>
                </a:rPr>
                <a:t>dane dotyczące dokumentów sprzedażowych</a:t>
              </a:r>
              <a:br>
                <a:rPr lang="pl-PL" sz="1200" kern="1200" dirty="0" smtClean="0">
                  <a:latin typeface="Calibri" panose="020F0502020204030204" pitchFamily="34" charset="0"/>
                  <a:ea typeface="Calibri" panose="020F0502020204030204" pitchFamily="34" charset="0"/>
                </a:rPr>
              </a:br>
              <a:r>
                <a:rPr lang="pl-PL" sz="1200" kern="1200" dirty="0" smtClean="0">
                  <a:latin typeface="Calibri" panose="020F0502020204030204" pitchFamily="34" charset="0"/>
                  <a:ea typeface="Calibri" panose="020F0502020204030204" pitchFamily="34" charset="0"/>
                </a:rPr>
                <a:t>i zakupowych</a:t>
              </a:r>
              <a:endParaRPr lang="pl-PL" sz="1200" kern="1200" dirty="0">
                <a:latin typeface="Calibri" panose="020F0502020204030204" pitchFamily="34" charset="0"/>
              </a:endParaRPr>
            </a:p>
          </p:txBody>
        </p:sp>
        <p:sp>
          <p:nvSpPr>
            <p:cNvPr id="4" name="pole tekstowe 3"/>
            <p:cNvSpPr txBox="1"/>
            <p:nvPr/>
          </p:nvSpPr>
          <p:spPr>
            <a:xfrm>
              <a:off x="2089566" y="2828559"/>
              <a:ext cx="821635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sz="1600" dirty="0" smtClean="0">
                  <a:solidFill>
                    <a:srgbClr val="87888A"/>
                  </a:solidFill>
                  <a:latin typeface="Calibri" panose="020F0502020204030204" pitchFamily="34" charset="0"/>
                </a:rPr>
                <a:t>zawiera</a:t>
              </a:r>
              <a:endParaRPr lang="pl-PL" sz="1600" dirty="0">
                <a:solidFill>
                  <a:srgbClr val="87888A"/>
                </a:solidFill>
                <a:latin typeface="Calibri" panose="020F0502020204030204" pitchFamily="34" charset="0"/>
              </a:endParaRPr>
            </a:p>
          </p:txBody>
        </p:sp>
        <p:cxnSp>
          <p:nvCxnSpPr>
            <p:cNvPr id="30" name="Łącznik prosty 29"/>
            <p:cNvCxnSpPr/>
            <p:nvPr/>
          </p:nvCxnSpPr>
          <p:spPr>
            <a:xfrm flipV="1">
              <a:off x="2050651" y="2776305"/>
              <a:ext cx="0" cy="165457"/>
            </a:xfrm>
            <a:prstGeom prst="line">
              <a:avLst/>
            </a:prstGeom>
            <a:ln w="28575">
              <a:solidFill>
                <a:srgbClr val="87888A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286736737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rostokąt 12"/>
          <p:cNvSpPr/>
          <p:nvPr/>
        </p:nvSpPr>
        <p:spPr>
          <a:xfrm>
            <a:off x="952500" y="0"/>
            <a:ext cx="11239500" cy="6858000"/>
          </a:xfrm>
          <a:prstGeom prst="rect">
            <a:avLst/>
          </a:prstGeom>
          <a:gradFill>
            <a:gsLst>
              <a:gs pos="48000">
                <a:schemeClr val="bg1"/>
              </a:gs>
              <a:gs pos="100000">
                <a:schemeClr val="bg1">
                  <a:lumMod val="75000"/>
                  <a:alpha val="55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grpSp>
        <p:nvGrpSpPr>
          <p:cNvPr id="2" name="Grupa 1"/>
          <p:cNvGrpSpPr/>
          <p:nvPr/>
        </p:nvGrpSpPr>
        <p:grpSpPr>
          <a:xfrm>
            <a:off x="5424458" y="-14871"/>
            <a:ext cx="7764583" cy="5951553"/>
            <a:chOff x="5424458" y="-14871"/>
            <a:chExt cx="7764583" cy="5951553"/>
          </a:xfrm>
        </p:grpSpPr>
        <p:sp>
          <p:nvSpPr>
            <p:cNvPr id="21" name="pole tekstowe 20"/>
            <p:cNvSpPr txBox="1"/>
            <p:nvPr/>
          </p:nvSpPr>
          <p:spPr>
            <a:xfrm>
              <a:off x="5424458" y="-14871"/>
              <a:ext cx="7764583" cy="3108543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pl-PL" sz="19600" dirty="0" smtClean="0">
                  <a:solidFill>
                    <a:schemeClr val="tx1">
                      <a:alpha val="6000"/>
                    </a:schemeClr>
                  </a:solidFill>
                  <a:latin typeface="Arial Black" panose="020B0A04020102020204" pitchFamily="34" charset="0"/>
                </a:rPr>
                <a:t>JPK</a:t>
              </a:r>
              <a:endParaRPr lang="pl-PL" sz="19600" dirty="0">
                <a:solidFill>
                  <a:schemeClr val="tx1">
                    <a:alpha val="6000"/>
                  </a:schemeClr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22" name="pole tekstowe 21"/>
            <p:cNvSpPr txBox="1"/>
            <p:nvPr/>
          </p:nvSpPr>
          <p:spPr>
            <a:xfrm>
              <a:off x="5424458" y="2227974"/>
              <a:ext cx="7764583" cy="3708708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pl-PL" sz="23500" dirty="0" smtClean="0">
                  <a:solidFill>
                    <a:schemeClr val="tx1">
                      <a:alpha val="6000"/>
                    </a:schemeClr>
                  </a:solidFill>
                  <a:latin typeface="Arial Black" panose="020B0A04020102020204" pitchFamily="34" charset="0"/>
                </a:rPr>
                <a:t>VAT</a:t>
              </a:r>
              <a:endParaRPr lang="pl-PL" sz="23500" dirty="0">
                <a:solidFill>
                  <a:schemeClr val="tx1">
                    <a:alpha val="6000"/>
                  </a:schemeClr>
                </a:solidFill>
                <a:latin typeface="Arial Black" panose="020B0A04020102020204" pitchFamily="34" charset="0"/>
              </a:endParaRPr>
            </a:p>
          </p:txBody>
        </p:sp>
      </p:grpSp>
      <p:sp>
        <p:nvSpPr>
          <p:cNvPr id="7" name="pole tekstowe 5"/>
          <p:cNvSpPr txBox="1">
            <a:spLocks noChangeArrowheads="1"/>
          </p:cNvSpPr>
          <p:nvPr/>
        </p:nvSpPr>
        <p:spPr bwMode="auto">
          <a:xfrm>
            <a:off x="31899" y="6542668"/>
            <a:ext cx="124400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kumimoji="1"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kumimoji="1"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kumimoji="1"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kumimoji="0" lang="pl-PL" altLang="pl-PL" sz="800" dirty="0" smtClean="0">
                <a:solidFill>
                  <a:schemeClr val="bg1"/>
                </a:solidFill>
              </a:rPr>
              <a:t>www.mf.gov.pl</a:t>
            </a:r>
            <a:endParaRPr kumimoji="0" lang="pl-PL" altLang="pl-PL" sz="800" dirty="0">
              <a:solidFill>
                <a:schemeClr val="bg1"/>
              </a:solidFill>
            </a:endParaRPr>
          </a:p>
        </p:txBody>
      </p:sp>
      <p:grpSp>
        <p:nvGrpSpPr>
          <p:cNvPr id="9" name="Grupa 8"/>
          <p:cNvGrpSpPr/>
          <p:nvPr/>
        </p:nvGrpSpPr>
        <p:grpSpPr>
          <a:xfrm>
            <a:off x="221962" y="226656"/>
            <a:ext cx="534779" cy="1053190"/>
            <a:chOff x="165789" y="206696"/>
            <a:chExt cx="613613" cy="1208444"/>
          </a:xfrm>
        </p:grpSpPr>
        <p:pic>
          <p:nvPicPr>
            <p:cNvPr id="10" name="Obraz 9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65790" y="955437"/>
              <a:ext cx="613612" cy="459703"/>
            </a:xfrm>
            <a:prstGeom prst="rect">
              <a:avLst/>
            </a:prstGeom>
          </p:spPr>
        </p:pic>
        <p:pic>
          <p:nvPicPr>
            <p:cNvPr id="11" name="Obraz 10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65789" y="206696"/>
              <a:ext cx="613612" cy="448984"/>
            </a:xfrm>
            <a:prstGeom prst="rect">
              <a:avLst/>
            </a:prstGeom>
          </p:spPr>
        </p:pic>
      </p:grpSp>
      <p:pic>
        <p:nvPicPr>
          <p:cNvPr id="27" name="Obraz 2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500" y="93306"/>
            <a:ext cx="9525000" cy="7620000"/>
          </a:xfrm>
          <a:prstGeom prst="rect">
            <a:avLst/>
          </a:prstGeom>
        </p:spPr>
      </p:pic>
      <p:pic>
        <p:nvPicPr>
          <p:cNvPr id="28" name="Obraz 2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9908" y="988656"/>
            <a:ext cx="8572500" cy="6858000"/>
          </a:xfrm>
          <a:prstGeom prst="rect">
            <a:avLst/>
          </a:prstGeom>
        </p:spPr>
      </p:pic>
      <p:sp>
        <p:nvSpPr>
          <p:cNvPr id="12" name="Tytuł 1"/>
          <p:cNvSpPr txBox="1">
            <a:spLocks/>
          </p:cNvSpPr>
          <p:nvPr/>
        </p:nvSpPr>
        <p:spPr bwMode="auto">
          <a:xfrm>
            <a:off x="2647949" y="144064"/>
            <a:ext cx="9215188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457200" algn="l"/>
            <a:r>
              <a:rPr lang="pl-PL" sz="28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</a:rPr>
              <a:t>Jak złożyć JPK_VAT - </a:t>
            </a:r>
            <a:r>
              <a:rPr lang="pl-PL" sz="2800" b="1" dirty="0" smtClean="0">
                <a:solidFill>
                  <a:srgbClr val="A60000"/>
                </a:solidFill>
                <a:latin typeface="Calibri" panose="020F0502020204030204" pitchFamily="34" charset="0"/>
              </a:rPr>
              <a:t>krok po kroku</a:t>
            </a:r>
            <a:endParaRPr lang="pl-PL" sz="2800" b="1" dirty="0">
              <a:solidFill>
                <a:srgbClr val="A60000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05363034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rostokąt 14"/>
          <p:cNvSpPr/>
          <p:nvPr/>
        </p:nvSpPr>
        <p:spPr>
          <a:xfrm>
            <a:off x="952500" y="0"/>
            <a:ext cx="11239500" cy="6858000"/>
          </a:xfrm>
          <a:prstGeom prst="rect">
            <a:avLst/>
          </a:prstGeom>
          <a:gradFill>
            <a:gsLst>
              <a:gs pos="48000">
                <a:schemeClr val="bg1"/>
              </a:gs>
              <a:gs pos="100000">
                <a:schemeClr val="bg1">
                  <a:lumMod val="75000"/>
                  <a:alpha val="55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grpSp>
        <p:nvGrpSpPr>
          <p:cNvPr id="12" name="Grupa 11"/>
          <p:cNvGrpSpPr/>
          <p:nvPr/>
        </p:nvGrpSpPr>
        <p:grpSpPr>
          <a:xfrm>
            <a:off x="5424458" y="-14871"/>
            <a:ext cx="7764583" cy="5951553"/>
            <a:chOff x="5424458" y="-14871"/>
            <a:chExt cx="7764583" cy="5951553"/>
          </a:xfrm>
        </p:grpSpPr>
        <p:sp>
          <p:nvSpPr>
            <p:cNvPr id="13" name="pole tekstowe 12"/>
            <p:cNvSpPr txBox="1"/>
            <p:nvPr/>
          </p:nvSpPr>
          <p:spPr>
            <a:xfrm>
              <a:off x="5424458" y="-14871"/>
              <a:ext cx="7764583" cy="3108543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pl-PL" sz="19600" dirty="0" smtClean="0">
                  <a:solidFill>
                    <a:schemeClr val="tx1">
                      <a:alpha val="6000"/>
                    </a:schemeClr>
                  </a:solidFill>
                  <a:latin typeface="Arial Black" panose="020B0A04020102020204" pitchFamily="34" charset="0"/>
                </a:rPr>
                <a:t>JPK</a:t>
              </a:r>
              <a:endParaRPr lang="pl-PL" sz="19600" dirty="0">
                <a:solidFill>
                  <a:schemeClr val="tx1">
                    <a:alpha val="6000"/>
                  </a:schemeClr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14" name="pole tekstowe 13"/>
            <p:cNvSpPr txBox="1"/>
            <p:nvPr/>
          </p:nvSpPr>
          <p:spPr>
            <a:xfrm>
              <a:off x="5424458" y="2227974"/>
              <a:ext cx="7764583" cy="3708708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pl-PL" sz="23500" dirty="0" smtClean="0">
                  <a:solidFill>
                    <a:schemeClr val="tx1">
                      <a:alpha val="6000"/>
                    </a:schemeClr>
                  </a:solidFill>
                  <a:latin typeface="Arial Black" panose="020B0A04020102020204" pitchFamily="34" charset="0"/>
                </a:rPr>
                <a:t>VAT</a:t>
              </a:r>
              <a:endParaRPr lang="pl-PL" sz="23500" dirty="0">
                <a:solidFill>
                  <a:schemeClr val="tx1">
                    <a:alpha val="6000"/>
                  </a:schemeClr>
                </a:solidFill>
                <a:latin typeface="Arial Black" panose="020B0A04020102020204" pitchFamily="34" charset="0"/>
              </a:endParaRPr>
            </a:p>
          </p:txBody>
        </p:sp>
      </p:grpSp>
      <p:sp>
        <p:nvSpPr>
          <p:cNvPr id="5" name="pole tekstowe 5"/>
          <p:cNvSpPr txBox="1">
            <a:spLocks noChangeArrowheads="1"/>
          </p:cNvSpPr>
          <p:nvPr/>
        </p:nvSpPr>
        <p:spPr bwMode="auto">
          <a:xfrm>
            <a:off x="31899" y="6542668"/>
            <a:ext cx="124400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kumimoji="1"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kumimoji="1"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kumimoji="1"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kumimoji="0" lang="pl-PL" altLang="pl-PL" sz="800" dirty="0" smtClean="0">
                <a:solidFill>
                  <a:schemeClr val="bg1"/>
                </a:solidFill>
              </a:rPr>
              <a:t>www.mf.gov.pl</a:t>
            </a:r>
            <a:endParaRPr kumimoji="0" lang="pl-PL" altLang="pl-PL" sz="800" dirty="0">
              <a:solidFill>
                <a:schemeClr val="bg1"/>
              </a:solidFill>
            </a:endParaRPr>
          </a:p>
        </p:txBody>
      </p:sp>
      <p:grpSp>
        <p:nvGrpSpPr>
          <p:cNvPr id="4" name="Grupa 3"/>
          <p:cNvGrpSpPr/>
          <p:nvPr/>
        </p:nvGrpSpPr>
        <p:grpSpPr>
          <a:xfrm>
            <a:off x="221962" y="226656"/>
            <a:ext cx="534779" cy="1053190"/>
            <a:chOff x="165789" y="206696"/>
            <a:chExt cx="613613" cy="1208444"/>
          </a:xfrm>
        </p:grpSpPr>
        <p:pic>
          <p:nvPicPr>
            <p:cNvPr id="6" name="Obraz 5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65790" y="955437"/>
              <a:ext cx="613612" cy="459703"/>
            </a:xfrm>
            <a:prstGeom prst="rect">
              <a:avLst/>
            </a:prstGeom>
          </p:spPr>
        </p:pic>
        <p:pic>
          <p:nvPicPr>
            <p:cNvPr id="7" name="Obraz 6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65789" y="206696"/>
              <a:ext cx="613612" cy="448984"/>
            </a:xfrm>
            <a:prstGeom prst="rect">
              <a:avLst/>
            </a:prstGeom>
          </p:spPr>
        </p:pic>
      </p:grpSp>
      <p:pic>
        <p:nvPicPr>
          <p:cNvPr id="19" name="Obraz 1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9908" y="988656"/>
            <a:ext cx="8572500" cy="6858000"/>
          </a:xfrm>
          <a:prstGeom prst="rect">
            <a:avLst/>
          </a:prstGeom>
        </p:spPr>
      </p:pic>
      <p:pic>
        <p:nvPicPr>
          <p:cNvPr id="20" name="Obraz 1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500" y="93306"/>
            <a:ext cx="9525000" cy="7620000"/>
          </a:xfrm>
          <a:prstGeom prst="rect">
            <a:avLst/>
          </a:prstGeom>
        </p:spPr>
      </p:pic>
      <p:sp>
        <p:nvSpPr>
          <p:cNvPr id="9" name="Tytuł 1"/>
          <p:cNvSpPr txBox="1">
            <a:spLocks/>
          </p:cNvSpPr>
          <p:nvPr/>
        </p:nvSpPr>
        <p:spPr bwMode="auto">
          <a:xfrm>
            <a:off x="2647949" y="144064"/>
            <a:ext cx="9215188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457200" algn="l"/>
            <a:r>
              <a:rPr lang="pl-PL" sz="28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</a:rPr>
              <a:t>Jak złożyć </a:t>
            </a:r>
            <a:r>
              <a:rPr lang="pl-PL" sz="28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</a:rPr>
              <a:t>JPK_VAT - </a:t>
            </a:r>
            <a:r>
              <a:rPr lang="pl-PL" sz="2800" b="1" dirty="0">
                <a:solidFill>
                  <a:srgbClr val="A60000"/>
                </a:solidFill>
                <a:latin typeface="Calibri" panose="020F0502020204030204" pitchFamily="34" charset="0"/>
              </a:rPr>
              <a:t>krok po kroku</a:t>
            </a:r>
          </a:p>
        </p:txBody>
      </p:sp>
    </p:spTree>
    <p:extLst>
      <p:ext uri="{BB962C8B-B14F-4D97-AF65-F5344CB8AC3E}">
        <p14:creationId xmlns:p14="http://schemas.microsoft.com/office/powerpoint/2010/main" val="4021922309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yw pakietu Office">
  <a:themeElements>
    <a:clrScheme name="Niestandardowy 4">
      <a:dk1>
        <a:srgbClr val="000000"/>
      </a:dk1>
      <a:lt1>
        <a:srgbClr val="FFFFFF"/>
      </a:lt1>
      <a:dk2>
        <a:srgbClr val="919195"/>
      </a:dk2>
      <a:lt2>
        <a:srgbClr val="C9CACC"/>
      </a:lt2>
      <a:accent1>
        <a:srgbClr val="E31837"/>
      </a:accent1>
      <a:accent2>
        <a:srgbClr val="C9CACC"/>
      </a:accent2>
      <a:accent3>
        <a:srgbClr val="919195"/>
      </a:accent3>
      <a:accent4>
        <a:srgbClr val="ADAFB2"/>
      </a:accent4>
      <a:accent5>
        <a:srgbClr val="B5121B"/>
      </a:accent5>
      <a:accent6>
        <a:srgbClr val="EC7769"/>
      </a:accent6>
      <a:hlink>
        <a:srgbClr val="595959"/>
      </a:hlink>
      <a:folHlink>
        <a:srgbClr val="595959"/>
      </a:folHlink>
    </a:clrScheme>
    <a:fontScheme name="Office — klasyczny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2727</TotalTime>
  <Words>350</Words>
  <Application>Microsoft Office PowerPoint</Application>
  <PresentationFormat>Panoramiczny</PresentationFormat>
  <Paragraphs>96</Paragraphs>
  <Slides>14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4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14</vt:i4>
      </vt:variant>
    </vt:vector>
  </HeadingPairs>
  <TitlesOfParts>
    <vt:vector size="19" baseType="lpstr">
      <vt:lpstr>Arial</vt:lpstr>
      <vt:lpstr>Arial Black</vt:lpstr>
      <vt:lpstr>Calibri</vt:lpstr>
      <vt:lpstr>Times New Roman</vt:lpstr>
      <vt:lpstr>Motyw pakietu Office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Slajd 1</dc:title>
  <dc:creator>aiso</dc:creator>
  <cp:lastModifiedBy>Walisiak Paweł</cp:lastModifiedBy>
  <cp:revision>278</cp:revision>
  <dcterms:created xsi:type="dcterms:W3CDTF">2010-12-22T13:06:19Z</dcterms:created>
  <dcterms:modified xsi:type="dcterms:W3CDTF">2017-10-05T14:21:44Z</dcterms:modified>
</cp:coreProperties>
</file>