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67" r:id="rId2"/>
    <p:sldId id="269" r:id="rId3"/>
    <p:sldId id="272" r:id="rId4"/>
    <p:sldId id="273" r:id="rId5"/>
    <p:sldId id="278" r:id="rId6"/>
    <p:sldId id="292" r:id="rId7"/>
    <p:sldId id="274" r:id="rId8"/>
    <p:sldId id="277" r:id="rId9"/>
    <p:sldId id="279" r:id="rId10"/>
    <p:sldId id="280" r:id="rId11"/>
    <p:sldId id="291" r:id="rId12"/>
    <p:sldId id="289" r:id="rId13"/>
    <p:sldId id="282" r:id="rId14"/>
    <p:sldId id="287" r:id="rId15"/>
    <p:sldId id="283" r:id="rId16"/>
    <p:sldId id="284" r:id="rId17"/>
    <p:sldId id="285" r:id="rId18"/>
    <p:sldId id="288" r:id="rId19"/>
    <p:sldId id="290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4A"/>
    <a:srgbClr val="A29FA7"/>
    <a:srgbClr val="F5F9FD"/>
    <a:srgbClr val="636068"/>
    <a:srgbClr val="026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Styl pośredni 1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8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84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'R.0 brak JPK za 1-6.2018'!$C$5</c:f>
              <c:strCache>
                <c:ptCount val="1"/>
                <c:pt idx="0">
                  <c:v>Liczba podmiotów, które nie złożyły JPK_VAT - wstępnie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'R.0 brak JPK za 1-6.2018'!$D$4:$I$4</c:f>
              <c:strCache>
                <c:ptCount val="6"/>
                <c:pt idx="0">
                  <c:v>I 2018</c:v>
                </c:pt>
                <c:pt idx="1">
                  <c:v>II 2018</c:v>
                </c:pt>
                <c:pt idx="2">
                  <c:v>III 2018</c:v>
                </c:pt>
                <c:pt idx="3">
                  <c:v>IV 2018</c:v>
                </c:pt>
                <c:pt idx="4">
                  <c:v>V 2018</c:v>
                </c:pt>
                <c:pt idx="5">
                  <c:v>VI 2018</c:v>
                </c:pt>
              </c:strCache>
            </c:strRef>
          </c:cat>
          <c:val>
            <c:numRef>
              <c:f>'R.0 brak JPK za 1-6.2018'!$D$5:$I$5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B-43A0-947E-3253E2FAF0B8}"/>
            </c:ext>
          </c:extLst>
        </c:ser>
        <c:ser>
          <c:idx val="1"/>
          <c:order val="1"/>
          <c:tx>
            <c:strRef>
              <c:f>'R.0 brak JPK za 1-6.2018'!$C$6</c:f>
              <c:strCache>
                <c:ptCount val="1"/>
                <c:pt idx="0">
                  <c:v>Podmioty, które nie złożyły  JPK_VAT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6137566137565934E-3"/>
                  <c:y val="7.062146892655350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5,4 %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17B-43A0-947E-3253E2FAF0B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3998993985388928E-17"/>
                  <c:y val="-4.69802178644548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57150" cap="rnd">
                <a:solidFill>
                  <a:srgbClr val="FF014A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'R.0 brak JPK za 1-6.2018'!$D$4:$I$4</c:f>
              <c:strCache>
                <c:ptCount val="6"/>
                <c:pt idx="0">
                  <c:v>I 2018</c:v>
                </c:pt>
                <c:pt idx="1">
                  <c:v>II 2018</c:v>
                </c:pt>
                <c:pt idx="2">
                  <c:v>III 2018</c:v>
                </c:pt>
                <c:pt idx="3">
                  <c:v>IV 2018</c:v>
                </c:pt>
                <c:pt idx="4">
                  <c:v>V 2018</c:v>
                </c:pt>
                <c:pt idx="5">
                  <c:v>VI 2018</c:v>
                </c:pt>
              </c:strCache>
            </c:strRef>
          </c:cat>
          <c:val>
            <c:numRef>
              <c:f>'R.0 brak JPK za 1-6.2018'!$D$6:$I$6</c:f>
              <c:numCache>
                <c:formatCode>0.0%</c:formatCode>
                <c:ptCount val="6"/>
                <c:pt idx="0">
                  <c:v>5.3604035308953343E-2</c:v>
                </c:pt>
                <c:pt idx="1">
                  <c:v>4.9832912988650696E-2</c:v>
                </c:pt>
                <c:pt idx="2">
                  <c:v>3.5013240857503153E-2</c:v>
                </c:pt>
                <c:pt idx="3">
                  <c:v>3.344766708701135E-2</c:v>
                </c:pt>
                <c:pt idx="4">
                  <c:v>3.1222572509457754E-2</c:v>
                </c:pt>
                <c:pt idx="5">
                  <c:v>2.905296343001261E-2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17B-43A0-947E-3253E2FAF0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948224"/>
        <c:axId val="32949760"/>
      </c:barChart>
      <c:catAx>
        <c:axId val="3294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pl-PL"/>
          </a:p>
        </c:txPr>
        <c:crossAx val="32949760"/>
        <c:crosses val="autoZero"/>
        <c:auto val="1"/>
        <c:lblAlgn val="ctr"/>
        <c:lblOffset val="100"/>
        <c:noMultiLvlLbl val="0"/>
      </c:catAx>
      <c:valAx>
        <c:axId val="329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pl-PL"/>
          </a:p>
        </c:txPr>
        <c:crossAx val="3294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EECAE-7774-4F28-BF4B-8A04FD58F828}" type="datetimeFigureOut">
              <a:rPr lang="pl-PL" smtClean="0"/>
              <a:t>2018-10-02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A368F-0681-41A6-9D26-7689205B5A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494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36651-0EF1-4E5D-9B62-50AE95731F3D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#</a:t>
            </a:r>
            <a:r>
              <a:rPr lang="pl-PL" dirty="0" smtClean="0">
                <a:solidFill>
                  <a:srgbClr val="FF014A"/>
                </a:solidFill>
              </a:rPr>
              <a:t>budżet</a:t>
            </a:r>
            <a:r>
              <a:rPr lang="pl-PL" dirty="0" smtClean="0"/>
              <a:t>2019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757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b="0"/>
            </a:lvl1pPr>
          </a:lstStyle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 smtClean="0"/>
              <a:t>JPK_</a:t>
            </a:r>
            <a:r>
              <a:rPr lang="pl-PL" b="1" dirty="0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2293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1922-7617-4F96-91A0-FFB2F5A44CCF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719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402F-60E7-4AD4-9999-FD4374C7A199}" type="datetime1">
              <a:rPr lang="pl-PL" smtClean="0"/>
              <a:t>2018-10-02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095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B8534-38F2-436C-9F51-DB8AC41A82D4}" type="datetime1">
              <a:rPr lang="pl-PL" smtClean="0"/>
              <a:t>2018-10-02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044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AD86-2501-41D9-821E-F441B6DA62A0}" type="datetime1">
              <a:rPr lang="pl-PL" smtClean="0"/>
              <a:t>2018-10-02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514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6B2D1-B0CD-4FF2-A039-935019850F11}" type="datetime1">
              <a:rPr lang="pl-PL" smtClean="0"/>
              <a:t>2018-10-02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109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906" y="1389530"/>
            <a:ext cx="10313894" cy="6597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EB3274-D13E-48D3-8408-B9102B4427BB}" type="datetime1">
              <a:rPr lang="pl-PL" smtClean="0"/>
              <a:pPr/>
              <a:t>2018-10-02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592DA6-9FD8-4C07-9BAF-1D95E81C250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6347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B3A2-38A0-4D1E-8812-1CA17404CE9F}" type="datetime1">
              <a:rPr lang="pl-PL" smtClean="0"/>
              <a:t>2018-10-02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121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EDEB3274-D13E-48D3-8408-B9102B4427BB}" type="datetime1">
              <a:rPr lang="pl-PL" smtClean="0"/>
              <a:t>2018-10-02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dirty="0" smtClean="0">
                <a:solidFill>
                  <a:srgbClr val="FF014A"/>
                </a:solidFill>
              </a:rPr>
              <a:t>Pracownicze plany kapitałowe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DD592DA6-9FD8-4C07-9BAF-1D95E81C250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4566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765349"/>
            <a:ext cx="9144000" cy="3372291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Analiza </a:t>
            </a:r>
            <a:r>
              <a:rPr lang="pl-PL" dirty="0">
                <a:solidFill>
                  <a:schemeClr val="bg1"/>
                </a:solidFill>
              </a:rPr>
              <a:t>JPK_</a:t>
            </a:r>
            <a:r>
              <a:rPr lang="pl-PL" dirty="0">
                <a:solidFill>
                  <a:srgbClr val="FF0000"/>
                </a:solidFill>
              </a:rPr>
              <a:t>VAT</a:t>
            </a:r>
            <a:r>
              <a:rPr lang="pl-PL" dirty="0">
                <a:solidFill>
                  <a:schemeClr val="bg1"/>
                </a:solidFill>
              </a:rPr>
              <a:t> i STIR gwarancją dalszego uszczelnienia systemu </a:t>
            </a:r>
            <a:r>
              <a:rPr lang="pl-PL" dirty="0" smtClean="0">
                <a:solidFill>
                  <a:schemeClr val="bg1"/>
                </a:solidFill>
              </a:rPr>
              <a:t>podatkowego</a:t>
            </a:r>
            <a:endParaRPr lang="pl-PL" dirty="0">
              <a:solidFill>
                <a:srgbClr val="FF014A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9" y="247259"/>
            <a:ext cx="4627684" cy="89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1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Korzyści z wdrożenia obowiązku JPK_</a:t>
            </a:r>
            <a:r>
              <a:rPr lang="pl-PL" dirty="0">
                <a:solidFill>
                  <a:srgbClr val="FF0000"/>
                </a:solidFill>
              </a:rPr>
              <a:t>VAT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835956"/>
            <a:ext cx="10515600" cy="2563495"/>
          </a:xfrm>
        </p:spPr>
        <p:txBody>
          <a:bodyPr/>
          <a:lstStyle/>
          <a:p>
            <a:pPr lvl="0"/>
            <a:r>
              <a:rPr lang="pl-PL" dirty="0" smtClean="0"/>
              <a:t>eliminujemy nieuczciwą konkurencję rynkową</a:t>
            </a:r>
            <a:endParaRPr lang="pl-PL" dirty="0"/>
          </a:p>
          <a:p>
            <a:pPr lvl="0"/>
            <a:r>
              <a:rPr lang="pl-PL" dirty="0" smtClean="0"/>
              <a:t>szybko identyfikujemy </a:t>
            </a:r>
            <a:r>
              <a:rPr lang="pl-PL" dirty="0"/>
              <a:t>nieprawidłowości </a:t>
            </a:r>
            <a:r>
              <a:rPr lang="pl-PL" dirty="0" smtClean="0"/>
              <a:t>(w MF trwa bieżąca </a:t>
            </a:r>
            <a:r>
              <a:rPr lang="pl-PL" dirty="0"/>
              <a:t>automatyczna analiza prawidłowości rozliczeń w VAT </a:t>
            </a:r>
            <a:r>
              <a:rPr lang="pl-PL" dirty="0" smtClean="0"/>
              <a:t>)</a:t>
            </a:r>
            <a:endParaRPr lang="pl-PL" dirty="0"/>
          </a:p>
          <a:p>
            <a:pPr lvl="0"/>
            <a:r>
              <a:rPr lang="pl-PL" b="1" dirty="0" smtClean="0"/>
              <a:t>podatnik może skorygować deklarację </a:t>
            </a:r>
            <a:r>
              <a:rPr lang="pl-PL" b="1" dirty="0"/>
              <a:t>bez </a:t>
            </a:r>
            <a:r>
              <a:rPr lang="pl-PL" b="1" dirty="0" smtClean="0"/>
              <a:t>konsekwencji</a:t>
            </a:r>
            <a:endParaRPr lang="pl-PL" b="1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Ministerstwo Finansów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/>
              <a:t>JPK_</a:t>
            </a:r>
            <a:r>
              <a:rPr lang="pl-PL" b="1" dirty="0">
                <a:solidFill>
                  <a:srgbClr val="FF014A"/>
                </a:solidFill>
              </a:rPr>
              <a:t>VAT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2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838200" y="1287654"/>
            <a:ext cx="240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smtClean="0">
                <a:latin typeface="Corbel" panose="020B0503020204020204" pitchFamily="34" charset="0"/>
              </a:rPr>
              <a:t>(1)</a:t>
            </a:r>
            <a:endParaRPr lang="pl-PL" sz="48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7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Korzyści z wdrożenia obowiązku JPK_</a:t>
            </a:r>
            <a:r>
              <a:rPr lang="pl-PL" dirty="0">
                <a:solidFill>
                  <a:srgbClr val="FF0000"/>
                </a:solidFill>
              </a:rPr>
              <a:t>VAT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728302"/>
            <a:ext cx="9994751" cy="3391144"/>
          </a:xfrm>
        </p:spPr>
        <p:txBody>
          <a:bodyPr/>
          <a:lstStyle/>
          <a:p>
            <a:pPr lvl="0"/>
            <a:r>
              <a:rPr lang="pl-PL" dirty="0" smtClean="0"/>
              <a:t>zmniejsza się liczba i czas trwania </a:t>
            </a:r>
            <a:r>
              <a:rPr lang="pl-PL" dirty="0"/>
              <a:t>kontroli </a:t>
            </a:r>
            <a:r>
              <a:rPr lang="pl-PL" dirty="0" smtClean="0"/>
              <a:t>i postępowań</a:t>
            </a:r>
            <a:endParaRPr lang="pl-PL" dirty="0"/>
          </a:p>
          <a:p>
            <a:pPr lvl="0"/>
            <a:r>
              <a:rPr lang="pl-PL" dirty="0" smtClean="0"/>
              <a:t>zwroty </a:t>
            </a:r>
            <a:r>
              <a:rPr lang="pl-PL" dirty="0"/>
              <a:t>podatku </a:t>
            </a:r>
            <a:r>
              <a:rPr lang="pl-PL" dirty="0" smtClean="0"/>
              <a:t>VAT są szybsze</a:t>
            </a:r>
            <a:endParaRPr lang="pl-PL" dirty="0"/>
          </a:p>
          <a:p>
            <a:pPr lvl="0"/>
            <a:r>
              <a:rPr lang="pl-PL" dirty="0" smtClean="0"/>
              <a:t>zmniejszają się koszty funkcjonowania </a:t>
            </a:r>
            <a:r>
              <a:rPr lang="pl-PL" dirty="0"/>
              <a:t>administracji </a:t>
            </a:r>
            <a:r>
              <a:rPr lang="pl-PL" dirty="0" smtClean="0"/>
              <a:t>skarbowej </a:t>
            </a:r>
          </a:p>
          <a:p>
            <a:pPr lvl="0"/>
            <a:r>
              <a:rPr lang="pl-PL" dirty="0" smtClean="0"/>
              <a:t>poprawiają się wyniki działań KAS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Ministerstwo Finansów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/>
              <a:t>JPK_</a:t>
            </a:r>
            <a:r>
              <a:rPr lang="pl-PL" b="1" dirty="0">
                <a:solidFill>
                  <a:srgbClr val="FF014A"/>
                </a:solidFill>
              </a:rPr>
              <a:t>VAT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3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838200" y="1287654"/>
            <a:ext cx="2403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dirty="0" smtClean="0">
                <a:latin typeface="Corbel" panose="020B0503020204020204" pitchFamily="34" charset="0"/>
              </a:rPr>
              <a:t>(2)</a:t>
            </a:r>
            <a:endParaRPr lang="pl-PL" sz="48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09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1606" y="2264636"/>
            <a:ext cx="10515600" cy="683664"/>
          </a:xfrm>
        </p:spPr>
        <p:txBody>
          <a:bodyPr>
            <a:normAutofit/>
          </a:bodyPr>
          <a:lstStyle/>
          <a:p>
            <a:r>
              <a:rPr lang="pl-PL" sz="2400" b="0" dirty="0"/>
              <a:t>Podmioty, które nie złożyły w I poł. 2018 r.  </a:t>
            </a:r>
            <a:r>
              <a:rPr lang="pl-PL" sz="2400" b="0" dirty="0" smtClean="0"/>
              <a:t>JPK_</a:t>
            </a:r>
            <a:r>
              <a:rPr lang="pl-PL" sz="2400" b="0" dirty="0" smtClean="0">
                <a:solidFill>
                  <a:srgbClr val="FF014A"/>
                </a:solidFill>
              </a:rPr>
              <a:t>VAT:</a:t>
            </a:r>
            <a:endParaRPr lang="pl-PL" sz="2400" b="0" dirty="0">
              <a:solidFill>
                <a:srgbClr val="FF014A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5861" y="365125"/>
            <a:ext cx="10665349" cy="10740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4400" b="1" dirty="0"/>
              <a:t>Liczba podmiotów </a:t>
            </a:r>
            <a:r>
              <a:rPr lang="pl-PL" sz="4400" b="1" dirty="0" smtClean="0"/>
              <a:t>nieskładających JPK systematycznie spadała</a:t>
            </a:r>
          </a:p>
          <a:p>
            <a:pPr marL="0" indent="0">
              <a:buNone/>
            </a:pPr>
            <a:r>
              <a:rPr lang="pl-PL" sz="3000" dirty="0"/>
              <a:t>Ponad </a:t>
            </a:r>
            <a:r>
              <a:rPr lang="pl-PL" sz="3000" dirty="0">
                <a:solidFill>
                  <a:srgbClr val="FF0000"/>
                </a:solidFill>
              </a:rPr>
              <a:t>97% </a:t>
            </a:r>
            <a:r>
              <a:rPr lang="pl-PL" sz="3000" dirty="0"/>
              <a:t>firm składa </a:t>
            </a:r>
            <a:r>
              <a:rPr lang="pl-PL" sz="3000" dirty="0" smtClean="0"/>
              <a:t>JKP_VAT</a:t>
            </a:r>
            <a:endParaRPr lang="pl-PL" sz="3000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Ministerstwo Finansów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/>
              <a:t>JPK_</a:t>
            </a:r>
            <a:r>
              <a:rPr lang="pl-PL" b="1" dirty="0">
                <a:solidFill>
                  <a:srgbClr val="FF014A"/>
                </a:solidFill>
              </a:rPr>
              <a:t>VAT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4</a:t>
            </a:fld>
            <a:endParaRPr lang="pl-PL"/>
          </a:p>
        </p:txBody>
      </p:sp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val="4244971789"/>
              </p:ext>
            </p:extLst>
          </p:nvPr>
        </p:nvGraphicFramePr>
        <p:xfrm>
          <a:off x="1026097" y="2854720"/>
          <a:ext cx="9907793" cy="297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25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85093" y="2044088"/>
            <a:ext cx="7315200" cy="35169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400" dirty="0" smtClean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 smtClean="0"/>
              <a:t>W </a:t>
            </a:r>
            <a:r>
              <a:rPr lang="pl-PL" sz="2400" dirty="0"/>
              <a:t>stosunku do podmiotów, które uporczywie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nie </a:t>
            </a:r>
            <a:r>
              <a:rPr lang="pl-PL" sz="2400" dirty="0"/>
              <a:t>składają </a:t>
            </a:r>
            <a:r>
              <a:rPr lang="pl-PL" sz="2400" dirty="0" smtClean="0"/>
              <a:t>JPK_VAT </a:t>
            </a:r>
            <a:r>
              <a:rPr lang="pl-PL" sz="2400" dirty="0"/>
              <a:t>prowadzone są postępowania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karne skarbowe.</a:t>
            </a:r>
          </a:p>
          <a:p>
            <a:pPr marL="0" indent="0">
              <a:buNone/>
            </a:pPr>
            <a:endParaRPr lang="pl-PL" sz="1600" dirty="0" smtClean="0"/>
          </a:p>
          <a:p>
            <a:pPr marL="0" indent="0">
              <a:buNone/>
            </a:pPr>
            <a:endParaRPr lang="pl-PL" sz="1600" dirty="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Postępowanie wobec firm, które nie składają JPK_VAT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5</a:t>
            </a:fld>
            <a:endParaRPr lang="pl-PL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8382000" y="1669499"/>
            <a:ext cx="320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b="1" dirty="0" smtClean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 smtClean="0"/>
              <a:t>Ponad </a:t>
            </a:r>
            <a:r>
              <a:rPr lang="pl-PL" sz="6000" b="1" dirty="0"/>
              <a:t>7000 </a:t>
            </a:r>
            <a:r>
              <a:rPr lang="pl-PL" sz="2000" b="1" dirty="0"/>
              <a:t>postępowań</a:t>
            </a:r>
            <a:r>
              <a:rPr lang="pl-PL" sz="2000" dirty="0"/>
              <a:t> </a:t>
            </a:r>
            <a:r>
              <a:rPr lang="pl-PL" sz="2000" dirty="0" smtClean="0"/>
              <a:t>jest w </a:t>
            </a:r>
            <a:r>
              <a:rPr lang="pl-PL" sz="2000" dirty="0"/>
              <a:t>toku </a:t>
            </a:r>
            <a:endParaRPr lang="pl-PL" sz="2000" dirty="0" smtClean="0"/>
          </a:p>
          <a:p>
            <a:pPr marL="0" indent="0">
              <a:buNone/>
            </a:pPr>
            <a:endParaRPr lang="pl-PL" sz="1100" dirty="0" smtClean="0"/>
          </a:p>
        </p:txBody>
      </p:sp>
      <p:cxnSp>
        <p:nvCxnSpPr>
          <p:cNvPr id="14" name="Łącznik prosty 13"/>
          <p:cNvCxnSpPr/>
          <p:nvPr/>
        </p:nvCxnSpPr>
        <p:spPr>
          <a:xfrm>
            <a:off x="8200292" y="2271951"/>
            <a:ext cx="0" cy="2517775"/>
          </a:xfrm>
          <a:prstGeom prst="line">
            <a:avLst/>
          </a:prstGeom>
          <a:ln>
            <a:solidFill>
              <a:srgbClr val="A29F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27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47850"/>
            <a:ext cx="10602433" cy="3840569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Za </a:t>
            </a:r>
            <a:r>
              <a:rPr lang="pl-PL" dirty="0"/>
              <a:t>I półrocze 2018 przeanalizowaliśmy ponad </a:t>
            </a:r>
            <a:r>
              <a:rPr lang="pl-PL" sz="4000" b="1" dirty="0"/>
              <a:t>2 mld </a:t>
            </a:r>
            <a:r>
              <a:rPr lang="pl-PL" dirty="0" smtClean="0"/>
              <a:t>faktur</a:t>
            </a:r>
            <a:r>
              <a:rPr lang="pl-PL" dirty="0"/>
              <a:t>.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Od </a:t>
            </a:r>
            <a:r>
              <a:rPr lang="pl-PL" dirty="0"/>
              <a:t>początku obowiązywania </a:t>
            </a:r>
            <a:r>
              <a:rPr lang="pl-PL" dirty="0" smtClean="0"/>
              <a:t>JPK_VAT</a:t>
            </a:r>
            <a:r>
              <a:rPr lang="pl-PL" dirty="0"/>
              <a:t> </a:t>
            </a:r>
            <a:r>
              <a:rPr lang="pl-PL" dirty="0" smtClean="0"/>
              <a:t>analizujemy </a:t>
            </a:r>
            <a:r>
              <a:rPr lang="pl-PL" dirty="0"/>
              <a:t>prawie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4000" b="1" dirty="0" smtClean="0"/>
              <a:t>10 </a:t>
            </a:r>
            <a:r>
              <a:rPr lang="pl-PL" sz="4000" b="1" dirty="0"/>
              <a:t>mld</a:t>
            </a:r>
            <a:r>
              <a:rPr lang="pl-PL" dirty="0"/>
              <a:t> </a:t>
            </a:r>
            <a:r>
              <a:rPr lang="pl-PL" dirty="0" smtClean="0"/>
              <a:t>faktur.</a:t>
            </a:r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>
          <a:xfrm>
            <a:off x="7593901" y="2434350"/>
            <a:ext cx="1321499" cy="0"/>
          </a:xfrm>
          <a:prstGeom prst="line">
            <a:avLst/>
          </a:prstGeom>
          <a:ln w="88900">
            <a:solidFill>
              <a:srgbClr val="FF0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6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Analiza faktur</a:t>
            </a:r>
            <a:endParaRPr lang="pl-PL" dirty="0"/>
          </a:p>
        </p:txBody>
      </p:sp>
      <p:cxnSp>
        <p:nvCxnSpPr>
          <p:cNvPr id="9" name="Łącznik prosty 9"/>
          <p:cNvCxnSpPr/>
          <p:nvPr/>
        </p:nvCxnSpPr>
        <p:spPr>
          <a:xfrm>
            <a:off x="931844" y="3490264"/>
            <a:ext cx="1430356" cy="0"/>
          </a:xfrm>
          <a:prstGeom prst="line">
            <a:avLst/>
          </a:prstGeom>
          <a:ln w="88900">
            <a:solidFill>
              <a:srgbClr val="FF0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Powiadomienia centralne o niezgodnościach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rozliczeniu VAT </a:t>
            </a:r>
            <a:r>
              <a:rPr lang="pl-PL" sz="2200" dirty="0"/>
              <a:t>(raporty automatyczne</a:t>
            </a:r>
            <a:r>
              <a:rPr lang="pl-PL" sz="2200" dirty="0" smtClean="0"/>
              <a:t>)</a:t>
            </a:r>
            <a:endParaRPr lang="pl-PL" sz="2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180214"/>
            <a:ext cx="9026563" cy="7091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000" dirty="0"/>
              <a:t>W związku ze zidentyfikowanymi niezgodnościami w rozliczeniu VAT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na </a:t>
            </a:r>
            <a:r>
              <a:rPr lang="pl-PL" sz="2000" dirty="0"/>
              <a:t>podstawie </a:t>
            </a:r>
            <a:r>
              <a:rPr lang="pl-PL" sz="2000" b="1" dirty="0"/>
              <a:t>JPK_</a:t>
            </a:r>
            <a:r>
              <a:rPr lang="pl-PL" sz="2000" b="1" dirty="0">
                <a:solidFill>
                  <a:srgbClr val="FF014A"/>
                </a:solidFill>
              </a:rPr>
              <a:t>VAT</a:t>
            </a:r>
            <a:r>
              <a:rPr lang="pl-PL" sz="2000" dirty="0"/>
              <a:t> złożonych </a:t>
            </a:r>
            <a:r>
              <a:rPr lang="pl-PL" sz="2000" dirty="0" smtClean="0"/>
              <a:t>w pierwszym półroczu 2018 r. Ministerstwo </a:t>
            </a:r>
            <a:r>
              <a:rPr lang="pl-PL" sz="2000" dirty="0"/>
              <a:t>Finansów </a:t>
            </a:r>
            <a:r>
              <a:rPr lang="pl-PL" sz="2000" dirty="0" smtClean="0"/>
              <a:t>wysłało łącznie</a:t>
            </a:r>
            <a:endParaRPr lang="pl-PL" sz="2000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 smtClean="0"/>
              <a:t>JPK_</a:t>
            </a:r>
            <a:r>
              <a:rPr lang="pl-PL" b="1" dirty="0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7</a:t>
            </a:fld>
            <a:endParaRPr lang="pl-PL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7602072" y="3567259"/>
            <a:ext cx="3295426" cy="21063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4800" b="1" dirty="0"/>
              <a:t>153 633 </a:t>
            </a:r>
            <a:r>
              <a:rPr lang="pl-PL" b="1" dirty="0" smtClean="0"/>
              <a:t>e-maili</a:t>
            </a:r>
            <a:endParaRPr lang="pl-PL" dirty="0"/>
          </a:p>
          <a:p>
            <a:pPr marL="0" indent="0">
              <a:buNone/>
            </a:pPr>
            <a:r>
              <a:rPr lang="pl-PL" sz="4700" b="1" dirty="0"/>
              <a:t>80 235</a:t>
            </a:r>
            <a:r>
              <a:rPr lang="pl-PL" sz="4700" dirty="0" smtClean="0"/>
              <a:t> </a:t>
            </a:r>
            <a:r>
              <a:rPr lang="pl-PL" b="1" dirty="0" err="1" smtClean="0"/>
              <a:t>SMSów</a:t>
            </a:r>
            <a:endParaRPr lang="pl-PL" dirty="0" smtClean="0"/>
          </a:p>
          <a:p>
            <a:pPr marL="0" indent="0">
              <a:buNone/>
            </a:pPr>
            <a:r>
              <a:rPr lang="pl-PL" sz="4600" b="1" dirty="0" smtClean="0"/>
              <a:t>82 286</a:t>
            </a:r>
            <a:r>
              <a:rPr lang="pl-PL" sz="4600" dirty="0" smtClean="0"/>
              <a:t> </a:t>
            </a:r>
            <a:r>
              <a:rPr lang="pl-PL" b="1" dirty="0" smtClean="0"/>
              <a:t>listów</a:t>
            </a:r>
            <a:endParaRPr lang="pl-PL" dirty="0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1740497" y="3312762"/>
            <a:ext cx="4355503" cy="219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4800" b="1" dirty="0" smtClean="0"/>
              <a:t>316 154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powiadomienia centralne</a:t>
            </a:r>
            <a:endParaRPr lang="pl-PL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000" dirty="0" smtClean="0"/>
              <a:t>informujące o rozbieżnościach </a:t>
            </a:r>
            <a:br>
              <a:rPr lang="pl-PL" sz="2000" dirty="0" smtClean="0"/>
            </a:br>
            <a:r>
              <a:rPr lang="pl-PL" sz="2000" dirty="0" smtClean="0"/>
              <a:t>i możliwości dokonania korekty </a:t>
            </a:r>
            <a:br>
              <a:rPr lang="pl-PL" sz="2000" dirty="0" smtClean="0"/>
            </a:br>
            <a:r>
              <a:rPr lang="pl-PL" sz="2000" dirty="0" smtClean="0"/>
              <a:t>deklaracji/pliku JPK_VAT</a:t>
            </a:r>
            <a:endParaRPr lang="pl-PL" sz="2000" dirty="0"/>
          </a:p>
        </p:txBody>
      </p:sp>
      <p:sp>
        <p:nvSpPr>
          <p:cNvPr id="10" name="Pięciokąt 9"/>
          <p:cNvSpPr/>
          <p:nvPr/>
        </p:nvSpPr>
        <p:spPr>
          <a:xfrm>
            <a:off x="6096000" y="3567259"/>
            <a:ext cx="975775" cy="1800528"/>
          </a:xfrm>
          <a:prstGeom prst="homePlate">
            <a:avLst/>
          </a:prstGeom>
          <a:solidFill>
            <a:srgbClr val="FF0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ięciokąt 10"/>
          <p:cNvSpPr/>
          <p:nvPr/>
        </p:nvSpPr>
        <p:spPr>
          <a:xfrm>
            <a:off x="5896708" y="3567259"/>
            <a:ext cx="975775" cy="1800528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94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Powiadomienia centralne o niezgodnościach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rozliczeniu VAT </a:t>
            </a:r>
            <a:r>
              <a:rPr lang="pl-PL" sz="2200" dirty="0"/>
              <a:t>(raporty automatyczne</a:t>
            </a:r>
            <a:r>
              <a:rPr lang="pl-PL" sz="2200" dirty="0" smtClean="0"/>
              <a:t>)</a:t>
            </a:r>
            <a:endParaRPr lang="pl-PL" sz="2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6902" y="2201479"/>
            <a:ext cx="8771861" cy="3401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Po otrzymaniu powiadomienia centralnego podatnik </a:t>
            </a:r>
            <a:r>
              <a:rPr lang="pl-PL" sz="2400" dirty="0" smtClean="0"/>
              <a:t>może </a:t>
            </a:r>
            <a:br>
              <a:rPr lang="pl-PL" sz="2400" dirty="0" smtClean="0"/>
            </a:br>
            <a:r>
              <a:rPr lang="pl-PL" sz="2400" dirty="0" smtClean="0"/>
              <a:t>sam sprawdzić swoje </a:t>
            </a:r>
            <a:r>
              <a:rPr lang="pl-PL" sz="2400" dirty="0"/>
              <a:t>rozliczenia VAT </a:t>
            </a:r>
            <a:r>
              <a:rPr lang="pl-PL" sz="2400" dirty="0" smtClean="0"/>
              <a:t>i, jeśli jest taka potrzeba, </a:t>
            </a:r>
            <a:br>
              <a:rPr lang="pl-PL" sz="2400" dirty="0" smtClean="0"/>
            </a:br>
            <a:r>
              <a:rPr lang="pl-PL" sz="3200" b="1" dirty="0" smtClean="0"/>
              <a:t>złożyć korektę </a:t>
            </a:r>
            <a:r>
              <a:rPr lang="pl-PL" sz="3200" b="1" dirty="0"/>
              <a:t>bez konsekwencji podatkowych</a:t>
            </a:r>
            <a:r>
              <a:rPr lang="pl-PL" sz="3200" dirty="0"/>
              <a:t>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w</a:t>
            </a:r>
            <a:r>
              <a:rPr lang="pl-PL" sz="2400" dirty="0"/>
              <a:t> postaci postępowania karnego skarbowego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bądź </a:t>
            </a:r>
            <a:r>
              <a:rPr lang="pl-PL" sz="2400" dirty="0"/>
              <a:t>podwyższonych (150%) odsetek za zwłokę</a:t>
            </a:r>
            <a:r>
              <a:rPr lang="pl-PL" sz="2400" dirty="0" smtClean="0"/>
              <a:t>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b="1" dirty="0" smtClean="0"/>
              <a:t>KAS przede wszystkim </a:t>
            </a:r>
            <a:r>
              <a:rPr lang="pl-PL" sz="4400" b="1" dirty="0" smtClean="0"/>
              <a:t>informuje</a:t>
            </a:r>
            <a:r>
              <a:rPr lang="pl-PL" b="1" dirty="0" smtClean="0"/>
              <a:t>, nie karze.</a:t>
            </a:r>
            <a:endParaRPr lang="pl-PL" b="1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Ministerstwo Finansów </a:t>
            </a:r>
            <a:r>
              <a:rPr lang="pl-PL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dirty="0" smtClean="0"/>
              <a:t>JPK_</a:t>
            </a:r>
            <a:r>
              <a:rPr lang="pl-PL" b="1" dirty="0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8</a:t>
            </a:fld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1" y="2199320"/>
            <a:ext cx="706655" cy="40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51288" cy="1325563"/>
          </a:xfrm>
        </p:spPr>
        <p:txBody>
          <a:bodyPr/>
          <a:lstStyle/>
          <a:p>
            <a:r>
              <a:rPr lang="pl-PL" dirty="0" smtClean="0"/>
              <a:t>Odzyskiwanie VAT – </a:t>
            </a:r>
            <a:r>
              <a:rPr lang="pl-PL" sz="3600" dirty="0" smtClean="0"/>
              <a:t>czynności sprawdzające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484842"/>
            <a:ext cx="10591800" cy="3171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smtClean="0"/>
              <a:t>W </a:t>
            </a:r>
            <a:r>
              <a:rPr lang="pl-PL" dirty="0"/>
              <a:t>następstwie korekt deklaracji </a:t>
            </a:r>
            <a:r>
              <a:rPr lang="pl-PL" dirty="0" smtClean="0"/>
              <a:t>VAT, po </a:t>
            </a:r>
            <a:r>
              <a:rPr lang="pl-PL" dirty="0"/>
              <a:t>czynnościach sprawdzających prowadzonych na </a:t>
            </a:r>
            <a:r>
              <a:rPr lang="pl-PL" b="1" dirty="0"/>
              <a:t>JPK_</a:t>
            </a:r>
            <a:r>
              <a:rPr lang="pl-PL" b="1" dirty="0">
                <a:solidFill>
                  <a:srgbClr val="FF014A"/>
                </a:solidFill>
              </a:rPr>
              <a:t>VAT</a:t>
            </a:r>
            <a:r>
              <a:rPr lang="pl-PL" dirty="0"/>
              <a:t> </a:t>
            </a:r>
            <a:r>
              <a:rPr lang="pl-PL" dirty="0" smtClean="0"/>
              <a:t>za </a:t>
            </a:r>
            <a:r>
              <a:rPr lang="pl-PL" dirty="0"/>
              <a:t>I poł. 2018 r.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>kwota </a:t>
            </a:r>
            <a:r>
              <a:rPr lang="pl-PL" b="1" dirty="0"/>
              <a:t>podatku </a:t>
            </a:r>
            <a:r>
              <a:rPr lang="pl-PL" b="1" dirty="0" smtClean="0"/>
              <a:t>należnego wzrosła o </a:t>
            </a:r>
            <a:r>
              <a:rPr lang="pl-PL" b="1" dirty="0"/>
              <a:t>ponad </a:t>
            </a:r>
            <a:r>
              <a:rPr lang="pl-PL" sz="8600" b="1" dirty="0">
                <a:solidFill>
                  <a:srgbClr val="FF014A"/>
                </a:solidFill>
              </a:rPr>
              <a:t>574</a:t>
            </a:r>
            <a:r>
              <a:rPr lang="pl-PL" sz="4800" b="1" dirty="0"/>
              <a:t> </a:t>
            </a:r>
            <a:r>
              <a:rPr lang="pl-PL" sz="4000" b="1" dirty="0"/>
              <a:t>mln </a:t>
            </a:r>
            <a:r>
              <a:rPr lang="pl-PL" sz="4000" b="1" dirty="0" smtClean="0"/>
              <a:t>zł.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982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47850"/>
            <a:ext cx="10602433" cy="3840569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W </a:t>
            </a:r>
            <a:r>
              <a:rPr lang="pl-PL" dirty="0"/>
              <a:t>I połowie 2018 r. zidentyfikowano do wyjaśnienia </a:t>
            </a:r>
            <a:r>
              <a:rPr lang="pl-PL" sz="3600" b="1" dirty="0"/>
              <a:t>155 443 </a:t>
            </a:r>
            <a:r>
              <a:rPr lang="pl-PL" b="1" dirty="0"/>
              <a:t>faktury</a:t>
            </a:r>
            <a:r>
              <a:rPr lang="pl-PL" dirty="0"/>
              <a:t>, wystawione przez </a:t>
            </a:r>
            <a:r>
              <a:rPr lang="pl-PL" sz="4000" b="1" dirty="0"/>
              <a:t>55 780</a:t>
            </a:r>
            <a:r>
              <a:rPr lang="pl-PL" sz="4000" dirty="0"/>
              <a:t> </a:t>
            </a:r>
            <a:r>
              <a:rPr lang="pl-PL" dirty="0"/>
              <a:t>podmiotów niezarejestrowanych do VAT. Kwota podatku VAT z tych faktur </a:t>
            </a:r>
            <a:r>
              <a:rPr lang="pl-PL" dirty="0" smtClean="0"/>
              <a:t>to ponad </a:t>
            </a:r>
            <a:r>
              <a:rPr lang="pl-PL" sz="4000" b="1" dirty="0" smtClean="0"/>
              <a:t>260</a:t>
            </a:r>
            <a:r>
              <a:rPr lang="pl-PL" sz="4000" b="1" dirty="0"/>
              <a:t> </a:t>
            </a:r>
            <a:r>
              <a:rPr lang="pl-PL" sz="4000" b="1" dirty="0" smtClean="0"/>
              <a:t>mln </a:t>
            </a:r>
            <a:r>
              <a:rPr lang="pl-PL" b="1" dirty="0" smtClean="0"/>
              <a:t>zł</a:t>
            </a:r>
            <a:r>
              <a:rPr lang="pl-PL" b="1" dirty="0"/>
              <a:t>. </a:t>
            </a:r>
          </a:p>
          <a:p>
            <a:pPr marL="0" indent="0">
              <a:buNone/>
            </a:pPr>
            <a:endParaRPr lang="pl-PL" dirty="0" smtClean="0"/>
          </a:p>
        </p:txBody>
      </p:sp>
      <p:cxnSp>
        <p:nvCxnSpPr>
          <p:cNvPr id="10" name="Łącznik prosty 9"/>
          <p:cNvCxnSpPr/>
          <p:nvPr/>
        </p:nvCxnSpPr>
        <p:spPr>
          <a:xfrm>
            <a:off x="8377104" y="3416146"/>
            <a:ext cx="2246785" cy="0"/>
          </a:xfrm>
          <a:prstGeom prst="line">
            <a:avLst/>
          </a:prstGeom>
          <a:ln w="88900">
            <a:solidFill>
              <a:srgbClr val="FF0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Weryfikacja faktur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04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47850"/>
            <a:ext cx="10602433" cy="3840569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W </a:t>
            </a:r>
            <a:r>
              <a:rPr lang="pl-PL" dirty="0"/>
              <a:t>I półroczu 2018 r</a:t>
            </a:r>
            <a:r>
              <a:rPr lang="pl-PL" dirty="0" smtClean="0"/>
              <a:t>. dzięki </a:t>
            </a:r>
            <a:r>
              <a:rPr lang="pl-PL" dirty="0"/>
              <a:t>analizie centralnej </a:t>
            </a:r>
            <a:r>
              <a:rPr lang="pl-PL" dirty="0" smtClean="0"/>
              <a:t>JPK_VAT </a:t>
            </a:r>
            <a:r>
              <a:rPr lang="pl-PL" dirty="0"/>
              <a:t> </a:t>
            </a:r>
            <a:r>
              <a:rPr lang="pl-PL" dirty="0" smtClean="0"/>
              <a:t>wstrzymano </a:t>
            </a:r>
            <a:r>
              <a:rPr lang="pl-PL" dirty="0"/>
              <a:t>wypłatę zwrotów VAT na łączną kwotę </a:t>
            </a:r>
            <a:r>
              <a:rPr lang="pl-PL" sz="4000" b="1" dirty="0"/>
              <a:t>214,5 mln</a:t>
            </a:r>
            <a:r>
              <a:rPr lang="pl-PL" b="1" dirty="0"/>
              <a:t> zł</a:t>
            </a:r>
            <a:endParaRPr lang="pl-PL" b="1" dirty="0" smtClean="0"/>
          </a:p>
        </p:txBody>
      </p:sp>
      <p:cxnSp>
        <p:nvCxnSpPr>
          <p:cNvPr id="10" name="Łącznik prosty 9"/>
          <p:cNvCxnSpPr/>
          <p:nvPr/>
        </p:nvCxnSpPr>
        <p:spPr>
          <a:xfrm>
            <a:off x="6648074" y="4407693"/>
            <a:ext cx="2486271" cy="0"/>
          </a:xfrm>
          <a:prstGeom prst="line">
            <a:avLst/>
          </a:prstGeom>
          <a:ln w="88900">
            <a:solidFill>
              <a:srgbClr val="FF01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11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Wstrzymanie wypłaty </a:t>
            </a:r>
            <a:r>
              <a:rPr lang="pl-PL" dirty="0"/>
              <a:t>zwrotów VAT</a:t>
            </a:r>
          </a:p>
        </p:txBody>
      </p:sp>
    </p:spTree>
    <p:extLst>
      <p:ext uri="{BB962C8B-B14F-4D97-AF65-F5344CB8AC3E}">
        <p14:creationId xmlns:p14="http://schemas.microsoft.com/office/powerpoint/2010/main" val="319398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Skąd mamy dane?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96418" y="2138853"/>
            <a:ext cx="3631497" cy="124781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pl-PL" sz="2600" b="1" dirty="0" smtClean="0"/>
              <a:t>deklaracje</a:t>
            </a:r>
            <a:br>
              <a:rPr lang="pl-PL" sz="2600" b="1" dirty="0" smtClean="0"/>
            </a:br>
            <a:r>
              <a:rPr lang="pl-PL" sz="2600" b="1" dirty="0" smtClean="0"/>
              <a:t>zeznania</a:t>
            </a:r>
            <a:r>
              <a:rPr lang="pl-PL" sz="2600" b="1" dirty="0"/>
              <a:t/>
            </a:r>
            <a:br>
              <a:rPr lang="pl-PL" sz="2600" b="1" dirty="0"/>
            </a:br>
            <a:r>
              <a:rPr lang="pl-PL" sz="2600" b="1" dirty="0" smtClean="0"/>
              <a:t>informacje podatkowe</a:t>
            </a:r>
            <a:endParaRPr lang="pl-PL" sz="2600" b="1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12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7270300" y="2047178"/>
            <a:ext cx="3538377" cy="1297791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r>
              <a:rPr lang="pl-PL" sz="4000" b="1" dirty="0" smtClean="0">
                <a:latin typeface="Corbel" panose="020B0503020204020204" pitchFamily="34" charset="0"/>
              </a:rPr>
              <a:t>JPK_</a:t>
            </a:r>
            <a:r>
              <a:rPr lang="pl-PL" sz="4000" b="1" dirty="0" smtClean="0">
                <a:solidFill>
                  <a:srgbClr val="FF014A"/>
                </a:solidFill>
                <a:latin typeface="Corbel" panose="020B0503020204020204" pitchFamily="34" charset="0"/>
              </a:rPr>
              <a:t>VAT</a:t>
            </a:r>
          </a:p>
          <a:p>
            <a:pPr>
              <a:lnSpc>
                <a:spcPts val="4600"/>
              </a:lnSpc>
            </a:pPr>
            <a:r>
              <a:rPr lang="pl-PL" sz="4400" b="1" dirty="0" smtClean="0">
                <a:latin typeface="Corbel" panose="020B0503020204020204" pitchFamily="34" charset="0"/>
              </a:rPr>
              <a:t>1,6</a:t>
            </a:r>
            <a:r>
              <a:rPr lang="pl-PL" sz="2000" b="1" dirty="0" smtClean="0">
                <a:latin typeface="Corbel" panose="020B0503020204020204" pitchFamily="34" charset="0"/>
              </a:rPr>
              <a:t> </a:t>
            </a:r>
            <a:r>
              <a:rPr lang="pl-PL" sz="2400" b="1" dirty="0" smtClean="0">
                <a:latin typeface="Corbel" panose="020B0503020204020204" pitchFamily="34" charset="0"/>
              </a:rPr>
              <a:t>mln podatników</a:t>
            </a:r>
            <a:endParaRPr lang="pl-PL" sz="2400" b="1" dirty="0">
              <a:latin typeface="Corbel" panose="020B0503020204020204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235279" y="4219160"/>
            <a:ext cx="1666076" cy="707886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r>
              <a:rPr lang="pl-PL" sz="4000" b="1" dirty="0" smtClean="0">
                <a:latin typeface="Corbel" panose="020B0503020204020204" pitchFamily="34" charset="0"/>
              </a:rPr>
              <a:t>STIR</a:t>
            </a:r>
            <a:r>
              <a:rPr lang="pl-PL" sz="4000" dirty="0" smtClean="0">
                <a:latin typeface="Corbel" panose="020B0503020204020204" pitchFamily="34" charset="0"/>
              </a:rPr>
              <a:t>*</a:t>
            </a:r>
            <a:endParaRPr lang="pl-PL" sz="2400" b="1" dirty="0">
              <a:latin typeface="Corbel" panose="020B0503020204020204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838200" y="5598467"/>
            <a:ext cx="4642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>
                <a:latin typeface="Corbel" panose="020B0503020204020204" pitchFamily="34" charset="0"/>
              </a:rPr>
              <a:t>*System Informatyczny Izby Rozliczeniowej</a:t>
            </a:r>
            <a:endParaRPr lang="pl-PL" sz="1400" dirty="0">
              <a:latin typeface="Corbel" panose="020B0503020204020204" pitchFamily="34" charset="0"/>
            </a:endParaRPr>
          </a:p>
        </p:txBody>
      </p:sp>
      <p:sp>
        <p:nvSpPr>
          <p:cNvPr id="13" name="Trójkąt równoramienny 12"/>
          <p:cNvSpPr/>
          <p:nvPr/>
        </p:nvSpPr>
        <p:spPr>
          <a:xfrm flipV="1">
            <a:off x="5016149" y="2519038"/>
            <a:ext cx="2065917" cy="1657741"/>
          </a:xfrm>
          <a:prstGeom prst="triangle">
            <a:avLst/>
          </a:prstGeom>
          <a:noFill/>
          <a:ln w="38100">
            <a:solidFill>
              <a:srgbClr val="A29F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Elipsa 13"/>
          <p:cNvSpPr/>
          <p:nvPr/>
        </p:nvSpPr>
        <p:spPr>
          <a:xfrm>
            <a:off x="4922096" y="2427076"/>
            <a:ext cx="212611" cy="212611"/>
          </a:xfrm>
          <a:prstGeom prst="ellipse">
            <a:avLst/>
          </a:prstGeom>
          <a:solidFill>
            <a:srgbClr val="FF0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Elipsa 14"/>
          <p:cNvSpPr/>
          <p:nvPr/>
        </p:nvSpPr>
        <p:spPr>
          <a:xfrm>
            <a:off x="6999469" y="2427076"/>
            <a:ext cx="212611" cy="212611"/>
          </a:xfrm>
          <a:prstGeom prst="ellipse">
            <a:avLst/>
          </a:prstGeom>
          <a:solidFill>
            <a:srgbClr val="FF0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Elipsa 15"/>
          <p:cNvSpPr/>
          <p:nvPr/>
        </p:nvSpPr>
        <p:spPr>
          <a:xfrm>
            <a:off x="5942801" y="4077011"/>
            <a:ext cx="212611" cy="212611"/>
          </a:xfrm>
          <a:prstGeom prst="ellipse">
            <a:avLst/>
          </a:prstGeom>
          <a:solidFill>
            <a:srgbClr val="FF0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4149376" y="1623592"/>
            <a:ext cx="725630" cy="645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pl-PL" sz="3600" b="1" dirty="0" smtClean="0">
                <a:solidFill>
                  <a:srgbClr val="FF014A"/>
                </a:solidFill>
              </a:rPr>
              <a:t>1.</a:t>
            </a:r>
            <a:endParaRPr lang="pl-PL" sz="3600" b="1" dirty="0">
              <a:solidFill>
                <a:srgbClr val="FF014A"/>
              </a:solidFill>
            </a:endParaRPr>
          </a:p>
        </p:txBody>
      </p:sp>
      <p:sp>
        <p:nvSpPr>
          <p:cNvPr id="18" name="Symbol zastępczy zawartości 2"/>
          <p:cNvSpPr txBox="1">
            <a:spLocks/>
          </p:cNvSpPr>
          <p:nvPr/>
        </p:nvSpPr>
        <p:spPr>
          <a:xfrm>
            <a:off x="7270300" y="1634725"/>
            <a:ext cx="725630" cy="645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600" b="1" dirty="0" smtClean="0">
                <a:solidFill>
                  <a:srgbClr val="FF014A"/>
                </a:solidFill>
              </a:rPr>
              <a:t>2.</a:t>
            </a:r>
            <a:endParaRPr lang="pl-PL" sz="3600" b="1" dirty="0">
              <a:solidFill>
                <a:srgbClr val="FF014A"/>
              </a:solidFill>
            </a:endParaRPr>
          </a:p>
        </p:txBody>
      </p:sp>
      <p:sp>
        <p:nvSpPr>
          <p:cNvPr id="19" name="Symbol zastępczy zawartości 2"/>
          <p:cNvSpPr txBox="1">
            <a:spLocks/>
          </p:cNvSpPr>
          <p:nvPr/>
        </p:nvSpPr>
        <p:spPr>
          <a:xfrm>
            <a:off x="5862935" y="4294014"/>
            <a:ext cx="725630" cy="645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3600" b="1" dirty="0" smtClean="0">
                <a:solidFill>
                  <a:srgbClr val="FF014A"/>
                </a:solidFill>
              </a:rPr>
              <a:t>3.</a:t>
            </a:r>
            <a:endParaRPr lang="pl-PL" sz="3600" b="1" dirty="0">
              <a:solidFill>
                <a:srgbClr val="FF014A"/>
              </a:solidFill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6235279" y="4649696"/>
            <a:ext cx="4828511" cy="1015663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r>
              <a:rPr lang="pl-PL" sz="2400" b="1" dirty="0" smtClean="0">
                <a:latin typeface="Corbel" panose="020B0503020204020204" pitchFamily="34" charset="0"/>
              </a:rPr>
              <a:t>ok</a:t>
            </a:r>
            <a:r>
              <a:rPr lang="pl-PL" sz="2400" b="1" dirty="0">
                <a:latin typeface="Corbel" panose="020B0503020204020204" pitchFamily="34" charset="0"/>
              </a:rPr>
              <a:t>. </a:t>
            </a:r>
            <a:r>
              <a:rPr lang="pl-PL" sz="3600" b="1" dirty="0">
                <a:latin typeface="Corbel" panose="020B0503020204020204" pitchFamily="34" charset="0"/>
              </a:rPr>
              <a:t>3,4</a:t>
            </a:r>
            <a:r>
              <a:rPr lang="pl-PL" sz="2400" b="1" dirty="0">
                <a:latin typeface="Corbel" panose="020B0503020204020204" pitchFamily="34" charset="0"/>
              </a:rPr>
              <a:t> </a:t>
            </a:r>
            <a:r>
              <a:rPr lang="pl-PL" sz="2400" b="1" dirty="0" smtClean="0">
                <a:latin typeface="Corbel" panose="020B0503020204020204" pitchFamily="34" charset="0"/>
              </a:rPr>
              <a:t>mln</a:t>
            </a:r>
            <a:br>
              <a:rPr lang="pl-PL" sz="2400" b="1" dirty="0" smtClean="0">
                <a:latin typeface="Corbel" panose="020B0503020204020204" pitchFamily="34" charset="0"/>
              </a:rPr>
            </a:br>
            <a:r>
              <a:rPr lang="pl-PL" sz="2400" b="1" dirty="0" smtClean="0">
                <a:latin typeface="Corbel" panose="020B0503020204020204" pitchFamily="34" charset="0"/>
              </a:rPr>
              <a:t>podmiotów kwalifikowanych</a:t>
            </a:r>
            <a:endParaRPr lang="pl-PL" sz="24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2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Zasoby informacyjne </a:t>
            </a:r>
            <a:r>
              <a:rPr lang="pl-PL" dirty="0" smtClean="0">
                <a:solidFill>
                  <a:srgbClr val="FF014A"/>
                </a:solidFill>
              </a:rPr>
              <a:t>STIR</a:t>
            </a:r>
            <a:endParaRPr lang="pl-PL" dirty="0">
              <a:solidFill>
                <a:srgbClr val="FF014A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285063"/>
            <a:ext cx="11017102" cy="811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 smtClean="0"/>
              <a:t>przetwarzane </a:t>
            </a:r>
            <a:r>
              <a:rPr lang="pl-PL" sz="1800" dirty="0"/>
              <a:t>w procesach </a:t>
            </a:r>
            <a:r>
              <a:rPr lang="pl-PL" sz="1800" dirty="0" smtClean="0"/>
              <a:t>analitycznych, o </a:t>
            </a:r>
            <a:r>
              <a:rPr lang="pl-PL" sz="1800" dirty="0"/>
              <a:t>których mowa w art. 119 </a:t>
            </a:r>
            <a:r>
              <a:rPr lang="pl-PL" sz="1800" dirty="0" err="1"/>
              <a:t>zn</a:t>
            </a:r>
            <a:r>
              <a:rPr lang="pl-PL" sz="1800" dirty="0"/>
              <a:t>. § 1 ustawy Ordynacja </a:t>
            </a:r>
            <a:r>
              <a:rPr lang="pl-PL" sz="1800" dirty="0" smtClean="0"/>
              <a:t>podatkowa</a:t>
            </a:r>
            <a:endParaRPr lang="pl-PL" sz="1800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13</a:t>
            </a:fld>
            <a:endParaRPr lang="pl-PL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980931"/>
              </p:ext>
            </p:extLst>
          </p:nvPr>
        </p:nvGraphicFramePr>
        <p:xfrm>
          <a:off x="1593112" y="2076392"/>
          <a:ext cx="8720469" cy="2996214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7013934">
                  <a:extLst>
                    <a:ext uri="{9D8B030D-6E8A-4147-A177-3AD203B41FA5}">
                      <a16:colId xmlns:a16="http://schemas.microsoft.com/office/drawing/2014/main" xmlns="" val="3516238799"/>
                    </a:ext>
                  </a:extLst>
                </a:gridCol>
                <a:gridCol w="1706535">
                  <a:extLst>
                    <a:ext uri="{9D8B030D-6E8A-4147-A177-3AD203B41FA5}">
                      <a16:colId xmlns:a16="http://schemas.microsoft.com/office/drawing/2014/main" xmlns="" val="2222248820"/>
                    </a:ext>
                  </a:extLst>
                </a:gridCol>
              </a:tblGrid>
              <a:tr h="523234">
                <a:tc>
                  <a:txBody>
                    <a:bodyPr/>
                    <a:lstStyle/>
                    <a:p>
                      <a:pPr marL="93663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l-PL" sz="1600" u="none" strike="noStrike" kern="1200" baseline="0" dirty="0" smtClean="0">
                          <a:effectLst/>
                          <a:latin typeface="Corbel" panose="020B0503020204020204" pitchFamily="34" charset="0"/>
                        </a:rPr>
                        <a:t>Liczba banków i SKOK zasilających system</a:t>
                      </a:r>
                      <a:endParaRPr lang="pl-PL" sz="1600" b="0" i="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2603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l-PL" sz="2400" b="1" u="none" strike="noStrike" kern="1200" baseline="0" dirty="0" smtClean="0">
                          <a:effectLst/>
                          <a:latin typeface="Corbel" panose="020B0503020204020204" pitchFamily="34" charset="0"/>
                        </a:rPr>
                        <a:t>               </a:t>
                      </a:r>
                      <a:r>
                        <a:rPr lang="pl-PL" sz="32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617</a:t>
                      </a:r>
                      <a:endParaRPr lang="pl-PL" sz="32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549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1600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Liczba podmiotów kwalifikowanych zaraportowanych</a:t>
                      </a:r>
                      <a:r>
                        <a:rPr lang="pl-PL" sz="1600" u="none" strike="noStrike" kern="1200" baseline="0" dirty="0" smtClean="0">
                          <a:effectLst/>
                          <a:latin typeface="Corbel" panose="020B0503020204020204" pitchFamily="34" charset="0"/>
                        </a:rPr>
                        <a:t> do STIR</a:t>
                      </a:r>
                      <a:endParaRPr lang="pl-PL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defTabSz="260350" rtl="0" eaLnBrk="1" fontAlgn="b" latinLnBrk="0" hangingPunct="1"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pl-PL" sz="24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3,4 </a:t>
                      </a:r>
                      <a:r>
                        <a:rPr lang="pl-PL" sz="18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mln</a:t>
                      </a:r>
                      <a:endParaRPr lang="pl-PL" sz="2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9841149"/>
                  </a:ext>
                </a:extLst>
              </a:tr>
              <a:tr h="422504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1600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Liczba rachunków rozliczeniowych zgłoszonych do STIR</a:t>
                      </a:r>
                      <a:endParaRPr lang="pl-PL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24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9,1 </a:t>
                      </a:r>
                      <a:r>
                        <a:rPr lang="pl-PL" sz="18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mln</a:t>
                      </a:r>
                      <a:endParaRPr lang="pl-PL" sz="2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49301436"/>
                  </a:ext>
                </a:extLst>
              </a:tr>
              <a:tr h="422504">
                <a:tc>
                  <a:txBody>
                    <a:bodyPr/>
                    <a:lstStyle/>
                    <a:p>
                      <a:pPr marL="93663" indent="0" algn="l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1600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Liczba rachunków objęta raportowaniem transakcji</a:t>
                      </a:r>
                      <a:endParaRPr lang="pl-PL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24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6,9 </a:t>
                      </a:r>
                      <a:r>
                        <a:rPr lang="pl-PL" sz="18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mln</a:t>
                      </a:r>
                      <a:endParaRPr lang="pl-PL" sz="2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4785940"/>
                  </a:ext>
                </a:extLst>
              </a:tr>
              <a:tr h="422504">
                <a:tc>
                  <a:txBody>
                    <a:bodyPr/>
                    <a:lstStyle/>
                    <a:p>
                      <a:pPr marL="88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l-PL" sz="1600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Liczba transakcji zaraportowanych do systemu</a:t>
                      </a:r>
                      <a:r>
                        <a:rPr lang="pl-PL" sz="1600" u="none" strike="noStrike" kern="1200" baseline="0" dirty="0" smtClean="0">
                          <a:effectLst/>
                          <a:latin typeface="Corbel" panose="020B0503020204020204" pitchFamily="34" charset="0"/>
                        </a:rPr>
                        <a:t> </a:t>
                      </a:r>
                      <a:endParaRPr lang="pl-PL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pl-PL" sz="24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6 326,5 </a:t>
                      </a:r>
                      <a:r>
                        <a:rPr lang="pl-PL" sz="18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mln </a:t>
                      </a:r>
                      <a:endParaRPr lang="pl-PL" sz="2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84111391"/>
                  </a:ext>
                </a:extLst>
              </a:tr>
              <a:tr h="733919">
                <a:tc>
                  <a:txBody>
                    <a:bodyPr/>
                    <a:lstStyle/>
                    <a:p>
                      <a:pPr marL="88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l-PL" sz="1600" b="1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rbel" panose="020B0503020204020204" pitchFamily="34" charset="0"/>
                        </a:rPr>
                        <a:t>Liczba podmiotów sklasyfikowanych do </a:t>
                      </a:r>
                      <a:r>
                        <a:rPr lang="pl-PL" sz="1600" b="1" u="none" strike="noStrike" kern="1200" dirty="0" smtClean="0">
                          <a:solidFill>
                            <a:srgbClr val="FF014A"/>
                          </a:solidFill>
                          <a:effectLst/>
                          <a:latin typeface="Corbel" panose="020B0503020204020204" pitchFamily="34" charset="0"/>
                        </a:rPr>
                        <a:t>klas podwyższonego ryzyka </a:t>
                      </a:r>
                      <a:r>
                        <a:rPr lang="pl-PL" sz="1600" b="1" u="none" strike="noStrike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orbel" panose="020B0503020204020204" pitchFamily="34" charset="0"/>
                        </a:rPr>
                        <a:t>wykorzystywania sektora finansowego do wyłudzeń skarbowych</a:t>
                      </a:r>
                      <a:endParaRPr lang="pl-PL" sz="1600" b="1" i="0" u="none" strike="noStrike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pl-PL" sz="28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25,9 </a:t>
                      </a:r>
                      <a:r>
                        <a:rPr lang="pl-PL" sz="2000" b="1" u="none" strike="noStrike" kern="1200" dirty="0" smtClean="0">
                          <a:effectLst/>
                          <a:latin typeface="Corbel" panose="020B0503020204020204" pitchFamily="34" charset="0"/>
                        </a:rPr>
                        <a:t>tys.</a:t>
                      </a:r>
                      <a:endParaRPr lang="pl-PL" sz="20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6350" cap="flat" cmpd="sng" algn="ctr">
                      <a:solidFill>
                        <a:srgbClr val="A29F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14</a:t>
            </a:fld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l="165" t="6542" r="292" b="1265"/>
          <a:stretch/>
        </p:blipFill>
        <p:spPr>
          <a:xfrm>
            <a:off x="3397822" y="0"/>
            <a:ext cx="7805752" cy="4511040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4379777"/>
            <a:ext cx="10515600" cy="1325563"/>
          </a:xfrm>
        </p:spPr>
        <p:txBody>
          <a:bodyPr>
            <a:normAutofit/>
          </a:bodyPr>
          <a:lstStyle/>
          <a:p>
            <a:r>
              <a:rPr lang="pl-PL" dirty="0"/>
              <a:t>Analityka ekspercka i eksploracyjna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z </a:t>
            </a:r>
            <a:r>
              <a:rPr lang="pl-PL" sz="2400" dirty="0"/>
              <a:t>wykorzystaniem danych </a:t>
            </a:r>
            <a:r>
              <a:rPr lang="pl-PL" sz="2400" dirty="0" smtClean="0">
                <a:solidFill>
                  <a:srgbClr val="FF014A"/>
                </a:solidFill>
              </a:rPr>
              <a:t>STIR</a:t>
            </a:r>
            <a:r>
              <a:rPr lang="pl-PL" sz="2400" dirty="0" smtClean="0"/>
              <a:t>* </a:t>
            </a:r>
            <a:r>
              <a:rPr lang="pl-PL" sz="2400" dirty="0"/>
              <a:t>oraz innych danych </a:t>
            </a:r>
            <a:r>
              <a:rPr lang="pl-PL" sz="2400" dirty="0" smtClean="0"/>
              <a:t>resortowych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50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Analityka ekspercka i eksploracyjna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z </a:t>
            </a:r>
            <a:r>
              <a:rPr lang="pl-PL" sz="2400" dirty="0"/>
              <a:t>wykorzystaniem danych </a:t>
            </a:r>
            <a:r>
              <a:rPr lang="pl-PL" sz="2400" dirty="0">
                <a:solidFill>
                  <a:srgbClr val="FF014A"/>
                </a:solidFill>
              </a:rPr>
              <a:t>STIR</a:t>
            </a:r>
            <a:r>
              <a:rPr lang="pl-PL" sz="2400" dirty="0"/>
              <a:t> oraz innych danych </a:t>
            </a:r>
            <a:r>
              <a:rPr lang="pl-PL" sz="2400" dirty="0" smtClean="0"/>
              <a:t>resortowych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15</a:t>
            </a:fld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/>
          <a:srcRect t="7620"/>
          <a:stretch/>
        </p:blipFill>
        <p:spPr>
          <a:xfrm>
            <a:off x="5213816" y="2174874"/>
            <a:ext cx="6139984" cy="3450863"/>
          </a:xfrm>
          <a:prstGeom prst="rect">
            <a:avLst/>
          </a:prstGeom>
          <a:ln>
            <a:noFill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626813"/>
            <a:ext cx="4770120" cy="3277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Analiza danych opiera się o filozofię patrzenia na dane podatkowe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b="1" dirty="0" smtClean="0"/>
              <a:t>z </a:t>
            </a:r>
            <a:r>
              <a:rPr lang="pl-PL" sz="2000" b="1" dirty="0"/>
              <a:t>perspektywy obiektu i relacji</a:t>
            </a:r>
            <a:r>
              <a:rPr lang="pl-PL" sz="2000" dirty="0"/>
              <a:t>. </a:t>
            </a:r>
          </a:p>
          <a:p>
            <a:pPr marL="0" indent="0">
              <a:buNone/>
            </a:pPr>
            <a:r>
              <a:rPr lang="pl-PL" sz="2000" dirty="0" smtClean="0"/>
              <a:t>Badanie </a:t>
            </a:r>
            <a:r>
              <a:rPr lang="pl-PL" sz="2000" dirty="0"/>
              <a:t>związków i zależności pomiędzy poszczególnymi typami danych pozwala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na </a:t>
            </a:r>
            <a:r>
              <a:rPr lang="pl-PL" sz="2000" dirty="0"/>
              <a:t>klasyfikację, a następnie ocenę podatnika</a:t>
            </a:r>
            <a:r>
              <a:rPr lang="pl-PL" sz="2000" dirty="0" smtClean="0"/>
              <a:t>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0497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Analityka ekspercka i eksploracyjna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z </a:t>
            </a:r>
            <a:r>
              <a:rPr lang="pl-PL" sz="2400" dirty="0"/>
              <a:t>wykorzystaniem danych </a:t>
            </a:r>
            <a:r>
              <a:rPr lang="pl-PL" sz="2400" dirty="0">
                <a:solidFill>
                  <a:srgbClr val="FF014A"/>
                </a:solidFill>
              </a:rPr>
              <a:t>STIR</a:t>
            </a:r>
            <a:r>
              <a:rPr lang="pl-PL" sz="2400" dirty="0"/>
              <a:t> oraz innych danych </a:t>
            </a:r>
            <a:r>
              <a:rPr lang="pl-PL" sz="2400" dirty="0" smtClean="0"/>
              <a:t>resortowych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16</a:t>
            </a:fld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2"/>
          <a:srcRect l="6618" t="17302" r="4137"/>
          <a:stretch/>
        </p:blipFill>
        <p:spPr>
          <a:xfrm>
            <a:off x="4808772" y="1711880"/>
            <a:ext cx="6457942" cy="4257392"/>
          </a:xfrm>
          <a:prstGeom prst="rect">
            <a:avLst/>
          </a:prstGeom>
          <a:ln>
            <a:noFill/>
          </a:ln>
        </p:spPr>
      </p:pic>
      <p:sp>
        <p:nvSpPr>
          <p:cNvPr id="12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856410"/>
            <a:ext cx="5048794" cy="2926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Na poziomie </a:t>
            </a:r>
            <a:r>
              <a:rPr lang="pl-PL" sz="2000" dirty="0"/>
              <a:t>podmiotowym, analityka danych </a:t>
            </a:r>
            <a:r>
              <a:rPr lang="pl-PL" sz="2000" b="1" dirty="0"/>
              <a:t>STIR</a:t>
            </a:r>
            <a:r>
              <a:rPr lang="pl-PL" sz="2000" dirty="0"/>
              <a:t> opiera się na zestawach eksperckich modeli </a:t>
            </a:r>
            <a:r>
              <a:rPr lang="pl-PL" sz="2000" dirty="0" err="1"/>
              <a:t>scoringowania</a:t>
            </a:r>
            <a:r>
              <a:rPr lang="pl-PL" sz="2000" dirty="0"/>
              <a:t> ryzyka uczestnictwa podmiotu </a:t>
            </a:r>
            <a:r>
              <a:rPr lang="pl-PL" sz="2000" dirty="0" smtClean="0"/>
              <a:t>w </a:t>
            </a:r>
            <a:r>
              <a:rPr lang="pl-PL" sz="2000" dirty="0"/>
              <a:t>mechanizmach nadużyć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lub </a:t>
            </a:r>
            <a:r>
              <a:rPr lang="pl-PL" sz="2000" dirty="0"/>
              <a:t>wyłudzeń podatkowych wspieranych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przez </a:t>
            </a:r>
            <a:r>
              <a:rPr lang="pl-PL" sz="2000" dirty="0"/>
              <a:t>dane wynikowe eksploracyjnych algorytmów statystycznych</a:t>
            </a:r>
            <a:r>
              <a:rPr lang="pl-PL" sz="2000" dirty="0" smtClean="0"/>
              <a:t>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3767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7217" cy="1325563"/>
          </a:xfrm>
        </p:spPr>
        <p:txBody>
          <a:bodyPr>
            <a:normAutofit fontScale="90000"/>
          </a:bodyPr>
          <a:lstStyle/>
          <a:p>
            <a:r>
              <a:rPr lang="pl-PL" dirty="0"/>
              <a:t>Sieciowe podejście </a:t>
            </a:r>
            <a:r>
              <a:rPr lang="pl-PL" sz="2700" dirty="0"/>
              <a:t>do podatkowych i bankowych informacji o aktywności gospodarczej podmiotów w analizie ukierunkowanej na przeciwdziałanie wyłudzeniom </a:t>
            </a:r>
            <a:r>
              <a:rPr lang="pl-PL" sz="2700" dirty="0" smtClean="0"/>
              <a:t>skarbowym</a:t>
            </a:r>
            <a:endParaRPr lang="pl-PL" sz="2700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17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7DC37469-E43B-42BB-919B-A03EF53548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" b="1"/>
          <a:stretch/>
        </p:blipFill>
        <p:spPr>
          <a:xfrm>
            <a:off x="5646889" y="2031251"/>
            <a:ext cx="5890525" cy="3693090"/>
          </a:xfrm>
          <a:prstGeom prst="rect">
            <a:avLst/>
          </a:prstGeom>
          <a:ln>
            <a:noFill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094541"/>
            <a:ext cx="4808689" cy="3857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/>
              <a:t>W związku z rosnącym wolumenem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i </a:t>
            </a:r>
            <a:r>
              <a:rPr lang="pl-PL" sz="1800" dirty="0"/>
              <a:t>wielowymiarowością dostępnych danych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sama </a:t>
            </a:r>
            <a:r>
              <a:rPr lang="pl-PL" sz="1800" dirty="0"/>
              <a:t>eksploracja zbioru relacyjnych tabel,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w </a:t>
            </a:r>
            <a:r>
              <a:rPr lang="pl-PL" sz="1800" dirty="0"/>
              <a:t>znacznej części nie wykorzystywała nowej jakości informacyjnej pozyskiwanych danych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w </a:t>
            </a:r>
            <a:r>
              <a:rPr lang="pl-PL" sz="1800" dirty="0"/>
              <a:t>szczególności transakcyjnych </a:t>
            </a:r>
            <a:r>
              <a:rPr lang="pl-PL" sz="1800" b="1" dirty="0"/>
              <a:t>STIR</a:t>
            </a:r>
            <a:r>
              <a:rPr lang="pl-PL" sz="1800" dirty="0"/>
              <a:t> i </a:t>
            </a:r>
            <a:r>
              <a:rPr lang="pl-PL" sz="1800" b="1" dirty="0"/>
              <a:t>JPK_</a:t>
            </a:r>
            <a:r>
              <a:rPr lang="pl-PL" sz="1800" b="1" dirty="0">
                <a:solidFill>
                  <a:srgbClr val="FF014A"/>
                </a:solidFill>
              </a:rPr>
              <a:t>VAT</a:t>
            </a:r>
            <a:r>
              <a:rPr lang="pl-PL" sz="1800" dirty="0"/>
              <a:t>. </a:t>
            </a:r>
            <a:r>
              <a:rPr lang="pl-PL" sz="1800" dirty="0" smtClean="0"/>
              <a:t/>
            </a:r>
            <a:br>
              <a:rPr lang="pl-PL" sz="1800" dirty="0" smtClean="0"/>
            </a:b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Zmiana </a:t>
            </a:r>
            <a:r>
              <a:rPr lang="pl-PL" sz="1800" dirty="0"/>
              <a:t>sposobu postrzegania danych i interakcji zachodzących pomiędzy </a:t>
            </a:r>
            <a:r>
              <a:rPr lang="pl-PL" sz="1800" dirty="0" smtClean="0"/>
              <a:t>elementami </a:t>
            </a:r>
            <a:r>
              <a:rPr lang="pl-PL" sz="1800" dirty="0"/>
              <a:t>populacji pozwala </a:t>
            </a:r>
            <a:r>
              <a:rPr lang="pl-PL" sz="1800" dirty="0" smtClean="0"/>
              <a:t>nie </a:t>
            </a:r>
            <a:r>
              <a:rPr lang="pl-PL" sz="1800" dirty="0"/>
              <a:t>tylko na szybszą i efektywniejszą identyfikację grup podmiotów uczestniczących </a:t>
            </a:r>
            <a:br>
              <a:rPr lang="pl-PL" sz="1800" dirty="0"/>
            </a:br>
            <a:r>
              <a:rPr lang="pl-PL" sz="1800" dirty="0" smtClean="0"/>
              <a:t>w </a:t>
            </a:r>
            <a:r>
              <a:rPr lang="pl-PL" sz="1800" dirty="0"/>
              <a:t>transakcjach karuzelowych, ale również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na </a:t>
            </a:r>
            <a:r>
              <a:rPr lang="pl-PL" sz="1800" b="1" dirty="0"/>
              <a:t>nowe podejście do identyfikacji szarej strefy czy drukarni „fikcyjnych” faktur</a:t>
            </a:r>
            <a:r>
              <a:rPr lang="pl-PL" sz="1800" b="1" dirty="0" smtClean="0"/>
              <a:t>.</a:t>
            </a:r>
            <a:endParaRPr lang="pl-PL" sz="1800" b="1" dirty="0"/>
          </a:p>
        </p:txBody>
      </p:sp>
    </p:spTree>
    <p:extLst>
      <p:ext uri="{BB962C8B-B14F-4D97-AF65-F5344CB8AC3E}">
        <p14:creationId xmlns:p14="http://schemas.microsoft.com/office/powerpoint/2010/main" val="310569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0"/>
            <a:ext cx="12192000" cy="5353088"/>
          </a:xfrm>
          <a:prstGeom prst="rect">
            <a:avLst/>
          </a:prstGeom>
          <a:solidFill>
            <a:srgbClr val="F5F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7B18344-A224-4DFD-8C06-936EA224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616" y="0"/>
            <a:ext cx="8106508" cy="5509075"/>
          </a:xfrm>
          <a:prstGeom prst="rect">
            <a:avLst/>
          </a:prstGeom>
          <a:ln>
            <a:noFill/>
          </a:ln>
        </p:spPr>
      </p:pic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2938-5D36-4B0F-BC49-D5AD326D6DF7}" type="datetime1">
              <a:rPr lang="pl-PL" smtClean="0"/>
              <a:t>2018-10-02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Ministerstwo Finansów </a:t>
            </a:r>
            <a:r>
              <a:rPr lang="pl-PL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|  </a:t>
            </a:r>
            <a:r>
              <a:rPr lang="pl-PL" b="1" smtClean="0"/>
              <a:t>JPK_</a:t>
            </a:r>
            <a:r>
              <a:rPr lang="pl-PL" b="1" smtClean="0">
                <a:solidFill>
                  <a:srgbClr val="FF014A"/>
                </a:solidFill>
              </a:rPr>
              <a:t>VAT</a:t>
            </a:r>
            <a:endParaRPr lang="pl-PL" b="1" dirty="0">
              <a:solidFill>
                <a:srgbClr val="FF014A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92DA6-9FD8-4C07-9BAF-1D95E81C250B}" type="slidenum">
              <a:rPr lang="pl-PL" smtClean="0"/>
              <a:t>18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838200" y="5353088"/>
            <a:ext cx="10720753" cy="78866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l-PL" altLang="pl-PL" sz="1800" b="0" dirty="0" smtClean="0">
                <a:cs typeface="Calibri" panose="020F0502020204030204" pitchFamily="34" charset="0"/>
              </a:rPr>
              <a:t>Wynik </a:t>
            </a:r>
            <a:r>
              <a:rPr lang="pl-PL" altLang="pl-PL" sz="1800" b="0" dirty="0">
                <a:cs typeface="Calibri" panose="020F0502020204030204" pitchFamily="34" charset="0"/>
              </a:rPr>
              <a:t>działania algorytmu identyfikującego i </a:t>
            </a:r>
            <a:r>
              <a:rPr lang="pl-PL" altLang="pl-PL" sz="1800" b="0" dirty="0" err="1">
                <a:cs typeface="Calibri" panose="020F0502020204030204" pitchFamily="34" charset="0"/>
              </a:rPr>
              <a:t>klastrującego</a:t>
            </a:r>
            <a:r>
              <a:rPr lang="pl-PL" altLang="pl-PL" sz="1800" b="0" dirty="0">
                <a:cs typeface="Calibri" panose="020F0502020204030204" pitchFamily="34" charset="0"/>
              </a:rPr>
              <a:t> sieci podmiotów </a:t>
            </a:r>
            <a:r>
              <a:rPr lang="pl-PL" altLang="pl-PL" sz="1800" b="0" dirty="0" smtClean="0">
                <a:cs typeface="Calibri" panose="020F0502020204030204" pitchFamily="34" charset="0"/>
              </a:rPr>
              <a:t>o </a:t>
            </a:r>
            <a:r>
              <a:rPr lang="pl-PL" altLang="pl-PL" sz="1800" b="0" dirty="0">
                <a:cs typeface="Calibri" panose="020F0502020204030204" pitchFamily="34" charset="0"/>
              </a:rPr>
              <a:t>relacjach </a:t>
            </a:r>
            <a:r>
              <a:rPr lang="pl-PL" altLang="pl-PL" sz="1800" b="0" dirty="0" smtClean="0">
                <a:cs typeface="Calibri" panose="020F0502020204030204" pitchFamily="34" charset="0"/>
              </a:rPr>
              <a:t>transakcyjnych  </a:t>
            </a:r>
            <a:r>
              <a:rPr lang="pl-PL" altLang="pl-PL" sz="1800" b="0" dirty="0">
                <a:cs typeface="Calibri" panose="020F0502020204030204" pitchFamily="34" charset="0"/>
              </a:rPr>
              <a:t>podwyższonego ryzyka, bazujący na podmiotowych </a:t>
            </a:r>
            <a:r>
              <a:rPr lang="pl-PL" altLang="pl-PL" sz="1800" b="0" dirty="0" smtClean="0">
                <a:cs typeface="Calibri" panose="020F0502020204030204" pitchFamily="34" charset="0"/>
              </a:rPr>
              <a:t>zbiorach </a:t>
            </a:r>
            <a:r>
              <a:rPr lang="pl-PL" altLang="pl-PL" sz="1800" b="0" dirty="0">
                <a:cs typeface="Calibri" panose="020F0502020204030204" pitchFamily="34" charset="0"/>
              </a:rPr>
              <a:t>podatkowych </a:t>
            </a:r>
            <a:r>
              <a:rPr lang="pl-PL" altLang="pl-PL" sz="1800" b="0" dirty="0" smtClean="0">
                <a:cs typeface="Calibri" panose="020F0502020204030204" pitchFamily="34" charset="0"/>
              </a:rPr>
              <a:t>oraz </a:t>
            </a:r>
            <a:r>
              <a:rPr lang="pl-PL" altLang="pl-PL" sz="1800" b="0" dirty="0">
                <a:cs typeface="Calibri" panose="020F0502020204030204" pitchFamily="34" charset="0"/>
              </a:rPr>
              <a:t>danych</a:t>
            </a:r>
            <a:r>
              <a:rPr lang="pl-PL" altLang="pl-PL" sz="1800" dirty="0">
                <a:cs typeface="Calibri" panose="020F0502020204030204" pitchFamily="34" charset="0"/>
              </a:rPr>
              <a:t> JPK_</a:t>
            </a:r>
            <a:r>
              <a:rPr lang="pl-PL" altLang="pl-PL" sz="1800" dirty="0">
                <a:solidFill>
                  <a:srgbClr val="FF014A"/>
                </a:solidFill>
                <a:cs typeface="Calibri" panose="020F0502020204030204" pitchFamily="34" charset="0"/>
              </a:rPr>
              <a:t>VAT</a:t>
            </a:r>
            <a:r>
              <a:rPr lang="pl-PL" altLang="pl-PL" sz="1800" dirty="0">
                <a:cs typeface="Calibri" panose="020F0502020204030204" pitchFamily="34" charset="0"/>
              </a:rPr>
              <a:t> </a:t>
            </a:r>
            <a:r>
              <a:rPr lang="pl-PL" altLang="pl-PL" sz="1800" b="0" dirty="0" smtClean="0">
                <a:cs typeface="Calibri" panose="020F0502020204030204" pitchFamily="34" charset="0"/>
              </a:rPr>
              <a:t>i </a:t>
            </a:r>
            <a:r>
              <a:rPr lang="pl-PL" altLang="pl-PL" sz="1800" dirty="0" smtClean="0">
                <a:cs typeface="Calibri" panose="020F0502020204030204" pitchFamily="34" charset="0"/>
              </a:rPr>
              <a:t>STIR</a:t>
            </a:r>
            <a:endParaRPr lang="pl-PL" sz="18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9079523" y="4784122"/>
            <a:ext cx="227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>
                <a:latin typeface="Corbel" panose="020B0503020204020204" pitchFamily="34" charset="0"/>
              </a:rPr>
              <a:t>Wynik zapytania </a:t>
            </a:r>
            <a:r>
              <a:rPr lang="pl-PL" sz="1200" dirty="0" smtClean="0">
                <a:latin typeface="Corbel" panose="020B0503020204020204" pitchFamily="34" charset="0"/>
              </a:rPr>
              <a:t/>
            </a:r>
            <a:br>
              <a:rPr lang="pl-PL" sz="1200" dirty="0" smtClean="0">
                <a:latin typeface="Corbel" panose="020B0503020204020204" pitchFamily="34" charset="0"/>
              </a:rPr>
            </a:br>
            <a:r>
              <a:rPr lang="pl-PL" sz="1200" dirty="0" smtClean="0">
                <a:latin typeface="Corbel" panose="020B0503020204020204" pitchFamily="34" charset="0"/>
              </a:rPr>
              <a:t>do </a:t>
            </a:r>
            <a:r>
              <a:rPr lang="pl-PL" sz="1200" dirty="0">
                <a:latin typeface="Corbel" panose="020B0503020204020204" pitchFamily="34" charset="0"/>
              </a:rPr>
              <a:t>bazy grafowej </a:t>
            </a:r>
            <a:r>
              <a:rPr lang="pl-PL" sz="1200" dirty="0" smtClean="0">
                <a:latin typeface="Corbel" panose="020B0503020204020204" pitchFamily="34" charset="0"/>
              </a:rPr>
              <a:t>neo4j</a:t>
            </a:r>
            <a:endParaRPr lang="pl-PL" sz="1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odtytuł 2"/>
          <p:cNvSpPr txBox="1">
            <a:spLocks/>
          </p:cNvSpPr>
          <p:nvPr/>
        </p:nvSpPr>
        <p:spPr>
          <a:xfrm>
            <a:off x="4343400" y="3310509"/>
            <a:ext cx="3505200" cy="6401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Dziękujemy za uwagę</a:t>
            </a:r>
            <a:endParaRPr lang="pl-PL" b="1" dirty="0" smtClean="0">
              <a:solidFill>
                <a:schemeClr val="bg1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9" y="247259"/>
            <a:ext cx="4627684" cy="89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acownicze plany kapitałowe" id="{E410977B-55FA-4344-A16E-B6F3FD0B9C27}" vid="{576E5FCC-49C5-4DE7-9031-AB4C82FD3D0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522</Words>
  <Application>Microsoft Office PowerPoint</Application>
  <PresentationFormat>Niestandardowy</PresentationFormat>
  <Paragraphs>138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Analiza JPK_VAT i STIR gwarancją dalszego uszczelnienia systemu podatkowego</vt:lpstr>
      <vt:lpstr>Korzyści z wdrożenia obowiązku JPK_VAT</vt:lpstr>
      <vt:lpstr>Korzyści z wdrożenia obowiązku JPK_VAT</vt:lpstr>
      <vt:lpstr>Podmioty, które nie złożyły w I poł. 2018 r.  JPK_VAT:</vt:lpstr>
      <vt:lpstr>Postępowanie wobec firm, które nie składają JPK_VAT</vt:lpstr>
      <vt:lpstr>Analiza faktur</vt:lpstr>
      <vt:lpstr>Powiadomienia centralne o niezgodnościach  w rozliczeniu VAT (raporty automatyczne)</vt:lpstr>
      <vt:lpstr>Powiadomienia centralne o niezgodnościach  w rozliczeniu VAT (raporty automatyczne)</vt:lpstr>
      <vt:lpstr>Odzyskiwanie VAT – czynności sprawdzające</vt:lpstr>
      <vt:lpstr>Weryfikacja faktur</vt:lpstr>
      <vt:lpstr>Wstrzymanie wypłaty zwrotów VAT</vt:lpstr>
      <vt:lpstr>Skąd mamy dane?</vt:lpstr>
      <vt:lpstr>Zasoby informacyjne STIR</vt:lpstr>
      <vt:lpstr>Analityka ekspercka i eksploracyjna  z wykorzystaniem danych STIR* oraz innych danych resortowych</vt:lpstr>
      <vt:lpstr>Analityka ekspercka i eksploracyjna  z wykorzystaniem danych STIR oraz innych danych resortowych</vt:lpstr>
      <vt:lpstr>Analityka ekspercka i eksploracyjna  z wykorzystaniem danych STIR oraz innych danych resortowych</vt:lpstr>
      <vt:lpstr>Sieciowe podejście do podatkowych i bankowych informacji o aktywności gospodarczej podmiotów w analizie ukierunkowanej na przeciwdziałanie wyłudzeniom skarbowym</vt:lpstr>
      <vt:lpstr>Wynik działania algorytmu identyfikującego i klastrującego sieci podmiotów o relacjach transakcyjnych  podwyższonego ryzyka, bazujący na podmiotowych zbiorach podatkowych oraz danych JPK_VAT i STIR</vt:lpstr>
      <vt:lpstr>Prezentacja programu PowerPoint</vt:lpstr>
    </vt:vector>
  </TitlesOfParts>
  <Company>Ministerstwo Finansów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Budżet na rok 2019, BKP MF</dc:title>
  <dc:subject>Budżet na rok 2019</dc:subject>
  <dc:creator>Chmura Maja</dc:creator>
  <cp:lastModifiedBy>Andrzejak Marcin</cp:lastModifiedBy>
  <cp:revision>65</cp:revision>
  <dcterms:created xsi:type="dcterms:W3CDTF">2018-09-25T08:29:11Z</dcterms:created>
  <dcterms:modified xsi:type="dcterms:W3CDTF">2018-10-02T16:07:52Z</dcterms:modified>
</cp:coreProperties>
</file>