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handoutMasterIdLst>
    <p:handoutMasterId r:id="rId17"/>
  </p:handoutMasterIdLst>
  <p:sldIdLst>
    <p:sldId id="256" r:id="rId2"/>
    <p:sldId id="444" r:id="rId3"/>
    <p:sldId id="450" r:id="rId4"/>
    <p:sldId id="449" r:id="rId5"/>
    <p:sldId id="422" r:id="rId6"/>
    <p:sldId id="442" r:id="rId7"/>
    <p:sldId id="431" r:id="rId8"/>
    <p:sldId id="432" r:id="rId9"/>
    <p:sldId id="438" r:id="rId10"/>
    <p:sldId id="373" r:id="rId11"/>
    <p:sldId id="437" r:id="rId12"/>
    <p:sldId id="369" r:id="rId13"/>
    <p:sldId id="418" r:id="rId14"/>
    <p:sldId id="448"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20672" initials="" lastIdx="3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666FF"/>
    <a:srgbClr val="FF9900"/>
    <a:srgbClr val="9999FF"/>
    <a:srgbClr val="FF9933"/>
    <a:srgbClr val="FF6600"/>
    <a:srgbClr val="9966FF"/>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94706" autoAdjust="0"/>
  </p:normalViewPr>
  <p:slideViewPr>
    <p:cSldViewPr>
      <p:cViewPr varScale="1">
        <p:scale>
          <a:sx n="89" d="100"/>
          <a:sy n="89" d="100"/>
        </p:scale>
        <p:origin x="-1478" y="-77"/>
      </p:cViewPr>
      <p:guideLst>
        <p:guide orient="horz" pos="2160"/>
        <p:guide pos="288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72"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380049\Documents\Global_Financial_Development_Report\Figures\Figure%200.5%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style val="3"/>
  <c:chart>
    <c:plotArea>
      <c:layout>
        <c:manualLayout>
          <c:layoutTarget val="inner"/>
          <c:xMode val="edge"/>
          <c:yMode val="edge"/>
          <c:x val="0.16091030959839894"/>
          <c:y val="3.4127115326054024E-2"/>
          <c:w val="0.82467360934721867"/>
          <c:h val="0.66494552567721565"/>
        </c:manualLayout>
      </c:layout>
      <c:barChart>
        <c:barDir val="col"/>
        <c:grouping val="clustered"/>
        <c:ser>
          <c:idx val="0"/>
          <c:order val="0"/>
          <c:tx>
            <c:strRef>
              <c:f>Sheet1!$E$6</c:f>
              <c:strCache>
                <c:ptCount val="1"/>
                <c:pt idx="0">
                  <c:v>Low bank concentration</c:v>
                </c:pt>
              </c:strCache>
            </c:strRef>
          </c:tx>
          <c:dLbls>
            <c:txPr>
              <a:bodyPr/>
              <a:lstStyle/>
              <a:p>
                <a:pPr>
                  <a:defRPr sz="1100"/>
                </a:pPr>
                <a:endParaRPr lang="pl-PL"/>
              </a:p>
            </c:txPr>
            <c:showVal val="1"/>
          </c:dLbls>
          <c:cat>
            <c:strRef>
              <c:f>Sheet1!$D$7:$D$9</c:f>
              <c:strCache>
                <c:ptCount val="3"/>
                <c:pt idx="0">
                  <c:v>Credit Registry</c:v>
                </c:pt>
                <c:pt idx="1">
                  <c:v>Credit Bureau</c:v>
                </c:pt>
                <c:pt idx="2">
                  <c:v>Any Credit Reporting</c:v>
                </c:pt>
              </c:strCache>
            </c:strRef>
          </c:cat>
          <c:val>
            <c:numRef>
              <c:f>Sheet1!$E$7:$E$9</c:f>
              <c:numCache>
                <c:formatCode>General</c:formatCode>
                <c:ptCount val="3"/>
                <c:pt idx="0">
                  <c:v>0.56000000000000005</c:v>
                </c:pt>
                <c:pt idx="1">
                  <c:v>0.8</c:v>
                </c:pt>
                <c:pt idx="2">
                  <c:v>0.92</c:v>
                </c:pt>
              </c:numCache>
            </c:numRef>
          </c:val>
        </c:ser>
        <c:ser>
          <c:idx val="1"/>
          <c:order val="1"/>
          <c:tx>
            <c:strRef>
              <c:f>Sheet1!$F$6</c:f>
              <c:strCache>
                <c:ptCount val="1"/>
                <c:pt idx="0">
                  <c:v>High bank concentration</c:v>
                </c:pt>
              </c:strCache>
            </c:strRef>
          </c:tx>
          <c:dLbls>
            <c:txPr>
              <a:bodyPr/>
              <a:lstStyle/>
              <a:p>
                <a:pPr>
                  <a:defRPr sz="1100"/>
                </a:pPr>
                <a:endParaRPr lang="pl-PL"/>
              </a:p>
            </c:txPr>
            <c:showVal val="1"/>
          </c:dLbls>
          <c:cat>
            <c:strRef>
              <c:f>Sheet1!$D$7:$D$9</c:f>
              <c:strCache>
                <c:ptCount val="3"/>
                <c:pt idx="0">
                  <c:v>Credit Registry</c:v>
                </c:pt>
                <c:pt idx="1">
                  <c:v>Credit Bureau</c:v>
                </c:pt>
                <c:pt idx="2">
                  <c:v>Any Credit Reporting</c:v>
                </c:pt>
              </c:strCache>
            </c:strRef>
          </c:cat>
          <c:val>
            <c:numRef>
              <c:f>Sheet1!$F$7:$F$9</c:f>
              <c:numCache>
                <c:formatCode>General</c:formatCode>
                <c:ptCount val="3"/>
                <c:pt idx="0">
                  <c:v>0.37000000000000038</c:v>
                </c:pt>
                <c:pt idx="1">
                  <c:v>0.39000000000000185</c:v>
                </c:pt>
                <c:pt idx="2">
                  <c:v>0.53</c:v>
                </c:pt>
              </c:numCache>
            </c:numRef>
          </c:val>
        </c:ser>
        <c:axId val="50872704"/>
        <c:axId val="29339648"/>
      </c:barChart>
      <c:catAx>
        <c:axId val="50872704"/>
        <c:scaling>
          <c:orientation val="minMax"/>
        </c:scaling>
        <c:axPos val="b"/>
        <c:tickLblPos val="nextTo"/>
        <c:txPr>
          <a:bodyPr/>
          <a:lstStyle/>
          <a:p>
            <a:pPr>
              <a:defRPr sz="1100"/>
            </a:pPr>
            <a:endParaRPr lang="pl-PL"/>
          </a:p>
        </c:txPr>
        <c:crossAx val="29339648"/>
        <c:crosses val="autoZero"/>
        <c:auto val="1"/>
        <c:lblAlgn val="ctr"/>
        <c:lblOffset val="100"/>
      </c:catAx>
      <c:valAx>
        <c:axId val="29339648"/>
        <c:scaling>
          <c:orientation val="minMax"/>
        </c:scaling>
        <c:axPos val="l"/>
        <c:numFmt formatCode="#,##0.0" sourceLinked="0"/>
        <c:tickLblPos val="nextTo"/>
        <c:txPr>
          <a:bodyPr/>
          <a:lstStyle/>
          <a:p>
            <a:pPr>
              <a:defRPr sz="1100"/>
            </a:pPr>
            <a:endParaRPr lang="pl-PL"/>
          </a:p>
        </c:txPr>
        <c:crossAx val="50872704"/>
        <c:crosses val="autoZero"/>
        <c:crossBetween val="between"/>
      </c:valAx>
    </c:plotArea>
    <c:legend>
      <c:legendPos val="b"/>
      <c:layout>
        <c:manualLayout>
          <c:xMode val="edge"/>
          <c:yMode val="edge"/>
          <c:x val="0.21141912484820158"/>
          <c:y val="3.6466021857765041E-2"/>
          <c:w val="0.30363658171761077"/>
          <c:h val="0.10067042724631819"/>
        </c:manualLayout>
      </c:layout>
      <c:txPr>
        <a:bodyPr/>
        <a:lstStyle/>
        <a:p>
          <a:pPr>
            <a:defRPr sz="1100"/>
          </a:pPr>
          <a:endParaRPr lang="pl-PL"/>
        </a:p>
      </c:txPr>
    </c:legend>
    <c:plotVisOnly val="1"/>
  </c:chart>
  <c:txPr>
    <a:bodyPr/>
    <a:lstStyle/>
    <a:p>
      <a:pPr>
        <a:defRPr sz="1200"/>
      </a:pPr>
      <a:endParaRPr lang="pl-PL"/>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0.01075</cdr:x>
      <cdr:y>0.79245</cdr:y>
    </cdr:from>
    <cdr:to>
      <cdr:x>0.99583</cdr:x>
      <cdr:y>1</cdr:y>
    </cdr:to>
    <cdr:sp macro="" textlink="">
      <cdr:nvSpPr>
        <cdr:cNvPr id="2" name="TextBox 1"/>
        <cdr:cNvSpPr txBox="1"/>
      </cdr:nvSpPr>
      <cdr:spPr>
        <a:xfrm xmlns:a="http://schemas.openxmlformats.org/drawingml/2006/main">
          <a:off x="86011" y="3200400"/>
          <a:ext cx="7881625"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000" dirty="0"/>
            <a:t>Note: The figure </a:t>
          </a:r>
          <a:r>
            <a:rPr lang="en-US" sz="1000" dirty="0" smtClean="0"/>
            <a:t>shows the </a:t>
          </a:r>
          <a:r>
            <a:rPr lang="en-US" sz="1000" dirty="0"/>
            <a:t>percentage of countries with private (credit bureau), public (credit registry)</a:t>
          </a:r>
          <a:r>
            <a:rPr lang="en-US" sz="1000" baseline="0" dirty="0"/>
            <a:t> </a:t>
          </a:r>
          <a:r>
            <a:rPr lang="en-US" sz="1000" dirty="0"/>
            <a:t>or any credit reporting institutions for countries with high and low </a:t>
          </a:r>
          <a:r>
            <a:rPr lang="en-US" sz="1000" dirty="0" smtClean="0"/>
            <a:t>bank </a:t>
          </a:r>
          <a:r>
            <a:rPr lang="en-US" sz="1000" dirty="0"/>
            <a:t>concentration (above and below the sample mean), respectively.</a:t>
          </a:r>
          <a:r>
            <a:rPr lang="en-US" sz="1000" baseline="0" dirty="0"/>
            <a:t> It </a:t>
          </a:r>
          <a:r>
            <a:rPr lang="en-US" sz="1000" dirty="0"/>
            <a:t>shows that bank concentration (the asset share of a country’s three largest banks) is negatively associated with </a:t>
          </a:r>
          <a:r>
            <a:rPr lang="en-US" sz="1000" dirty="0" smtClean="0"/>
            <a:t>development of credit </a:t>
          </a:r>
          <a:r>
            <a:rPr lang="en-US" sz="1000" dirty="0"/>
            <a:t>reporting. </a:t>
          </a:r>
          <a:r>
            <a:rPr lang="en-US" sz="1000" dirty="0" smtClean="0"/>
            <a:t> </a:t>
          </a:r>
        </a:p>
        <a:p xmlns:a="http://schemas.openxmlformats.org/drawingml/2006/main">
          <a:pPr algn="l"/>
          <a:r>
            <a:rPr lang="en-US" sz="1000" dirty="0" smtClean="0"/>
            <a:t>Source</a:t>
          </a:r>
          <a:r>
            <a:rPr lang="en-US" sz="1000" dirty="0"/>
            <a:t>:</a:t>
          </a:r>
          <a:r>
            <a:rPr lang="en-US" sz="1000" baseline="0" dirty="0"/>
            <a:t> Based on </a:t>
          </a:r>
          <a:r>
            <a:rPr lang="en-US" sz="1000" dirty="0">
              <a:latin typeface="+mn-lt"/>
              <a:ea typeface="+mn-ea"/>
              <a:cs typeface="+mn-cs"/>
            </a:rPr>
            <a:t>Bruhn, </a:t>
          </a:r>
          <a:r>
            <a:rPr lang="en-US" sz="1000" baseline="0" dirty="0">
              <a:latin typeface="+mn-lt"/>
              <a:ea typeface="+mn-ea"/>
              <a:cs typeface="+mn-cs"/>
            </a:rPr>
            <a:t> </a:t>
          </a:r>
          <a:r>
            <a:rPr lang="en-US" sz="1000" dirty="0" err="1">
              <a:latin typeface="+mn-lt"/>
              <a:ea typeface="+mn-ea"/>
              <a:cs typeface="+mn-cs"/>
            </a:rPr>
            <a:t>Farazi</a:t>
          </a:r>
          <a:r>
            <a:rPr lang="en-US" sz="1000" dirty="0">
              <a:latin typeface="+mn-lt"/>
              <a:ea typeface="+mn-ea"/>
              <a:cs typeface="+mn-cs"/>
            </a:rPr>
            <a:t>, and </a:t>
          </a:r>
          <a:r>
            <a:rPr lang="en-US" sz="1000" dirty="0" err="1">
              <a:latin typeface="+mn-lt"/>
              <a:ea typeface="+mn-ea"/>
              <a:cs typeface="+mn-cs"/>
            </a:rPr>
            <a:t>Kanz</a:t>
          </a:r>
          <a:r>
            <a:rPr lang="en-US" sz="1000" dirty="0">
              <a:latin typeface="+mn-lt"/>
              <a:ea typeface="+mn-ea"/>
              <a:cs typeface="+mn-cs"/>
            </a:rPr>
            <a:t> (2012).</a:t>
          </a:r>
          <a:endParaRPr lang="en-US" sz="1000" dirty="0"/>
        </a:p>
      </cdr:txBody>
    </cdr:sp>
  </cdr:relSizeAnchor>
  <cdr:relSizeAnchor xmlns:cdr="http://schemas.openxmlformats.org/drawingml/2006/chartDrawing">
    <cdr:from>
      <cdr:x>0.01075</cdr:x>
      <cdr:y>0.02177</cdr:y>
    </cdr:from>
    <cdr:to>
      <cdr:x>0.09677</cdr:x>
      <cdr:y>0.63319</cdr:y>
    </cdr:to>
    <cdr:sp macro="" textlink="">
      <cdr:nvSpPr>
        <cdr:cNvPr id="4" name="TextBox 3"/>
        <cdr:cNvSpPr txBox="1"/>
      </cdr:nvSpPr>
      <cdr:spPr>
        <a:xfrm xmlns:a="http://schemas.openxmlformats.org/drawingml/2006/main">
          <a:off x="76200" y="76200"/>
          <a:ext cx="609600" cy="2140238"/>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200" dirty="0"/>
            <a:t>Probability of existence of a credit reporting system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C75BC5C-83F2-4C28-879F-E6754D6FCA3F}" type="datetimeFigureOut">
              <a:rPr lang="en-US"/>
              <a:pPr>
                <a:defRPr/>
              </a:pPr>
              <a:t>12/3/2012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CE21406-FB10-4CB1-ABEF-49C07153496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B56CEDB-917B-4063-AC4C-2AFE162FF6D1}" type="datetimeFigureOut">
              <a:rPr lang="en-US"/>
              <a:pPr>
                <a:defRPr/>
              </a:pPr>
              <a:t>12/3/2012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9BE39ED-B733-48E1-A94A-08A241AC07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C1D922-7C64-4BC0-A466-0166FD0F0811}"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9D33BB-4C7F-4961-865C-0AEC49FBE01C}"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3CC6F0-AD9D-4DBE-A1B1-A5644EBB7385}"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E8CD5-AAD4-4B7F-8859-EF0DD5C7B62C}"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BBD540-6201-44CD-857A-F2B602F6CCFE}"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E39849-DE27-432E-9D56-B234CA22771E}"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37073-E82D-4620-9421-7B473B47EB8A}"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E01ED7-3691-4560-97C8-CB20394242D5}"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E15E3B-4E8F-4DAF-B15A-522509D84B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488745-4BBE-4F28-B2D4-2ACD741AEF75}"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0FA848-078A-4856-9DA3-2F3E4FF05C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1CB086-5A44-4AD0-930E-FAD6AB433143}"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5AB4DE-8FB2-40F3-99AE-5F609436F5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838200"/>
          </a:xfrm>
          <a:prstGeom prst="rect">
            <a:avLst/>
          </a:prstGeom>
          <a:noFill/>
          <a:ln w="9525">
            <a:noFill/>
            <a:miter lim="800000"/>
            <a:headEnd/>
            <a:tailEnd/>
          </a:ln>
        </p:spPr>
      </p:pic>
      <p:pic>
        <p:nvPicPr>
          <p:cNvPr id="5" name="Picture 5"/>
          <p:cNvPicPr>
            <a:picLocks noChangeAspect="1" noChangeArrowheads="1"/>
          </p:cNvPicPr>
          <p:nvPr userDrawn="1"/>
        </p:nvPicPr>
        <p:blipFill>
          <a:blip r:embed="rId3"/>
          <a:srcRect/>
          <a:stretch>
            <a:fillRect/>
          </a:stretch>
        </p:blipFill>
        <p:spPr bwMode="auto">
          <a:xfrm>
            <a:off x="0" y="6513513"/>
            <a:ext cx="9144000" cy="3444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7982404F-5080-430C-A7D8-84109DE074ED}" type="datetimeFigureOut">
              <a:rPr lang="en-US"/>
              <a:pPr>
                <a:defRPr/>
              </a:pPr>
              <a:t>12/3/2012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ACA8D5F-8671-4483-AF0B-8172F985C0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0A6945-5794-4A88-94D6-E45421B4CE07}"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35054E-4AF4-4F9A-8EDA-966E98447A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FABD81-EE6F-4CE2-8F89-55122807C298}"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533593-00BB-473D-A4BE-9C566DAD8B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F94253-7368-408D-97B6-42326D4206E3}" type="datetimeFigureOut">
              <a:rPr lang="en-US"/>
              <a:pPr>
                <a:defRPr/>
              </a:pPr>
              <a:t>12/3/2012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E9979F-51FA-4CE7-8A4D-200C489238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0F3E5C-458C-4B41-9E28-D9A60006700D}" type="datetimeFigureOut">
              <a:rPr lang="en-US"/>
              <a:pPr>
                <a:defRPr/>
              </a:pPr>
              <a:t>12/3/2012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85486F-7B57-4F58-80C9-EF2EA4BF6F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7F31B2-2A95-4082-8691-CAC53C77B805}" type="datetimeFigureOut">
              <a:rPr lang="en-US"/>
              <a:pPr>
                <a:defRPr/>
              </a:pPr>
              <a:t>12/3/2012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A7A275-804A-4D6C-A121-BE08CD9E05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096301-652D-428F-91F3-155A5DF3C8AA}"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4D9C5F-2E8A-4976-B3BE-D6354DBF46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3FEB1B-CCFD-4704-BF28-14B5E20A5269}"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738D74-A8BE-4844-B243-FF6F08569F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5E73B19-21E2-4D9B-AB2F-88797C22A9D0}" type="datetimeFigureOut">
              <a:rPr lang="en-US"/>
              <a:pPr>
                <a:defRPr/>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094BF75-B567-4712-A5E8-12FF5EA757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2" r:id="rId3"/>
    <p:sldLayoutId id="2147483741" r:id="rId4"/>
    <p:sldLayoutId id="2147483740" r:id="rId5"/>
    <p:sldLayoutId id="2147483739" r:id="rId6"/>
    <p:sldLayoutId id="2147483738" r:id="rId7"/>
    <p:sldLayoutId id="2147483737" r:id="rId8"/>
    <p:sldLayoutId id="2147483736" r:id="rId9"/>
    <p:sldLayoutId id="2147483735" r:id="rId10"/>
    <p:sldLayoutId id="214748373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1"/>
          <p:cNvSpPr txBox="1">
            <a:spLocks/>
          </p:cNvSpPr>
          <p:nvPr/>
        </p:nvSpPr>
        <p:spPr>
          <a:xfrm>
            <a:off x="0" y="762000"/>
            <a:ext cx="9144000" cy="29718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p:spPr>
        <p:txBody>
          <a:bodyPr anchor="ctr">
            <a:normAutofit/>
          </a:bodyPr>
          <a:lstStyle/>
          <a:p>
            <a:pPr algn="ctr" fontAlgn="auto">
              <a:spcAft>
                <a:spcPts val="0"/>
              </a:spcAft>
              <a:defRPr/>
            </a:pPr>
            <a:r>
              <a:rPr lang="en-US" sz="1600" cap="all" dirty="0" err="1">
                <a:solidFill>
                  <a:schemeClr val="bg1"/>
                </a:solidFill>
                <a:latin typeface="+mn-lt"/>
                <a:ea typeface="+mj-ea"/>
                <a:cs typeface="Arial" pitchFamily="34" charset="0"/>
              </a:rPr>
              <a:t>Glo</a:t>
            </a:r>
            <a:r>
              <a:rPr lang="en-US" sz="1600" cap="all" dirty="0">
                <a:solidFill>
                  <a:schemeClr val="bg1"/>
                </a:solidFill>
                <a:latin typeface="+mn-lt"/>
                <a:ea typeface="+mj-ea"/>
                <a:cs typeface="Arial" pitchFamily="34" charset="0"/>
              </a:rPr>
              <a:t>bal  Financial  Development  Report</a:t>
            </a:r>
            <a:r>
              <a:rPr lang="en-US" sz="1600" b="1" cap="all" dirty="0">
                <a:solidFill>
                  <a:schemeClr val="bg1"/>
                </a:solidFill>
                <a:latin typeface="+mn-lt"/>
                <a:ea typeface="+mj-ea"/>
                <a:cs typeface="Arial" pitchFamily="34" charset="0"/>
              </a:rPr>
              <a:t>   2013</a:t>
            </a:r>
          </a:p>
          <a:p>
            <a:pPr algn="ctr" fontAlgn="auto">
              <a:spcAft>
                <a:spcPts val="0"/>
              </a:spcAft>
              <a:defRPr/>
            </a:pPr>
            <a:endParaRPr lang="en-US" dirty="0">
              <a:solidFill>
                <a:schemeClr val="bg1"/>
              </a:solidFill>
              <a:latin typeface="+mn-lt"/>
              <a:ea typeface="+mj-ea"/>
              <a:cs typeface="+mj-cs"/>
            </a:endParaRPr>
          </a:p>
          <a:p>
            <a:pPr algn="ctr" fontAlgn="auto">
              <a:spcAft>
                <a:spcPts val="0"/>
              </a:spcAft>
              <a:defRPr/>
            </a:pPr>
            <a:r>
              <a:rPr lang="en-US" sz="3500" dirty="0">
                <a:solidFill>
                  <a:schemeClr val="bg1"/>
                </a:solidFill>
                <a:latin typeface="+mn-lt"/>
                <a:ea typeface="+mj-ea"/>
                <a:cs typeface="Arial" pitchFamily="34" charset="0"/>
              </a:rPr>
              <a:t>Rethinking the</a:t>
            </a:r>
            <a:br>
              <a:rPr lang="en-US" sz="3500" dirty="0">
                <a:solidFill>
                  <a:schemeClr val="bg1"/>
                </a:solidFill>
                <a:latin typeface="+mn-lt"/>
                <a:ea typeface="+mj-ea"/>
                <a:cs typeface="Arial" pitchFamily="34" charset="0"/>
              </a:rPr>
            </a:br>
            <a:r>
              <a:rPr lang="en-US" sz="3500" dirty="0">
                <a:solidFill>
                  <a:schemeClr val="bg1"/>
                </a:solidFill>
                <a:latin typeface="+mn-lt"/>
                <a:ea typeface="+mj-ea"/>
                <a:cs typeface="Arial" pitchFamily="34" charset="0"/>
              </a:rPr>
              <a:t>Role of the State in Finance</a:t>
            </a:r>
          </a:p>
          <a:p>
            <a:pPr algn="ctr" fontAlgn="auto">
              <a:spcAft>
                <a:spcPts val="0"/>
              </a:spcAft>
              <a:defRPr/>
            </a:pPr>
            <a:endParaRPr lang="en-US" b="1" dirty="0">
              <a:solidFill>
                <a:schemeClr val="bg1"/>
              </a:solidFill>
              <a:latin typeface="+mn-lt"/>
              <a:ea typeface="+mj-ea"/>
              <a:cs typeface="+mj-cs"/>
            </a:endParaRPr>
          </a:p>
          <a:p>
            <a:pPr algn="ctr" fontAlgn="auto">
              <a:spcAft>
                <a:spcPts val="0"/>
              </a:spcAft>
              <a:defRPr/>
            </a:pPr>
            <a:r>
              <a:rPr lang="en-US" dirty="0">
                <a:solidFill>
                  <a:schemeClr val="bg1"/>
                </a:solidFill>
                <a:latin typeface="+mn-lt"/>
                <a:cs typeface="Arial" pitchFamily="34" charset="0"/>
              </a:rPr>
              <a:t>Martin </a:t>
            </a:r>
            <a:r>
              <a:rPr lang="cs-CZ" dirty="0">
                <a:solidFill>
                  <a:schemeClr val="bg1"/>
                </a:solidFill>
                <a:latin typeface="+mn-lt"/>
                <a:cs typeface="Arial" pitchFamily="34" charset="0"/>
              </a:rPr>
              <a:t>Čihák, Lead Economist, World Bank</a:t>
            </a:r>
            <a:endParaRPr lang="en-US" dirty="0">
              <a:solidFill>
                <a:schemeClr val="bg1"/>
              </a:solidFill>
              <a:latin typeface="+mn-lt"/>
              <a:cs typeface="Arial" pitchFamily="34" charset="0"/>
            </a:endParaRPr>
          </a:p>
          <a:p>
            <a:pPr algn="ctr" fontAlgn="auto">
              <a:spcAft>
                <a:spcPts val="0"/>
              </a:spcAft>
              <a:defRPr/>
            </a:pPr>
            <a:r>
              <a:rPr lang="en-US">
                <a:solidFill>
                  <a:schemeClr val="bg1"/>
                </a:solidFill>
                <a:latin typeface="+mn-lt"/>
                <a:cs typeface="Arial" pitchFamily="34" charset="0"/>
              </a:rPr>
              <a:t>Warsaw, December </a:t>
            </a:r>
            <a:r>
              <a:rPr lang="en-US" dirty="0">
                <a:solidFill>
                  <a:schemeClr val="bg1"/>
                </a:solidFill>
                <a:latin typeface="+mn-lt"/>
                <a:cs typeface="Arial" pitchFamily="34" charset="0"/>
              </a:rPr>
              <a:t>3, 2012</a:t>
            </a:r>
          </a:p>
        </p:txBody>
      </p:sp>
      <p:sp>
        <p:nvSpPr>
          <p:cNvPr id="15364" name="TextBox 3"/>
          <p:cNvSpPr txBox="1">
            <a:spLocks noChangeArrowheads="1"/>
          </p:cNvSpPr>
          <p:nvPr/>
        </p:nvSpPr>
        <p:spPr bwMode="auto">
          <a:xfrm>
            <a:off x="0" y="6334125"/>
            <a:ext cx="9144000" cy="523875"/>
          </a:xfrm>
          <a:prstGeom prst="rect">
            <a:avLst/>
          </a:prstGeom>
          <a:noFill/>
          <a:ln w="9525">
            <a:noFill/>
            <a:miter lim="800000"/>
            <a:headEnd/>
            <a:tailEnd/>
          </a:ln>
        </p:spPr>
        <p:txBody>
          <a:bodyPr>
            <a:spAutoFit/>
          </a:bodyPr>
          <a:lstStyle/>
          <a:p>
            <a:pPr algn="ctr"/>
            <a:r>
              <a:rPr lang="en-US" sz="2800" b="1">
                <a:latin typeface="Calibri" pitchFamily="34" charset="0"/>
              </a:rPr>
              <a:t>http://www.worldbank.org/financialdevelopment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a:bodyPr>
          <a:lstStyle/>
          <a:p>
            <a:pPr fontAlgn="auto">
              <a:spcAft>
                <a:spcPts val="0"/>
              </a:spcAft>
              <a:defRPr/>
            </a:pPr>
            <a:r>
              <a:rPr lang="en-US" sz="2800" b="1" dirty="0" smtClean="0">
                <a:solidFill>
                  <a:schemeClr val="accent1">
                    <a:lumMod val="50000"/>
                  </a:schemeClr>
                </a:solidFill>
              </a:rPr>
              <a:t>Direct state interventions</a:t>
            </a:r>
            <a:endParaRPr lang="en-US" sz="2800" b="1" dirty="0">
              <a:solidFill>
                <a:schemeClr val="accent1">
                  <a:lumMod val="50000"/>
                </a:schemeClr>
              </a:solidFill>
            </a:endParaRPr>
          </a:p>
        </p:txBody>
      </p:sp>
      <p:sp>
        <p:nvSpPr>
          <p:cNvPr id="3" name="Content Placeholder 2"/>
          <p:cNvSpPr>
            <a:spLocks noGrp="1"/>
          </p:cNvSpPr>
          <p:nvPr>
            <p:ph idx="1"/>
          </p:nvPr>
        </p:nvSpPr>
        <p:spPr>
          <a:xfrm>
            <a:off x="381000" y="1219200"/>
            <a:ext cx="8229600" cy="4724400"/>
          </a:xfrm>
        </p:spPr>
        <p:txBody>
          <a:bodyPr rtlCol="0">
            <a:normAutofit fontScale="70000" lnSpcReduction="20000"/>
          </a:bodyPr>
          <a:lstStyle/>
          <a:p>
            <a:pPr fontAlgn="auto">
              <a:spcAft>
                <a:spcPts val="0"/>
              </a:spcAft>
              <a:buFont typeface="Arial" pitchFamily="34" charset="0"/>
              <a:buChar char="•"/>
              <a:defRPr/>
            </a:pPr>
            <a:endParaRPr lang="en-US" sz="2800" b="1" dirty="0" smtClean="0">
              <a:solidFill>
                <a:schemeClr val="tx2">
                  <a:lumMod val="50000"/>
                </a:schemeClr>
              </a:solidFill>
            </a:endParaRPr>
          </a:p>
          <a:p>
            <a:pPr fontAlgn="auto">
              <a:spcAft>
                <a:spcPts val="0"/>
              </a:spcAft>
              <a:buFont typeface="Arial" pitchFamily="34" charset="0"/>
              <a:buChar char="•"/>
              <a:defRPr/>
            </a:pPr>
            <a:r>
              <a:rPr lang="en-US" sz="2800" b="1" dirty="0" smtClean="0">
                <a:solidFill>
                  <a:schemeClr val="accent1">
                    <a:lumMod val="50000"/>
                  </a:schemeClr>
                </a:solidFill>
              </a:rPr>
              <a:t>Crisis re-ignited the debate on the role of state owned banks</a:t>
            </a:r>
          </a:p>
          <a:p>
            <a:pPr fontAlgn="auto">
              <a:spcAft>
                <a:spcPts val="0"/>
              </a:spcAft>
              <a:buFont typeface="Arial" pitchFamily="34" charset="0"/>
              <a:buNone/>
              <a:defRPr/>
            </a:pPr>
            <a:endParaRPr lang="en-US" sz="2800" b="1" dirty="0" smtClean="0">
              <a:solidFill>
                <a:schemeClr val="accent1">
                  <a:lumMod val="50000"/>
                </a:schemeClr>
              </a:solidFill>
            </a:endParaRPr>
          </a:p>
          <a:p>
            <a:pPr fontAlgn="auto">
              <a:spcAft>
                <a:spcPts val="0"/>
              </a:spcAft>
              <a:buFont typeface="Arial" pitchFamily="34" charset="0"/>
              <a:buChar char="•"/>
              <a:defRPr/>
            </a:pPr>
            <a:r>
              <a:rPr lang="en-US" sz="2800" b="1" dirty="0" smtClean="0">
                <a:solidFill>
                  <a:schemeClr val="accent1">
                    <a:lumMod val="50000"/>
                  </a:schemeClr>
                </a:solidFill>
              </a:rPr>
              <a:t>Is the counter-cyclical role of state-owned banks in offsetting credit contractions justification enough?</a:t>
            </a:r>
          </a:p>
          <a:p>
            <a:pPr lvl="1" fontAlgn="auto">
              <a:spcAft>
                <a:spcPts val="0"/>
              </a:spcAft>
              <a:buFont typeface="Arial" pitchFamily="34" charset="0"/>
              <a:buChar char="–"/>
              <a:defRPr/>
            </a:pPr>
            <a:r>
              <a:rPr lang="en-US" sz="2600" dirty="0" smtClean="0">
                <a:solidFill>
                  <a:schemeClr val="accent1">
                    <a:lumMod val="50000"/>
                  </a:schemeClr>
                </a:solidFill>
              </a:rPr>
              <a:t>Pros: additional tool for crisis management in the short term</a:t>
            </a:r>
          </a:p>
          <a:p>
            <a:pPr lvl="1" fontAlgn="auto">
              <a:spcAft>
                <a:spcPts val="0"/>
              </a:spcAft>
              <a:buFont typeface="Arial" pitchFamily="34" charset="0"/>
              <a:buChar char="–"/>
              <a:defRPr/>
            </a:pPr>
            <a:r>
              <a:rPr lang="en-US" sz="2600" dirty="0" smtClean="0">
                <a:solidFill>
                  <a:schemeClr val="accent1">
                    <a:lumMod val="50000"/>
                  </a:schemeClr>
                </a:solidFill>
              </a:rPr>
              <a:t>Cons: misallocation and efficiency losses due to politically-motivated lending</a:t>
            </a:r>
          </a:p>
          <a:p>
            <a:pPr fontAlgn="auto">
              <a:spcAft>
                <a:spcPts val="0"/>
              </a:spcAft>
              <a:buFont typeface="Arial" pitchFamily="34" charset="0"/>
              <a:buChar char="•"/>
              <a:defRPr/>
            </a:pPr>
            <a:endParaRPr lang="en-US" sz="2800" b="1" dirty="0" smtClean="0">
              <a:solidFill>
                <a:schemeClr val="accent1">
                  <a:lumMod val="50000"/>
                </a:schemeClr>
              </a:solidFill>
            </a:endParaRPr>
          </a:p>
          <a:p>
            <a:pPr fontAlgn="auto">
              <a:spcAft>
                <a:spcPts val="0"/>
              </a:spcAft>
              <a:buFont typeface="Arial" pitchFamily="34" charset="0"/>
              <a:buChar char="•"/>
              <a:defRPr/>
            </a:pPr>
            <a:r>
              <a:rPr lang="en-US" sz="2800" b="1" dirty="0" smtClean="0">
                <a:solidFill>
                  <a:schemeClr val="accent1">
                    <a:lumMod val="50000"/>
                  </a:schemeClr>
                </a:solidFill>
              </a:rPr>
              <a:t>Array of strategies to restart the financial and real sectors</a:t>
            </a:r>
          </a:p>
          <a:p>
            <a:pPr lvl="1" fontAlgn="auto">
              <a:spcAft>
                <a:spcPts val="0"/>
              </a:spcAft>
              <a:buFont typeface="Arial" pitchFamily="34" charset="0"/>
              <a:buChar char="–"/>
              <a:defRPr/>
            </a:pPr>
            <a:r>
              <a:rPr lang="en-US" sz="2600" dirty="0" smtClean="0">
                <a:solidFill>
                  <a:schemeClr val="accent1">
                    <a:lumMod val="50000"/>
                  </a:schemeClr>
                </a:solidFill>
              </a:rPr>
              <a:t>Lending to private sector by state-owned banks</a:t>
            </a:r>
          </a:p>
          <a:p>
            <a:pPr lvl="2" fontAlgn="auto">
              <a:spcAft>
                <a:spcPts val="0"/>
              </a:spcAft>
              <a:buFont typeface="Arial" pitchFamily="34" charset="0"/>
              <a:buChar char="•"/>
              <a:defRPr/>
            </a:pPr>
            <a:r>
              <a:rPr lang="en-US" sz="2600" dirty="0" smtClean="0">
                <a:solidFill>
                  <a:schemeClr val="accent1">
                    <a:lumMod val="50000"/>
                  </a:schemeClr>
                </a:solidFill>
              </a:rPr>
              <a:t>Commercial banks: </a:t>
            </a:r>
            <a:r>
              <a:rPr lang="en-US" sz="2600" dirty="0" err="1" smtClean="0">
                <a:solidFill>
                  <a:schemeClr val="accent1">
                    <a:lumMod val="50000"/>
                  </a:schemeClr>
                </a:solidFill>
              </a:rPr>
              <a:t>Banco</a:t>
            </a:r>
            <a:r>
              <a:rPr lang="en-US" sz="2600" dirty="0" smtClean="0">
                <a:solidFill>
                  <a:schemeClr val="accent1">
                    <a:lumMod val="50000"/>
                  </a:schemeClr>
                </a:solidFill>
              </a:rPr>
              <a:t> de Estado (Chile), PKO Bank </a:t>
            </a:r>
            <a:r>
              <a:rPr lang="en-US" sz="2600" dirty="0" err="1" smtClean="0">
                <a:solidFill>
                  <a:schemeClr val="accent1">
                    <a:lumMod val="50000"/>
                  </a:schemeClr>
                </a:solidFill>
              </a:rPr>
              <a:t>Polski</a:t>
            </a:r>
            <a:r>
              <a:rPr lang="en-US" sz="2600" dirty="0" smtClean="0">
                <a:solidFill>
                  <a:schemeClr val="accent1">
                    <a:lumMod val="50000"/>
                  </a:schemeClr>
                </a:solidFill>
              </a:rPr>
              <a:t> (Poland)</a:t>
            </a:r>
          </a:p>
          <a:p>
            <a:pPr lvl="2" fontAlgn="auto">
              <a:spcAft>
                <a:spcPts val="0"/>
              </a:spcAft>
              <a:buFont typeface="Arial" pitchFamily="34" charset="0"/>
              <a:buChar char="•"/>
              <a:defRPr/>
            </a:pPr>
            <a:r>
              <a:rPr lang="en-US" sz="2600" dirty="0" smtClean="0">
                <a:solidFill>
                  <a:schemeClr val="accent1">
                    <a:lumMod val="50000"/>
                  </a:schemeClr>
                </a:solidFill>
              </a:rPr>
              <a:t>Development banks: BNDES (Brazil), China Development Bank</a:t>
            </a:r>
          </a:p>
          <a:p>
            <a:pPr lvl="1" fontAlgn="auto">
              <a:spcAft>
                <a:spcPts val="0"/>
              </a:spcAft>
              <a:buFont typeface="Arial" pitchFamily="34" charset="0"/>
              <a:buChar char="–"/>
              <a:defRPr/>
            </a:pPr>
            <a:r>
              <a:rPr lang="en-US" sz="2600" dirty="0" smtClean="0">
                <a:solidFill>
                  <a:schemeClr val="accent1">
                    <a:lumMod val="50000"/>
                  </a:schemeClr>
                </a:solidFill>
              </a:rPr>
              <a:t>Credit guarantees</a:t>
            </a:r>
          </a:p>
          <a:p>
            <a:pPr lvl="2" fontAlgn="auto">
              <a:spcAft>
                <a:spcPts val="0"/>
              </a:spcAft>
              <a:buFont typeface="Arial" pitchFamily="34" charset="0"/>
              <a:buChar char="•"/>
              <a:defRPr/>
            </a:pPr>
            <a:r>
              <a:rPr lang="en-US" sz="2600" dirty="0" smtClean="0">
                <a:solidFill>
                  <a:schemeClr val="accent1">
                    <a:lumMod val="50000"/>
                  </a:schemeClr>
                </a:solidFill>
              </a:rPr>
              <a:t>Mexico</a:t>
            </a:r>
          </a:p>
          <a:p>
            <a:pPr lvl="1" fontAlgn="auto">
              <a:spcAft>
                <a:spcPts val="0"/>
              </a:spcAft>
              <a:buFont typeface="Arial" pitchFamily="34" charset="0"/>
              <a:buChar char="–"/>
              <a:defRPr/>
            </a:pPr>
            <a:r>
              <a:rPr lang="en-US" sz="2600" dirty="0" smtClean="0">
                <a:solidFill>
                  <a:schemeClr val="accent1">
                    <a:lumMod val="50000"/>
                  </a:schemeClr>
                </a:solidFill>
              </a:rPr>
              <a:t>Unconventional monetary policies</a:t>
            </a:r>
          </a:p>
          <a:p>
            <a:pPr lvl="2" fontAlgn="auto">
              <a:spcAft>
                <a:spcPts val="0"/>
              </a:spcAft>
              <a:buFont typeface="Arial" pitchFamily="34" charset="0"/>
              <a:buChar char="•"/>
              <a:defRPr/>
            </a:pPr>
            <a:r>
              <a:rPr lang="en-US" sz="2600" dirty="0" smtClean="0">
                <a:solidFill>
                  <a:schemeClr val="accent1">
                    <a:lumMod val="50000"/>
                  </a:schemeClr>
                </a:solidFill>
              </a:rPr>
              <a:t>QE and credit policies by central banks (advanced economies)</a:t>
            </a:r>
          </a:p>
          <a:p>
            <a:pPr lvl="2" fontAlgn="auto">
              <a:spcAft>
                <a:spcPts val="0"/>
              </a:spcAft>
              <a:buFont typeface="Arial" pitchFamily="34" charset="0"/>
              <a:buNone/>
              <a:defRPr/>
            </a:pPr>
            <a:endParaRPr lang="en-US" sz="2600" dirty="0" smtClean="0">
              <a:solidFill>
                <a:schemeClr val="accent1">
                  <a:lumMod val="50000"/>
                </a:schemeClr>
              </a:solidFill>
            </a:endParaRPr>
          </a:p>
          <a:p>
            <a:pPr fontAlgn="auto">
              <a:spcAft>
                <a:spcPts val="0"/>
              </a:spcAft>
              <a:buFont typeface="Arial" pitchFamily="34" charset="0"/>
              <a:buChar char="•"/>
              <a:defRPr/>
            </a:pPr>
            <a:endParaRPr lang="en-US" sz="2600" dirty="0">
              <a:solidFill>
                <a:schemeClr val="tx2">
                  <a:lumMod val="50000"/>
                </a:schemeClr>
              </a:solidFill>
            </a:endParaRPr>
          </a:p>
        </p:txBody>
      </p:sp>
      <p:sp>
        <p:nvSpPr>
          <p:cNvPr id="5" name="TextBox 4"/>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dirty="0">
                <a:solidFill>
                  <a:srgbClr val="002060"/>
                </a:solidFill>
                <a:latin typeface="+mn-lt"/>
                <a:cs typeface="+mn-cs"/>
              </a:rPr>
              <a:t>Intro </a:t>
            </a:r>
            <a:r>
              <a:rPr lang="en-US" sz="1200" dirty="0">
                <a:solidFill>
                  <a:schemeClr val="accent1">
                    <a:lumMod val="50000"/>
                  </a:schemeClr>
                </a:solidFill>
                <a:latin typeface="+mn-lt"/>
                <a:cs typeface="+mn-cs"/>
              </a:rPr>
              <a:t>	 Regulation  and Supervision            Competition Policy           </a:t>
            </a:r>
            <a:r>
              <a:rPr lang="en-US" sz="1200" b="1" dirty="0">
                <a:solidFill>
                  <a:schemeClr val="accent1">
                    <a:lumMod val="50000"/>
                  </a:schemeClr>
                </a:solidFill>
                <a:latin typeface="+mn-lt"/>
                <a:cs typeface="+mn-cs"/>
              </a:rPr>
              <a:t>Direct Interventions             </a:t>
            </a:r>
            <a:r>
              <a:rPr lang="en-US" sz="1200" dirty="0">
                <a:solidFill>
                  <a:schemeClr val="accent1">
                    <a:lumMod val="50000"/>
                  </a:schemeClr>
                </a:solidFill>
                <a:latin typeface="+mn-lt"/>
                <a:cs typeface="+mn-cs"/>
              </a:rPr>
              <a:t>Infrastructure                Main Messages</a:t>
            </a:r>
            <a:endParaRPr lang="en-US" sz="1200" dirty="0">
              <a:solidFill>
                <a:schemeClr val="accent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4000" cy="563562"/>
          </a:xfrm>
        </p:spPr>
        <p:txBody>
          <a:bodyPr rtlCol="0">
            <a:normAutofit/>
          </a:bodyPr>
          <a:lstStyle/>
          <a:p>
            <a:pPr fontAlgn="auto">
              <a:spcAft>
                <a:spcPts val="0"/>
              </a:spcAft>
              <a:defRPr/>
            </a:pPr>
            <a:r>
              <a:rPr lang="en-US" sz="2800" b="1" dirty="0" smtClean="0">
                <a:solidFill>
                  <a:schemeClr val="accent1">
                    <a:lumMod val="50000"/>
                  </a:schemeClr>
                </a:solidFill>
              </a:rPr>
              <a:t>Direct state interventions</a:t>
            </a:r>
            <a:endParaRPr lang="en-US" sz="2800" b="1" dirty="0">
              <a:solidFill>
                <a:schemeClr val="accent1">
                  <a:lumMod val="50000"/>
                </a:schemeClr>
              </a:solidFill>
            </a:endParaRPr>
          </a:p>
        </p:txBody>
      </p:sp>
      <p:sp>
        <p:nvSpPr>
          <p:cNvPr id="7" name="TextBox 6"/>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dirty="0">
                <a:solidFill>
                  <a:srgbClr val="002060"/>
                </a:solidFill>
                <a:latin typeface="+mn-lt"/>
                <a:cs typeface="+mn-cs"/>
              </a:rPr>
              <a:t>Intro </a:t>
            </a:r>
            <a:r>
              <a:rPr lang="en-US" sz="1200" dirty="0">
                <a:solidFill>
                  <a:schemeClr val="accent1">
                    <a:lumMod val="50000"/>
                  </a:schemeClr>
                </a:solidFill>
                <a:latin typeface="+mn-lt"/>
                <a:cs typeface="+mn-cs"/>
              </a:rPr>
              <a:t>	 Regulation  and Supervision            Competition Policy           </a:t>
            </a:r>
            <a:r>
              <a:rPr lang="en-US" sz="1200" b="1" dirty="0">
                <a:solidFill>
                  <a:schemeClr val="accent1">
                    <a:lumMod val="50000"/>
                  </a:schemeClr>
                </a:solidFill>
                <a:latin typeface="+mn-lt"/>
                <a:cs typeface="+mn-cs"/>
              </a:rPr>
              <a:t>Direct Interventions             </a:t>
            </a:r>
            <a:r>
              <a:rPr lang="en-US" sz="1200" dirty="0">
                <a:solidFill>
                  <a:schemeClr val="accent1">
                    <a:lumMod val="50000"/>
                  </a:schemeClr>
                </a:solidFill>
                <a:latin typeface="+mn-lt"/>
                <a:cs typeface="+mn-cs"/>
              </a:rPr>
              <a:t>Infrastructure                Main Messages</a:t>
            </a:r>
            <a:endParaRPr lang="en-US" sz="1200" dirty="0">
              <a:solidFill>
                <a:schemeClr val="accent1">
                  <a:lumMod val="50000"/>
                </a:schemeClr>
              </a:solidFill>
              <a:latin typeface="+mn-lt"/>
              <a:cs typeface="+mn-cs"/>
            </a:endParaRPr>
          </a:p>
        </p:txBody>
      </p:sp>
      <p:sp>
        <p:nvSpPr>
          <p:cNvPr id="8" name="Content Placeholder 2"/>
          <p:cNvSpPr txBox="1">
            <a:spLocks/>
          </p:cNvSpPr>
          <p:nvPr/>
        </p:nvSpPr>
        <p:spPr>
          <a:xfrm>
            <a:off x="3962400" y="1143000"/>
            <a:ext cx="5181600" cy="5486400"/>
          </a:xfrm>
          <a:prstGeom prst="rect">
            <a:avLst/>
          </a:prstGeom>
        </p:spPr>
        <p:txBody>
          <a:bodyPr>
            <a:normAutofit fontScale="85000" lnSpcReduction="10000"/>
          </a:bodyPr>
          <a:lstStyle/>
          <a:p>
            <a:pPr marL="342900" indent="-342900" fontAlgn="auto">
              <a:spcBef>
                <a:spcPct val="20000"/>
              </a:spcBef>
              <a:spcAft>
                <a:spcPts val="0"/>
              </a:spcAft>
              <a:buFont typeface="Arial" pitchFamily="34" charset="0"/>
              <a:buChar char="•"/>
              <a:defRPr/>
            </a:pPr>
            <a:r>
              <a:rPr lang="en-US" sz="2100" b="1" dirty="0">
                <a:solidFill>
                  <a:schemeClr val="accent1">
                    <a:lumMod val="50000"/>
                  </a:schemeClr>
                </a:solidFill>
                <a:latin typeface="+mn-lt"/>
                <a:cs typeface="+mn-cs"/>
              </a:rPr>
              <a:t>New evidence</a:t>
            </a:r>
          </a:p>
          <a:p>
            <a:pPr marL="742950" lvl="1" indent="-285750" fontAlgn="auto">
              <a:spcBef>
                <a:spcPct val="20000"/>
              </a:spcBef>
              <a:spcAft>
                <a:spcPts val="0"/>
              </a:spcAft>
              <a:buFont typeface="Arial" pitchFamily="34" charset="0"/>
              <a:buChar char="–"/>
              <a:defRPr/>
            </a:pPr>
            <a:r>
              <a:rPr lang="en-US" dirty="0">
                <a:solidFill>
                  <a:schemeClr val="accent1">
                    <a:lumMod val="50000"/>
                  </a:schemeClr>
                </a:solidFill>
                <a:latin typeface="+mn-lt"/>
                <a:cs typeface="+mn-cs"/>
              </a:rPr>
              <a:t>State-owned bank lending tends to be less pro-cyclical, and in some countries banks played a short-run counter-cyclical role  (ECA vs. LAC)</a:t>
            </a:r>
          </a:p>
          <a:p>
            <a:pPr marL="742950" lvl="1" indent="-285750" fontAlgn="auto">
              <a:spcBef>
                <a:spcPct val="20000"/>
              </a:spcBef>
              <a:spcAft>
                <a:spcPts val="0"/>
              </a:spcAft>
              <a:buFont typeface="Arial" pitchFamily="34" charset="0"/>
              <a:buChar char="–"/>
              <a:defRPr/>
            </a:pPr>
            <a:r>
              <a:rPr lang="en-US" dirty="0">
                <a:solidFill>
                  <a:schemeClr val="accent1">
                    <a:lumMod val="50000"/>
                  </a:schemeClr>
                </a:solidFill>
                <a:latin typeface="+mn-lt"/>
                <a:cs typeface="+mn-cs"/>
              </a:rPr>
              <a:t>But loans were not directed to the most constrained borrowers and lending growth by state continued even after recovery.</a:t>
            </a:r>
          </a:p>
          <a:p>
            <a:pPr marL="342900" indent="-342900" fontAlgn="auto">
              <a:spcBef>
                <a:spcPct val="20000"/>
              </a:spcBef>
              <a:spcAft>
                <a:spcPts val="0"/>
              </a:spcAft>
              <a:defRPr/>
            </a:pPr>
            <a:endParaRPr lang="en-US" sz="2000" b="1" dirty="0">
              <a:solidFill>
                <a:schemeClr val="accent1">
                  <a:lumMod val="50000"/>
                </a:schemeClr>
              </a:solidFill>
              <a:latin typeface="+mn-lt"/>
              <a:cs typeface="+mn-cs"/>
            </a:endParaRPr>
          </a:p>
          <a:p>
            <a:pPr marL="342900" indent="-342900" fontAlgn="auto">
              <a:spcBef>
                <a:spcPct val="20000"/>
              </a:spcBef>
              <a:spcAft>
                <a:spcPts val="0"/>
              </a:spcAft>
              <a:buFont typeface="Arial" pitchFamily="34" charset="0"/>
              <a:buChar char="•"/>
              <a:defRPr/>
            </a:pPr>
            <a:r>
              <a:rPr lang="en-US" sz="2000" b="1" dirty="0">
                <a:solidFill>
                  <a:schemeClr val="accent1">
                    <a:lumMod val="50000"/>
                  </a:schemeClr>
                </a:solidFill>
                <a:latin typeface="+mn-lt"/>
                <a:cs typeface="+mn-cs"/>
              </a:rPr>
              <a:t>Trade-offs</a:t>
            </a:r>
          </a:p>
          <a:p>
            <a:pPr marL="742950" lvl="1" indent="-285750" fontAlgn="auto">
              <a:spcBef>
                <a:spcPct val="20000"/>
              </a:spcBef>
              <a:spcAft>
                <a:spcPts val="0"/>
              </a:spcAft>
              <a:buFont typeface="Arial" pitchFamily="34" charset="0"/>
              <a:buChar char="–"/>
              <a:defRPr/>
            </a:pPr>
            <a:r>
              <a:rPr lang="en-US" dirty="0">
                <a:solidFill>
                  <a:schemeClr val="accent1">
                    <a:lumMod val="50000"/>
                  </a:schemeClr>
                </a:solidFill>
                <a:latin typeface="+mn-lt"/>
                <a:cs typeface="+mn-cs"/>
              </a:rPr>
              <a:t>Governments need to consider benefits of counter-cyclical lending vs. long-term costs on credit allocation</a:t>
            </a:r>
          </a:p>
          <a:p>
            <a:pPr marL="742950" lvl="1" indent="-285750" fontAlgn="auto">
              <a:spcBef>
                <a:spcPct val="20000"/>
              </a:spcBef>
              <a:spcAft>
                <a:spcPts val="0"/>
              </a:spcAft>
              <a:buFont typeface="Arial" pitchFamily="34" charset="0"/>
              <a:buChar char="–"/>
              <a:defRPr/>
            </a:pPr>
            <a:r>
              <a:rPr lang="en-US" dirty="0">
                <a:solidFill>
                  <a:schemeClr val="accent1">
                    <a:lumMod val="50000"/>
                  </a:schemeClr>
                </a:solidFill>
                <a:latin typeface="+mn-lt"/>
                <a:cs typeface="+mn-cs"/>
              </a:rPr>
              <a:t>Past evidence on longer-term costs question the wisdom of such policies </a:t>
            </a:r>
          </a:p>
          <a:p>
            <a:pPr marL="742950" lvl="1" indent="-285750" fontAlgn="auto">
              <a:spcBef>
                <a:spcPct val="20000"/>
              </a:spcBef>
              <a:spcAft>
                <a:spcPts val="0"/>
              </a:spcAft>
              <a:buFont typeface="Arial" pitchFamily="34" charset="0"/>
              <a:buChar char="–"/>
              <a:defRPr/>
            </a:pPr>
            <a:endParaRPr lang="en-US" sz="1600" dirty="0">
              <a:solidFill>
                <a:schemeClr val="accent1">
                  <a:lumMod val="50000"/>
                </a:schemeClr>
              </a:solidFill>
              <a:latin typeface="+mn-lt"/>
              <a:cs typeface="+mn-cs"/>
            </a:endParaRPr>
          </a:p>
          <a:p>
            <a:pPr marL="342900" indent="-342900" fontAlgn="auto">
              <a:spcBef>
                <a:spcPct val="20000"/>
              </a:spcBef>
              <a:spcAft>
                <a:spcPts val="0"/>
              </a:spcAft>
              <a:buFont typeface="Arial" pitchFamily="34" charset="0"/>
              <a:buChar char="•"/>
              <a:defRPr/>
            </a:pPr>
            <a:r>
              <a:rPr lang="en-US" sz="2000" b="1" dirty="0">
                <a:solidFill>
                  <a:schemeClr val="accent1">
                    <a:lumMod val="50000"/>
                  </a:schemeClr>
                </a:solidFill>
                <a:latin typeface="+mn-lt"/>
                <a:cs typeface="+mn-cs"/>
              </a:rPr>
              <a:t>Need to address inefficiencies of state-owned banks</a:t>
            </a:r>
          </a:p>
          <a:p>
            <a:pPr marL="742950" lvl="1" indent="-285750" fontAlgn="auto">
              <a:spcBef>
                <a:spcPct val="20000"/>
              </a:spcBef>
              <a:spcAft>
                <a:spcPts val="0"/>
              </a:spcAft>
              <a:buFont typeface="Arial" pitchFamily="34" charset="0"/>
              <a:buChar char="–"/>
              <a:defRPr/>
            </a:pPr>
            <a:r>
              <a:rPr lang="en-US" dirty="0">
                <a:solidFill>
                  <a:schemeClr val="accent1">
                    <a:lumMod val="50000"/>
                  </a:schemeClr>
                </a:solidFill>
                <a:latin typeface="+mn-lt"/>
                <a:cs typeface="+mn-cs"/>
              </a:rPr>
              <a:t>Clear and sustainable mandate</a:t>
            </a:r>
          </a:p>
          <a:p>
            <a:pPr marL="742950" lvl="1" indent="-285750" fontAlgn="auto">
              <a:spcBef>
                <a:spcPct val="20000"/>
              </a:spcBef>
              <a:spcAft>
                <a:spcPts val="0"/>
              </a:spcAft>
              <a:buFont typeface="Arial" pitchFamily="34" charset="0"/>
              <a:buChar char="–"/>
              <a:defRPr/>
            </a:pPr>
            <a:r>
              <a:rPr lang="en-US" dirty="0">
                <a:solidFill>
                  <a:schemeClr val="accent1">
                    <a:lumMod val="50000"/>
                  </a:schemeClr>
                </a:solidFill>
                <a:latin typeface="+mn-lt"/>
                <a:cs typeface="+mn-cs"/>
              </a:rPr>
              <a:t>Adequate risk management systems</a:t>
            </a:r>
          </a:p>
          <a:p>
            <a:pPr marL="742950" lvl="1" indent="-285750" fontAlgn="auto">
              <a:spcBef>
                <a:spcPct val="20000"/>
              </a:spcBef>
              <a:spcAft>
                <a:spcPts val="0"/>
              </a:spcAft>
              <a:buFont typeface="Arial" pitchFamily="34" charset="0"/>
              <a:buChar char="–"/>
              <a:defRPr/>
            </a:pPr>
            <a:r>
              <a:rPr lang="en-US" dirty="0">
                <a:solidFill>
                  <a:schemeClr val="accent1">
                    <a:lumMod val="50000"/>
                  </a:schemeClr>
                </a:solidFill>
                <a:latin typeface="+mn-lt"/>
                <a:cs typeface="+mn-cs"/>
              </a:rPr>
              <a:t>Sound corporate governance</a:t>
            </a:r>
          </a:p>
          <a:p>
            <a:pPr marL="342900" indent="-342900" fontAlgn="auto">
              <a:spcBef>
                <a:spcPct val="20000"/>
              </a:spcBef>
              <a:spcAft>
                <a:spcPts val="0"/>
              </a:spcAft>
              <a:buFont typeface="Arial" pitchFamily="34" charset="0"/>
              <a:buChar char="•"/>
              <a:defRPr/>
            </a:pPr>
            <a:endParaRPr lang="en-US" sz="2000" b="1" dirty="0">
              <a:solidFill>
                <a:schemeClr val="accent1">
                  <a:lumMod val="50000"/>
                </a:schemeClr>
              </a:solidFill>
              <a:latin typeface="+mn-lt"/>
              <a:cs typeface="+mn-cs"/>
            </a:endParaRPr>
          </a:p>
          <a:p>
            <a:pPr marL="342900" indent="-342900" fontAlgn="auto">
              <a:spcBef>
                <a:spcPct val="20000"/>
              </a:spcBef>
              <a:spcAft>
                <a:spcPts val="0"/>
              </a:spcAft>
              <a:buFont typeface="Arial" pitchFamily="34" charset="0"/>
              <a:buChar char="•"/>
              <a:defRPr/>
            </a:pPr>
            <a:r>
              <a:rPr lang="en-US" sz="2000" b="1" dirty="0">
                <a:solidFill>
                  <a:schemeClr val="accent1">
                    <a:lumMod val="50000"/>
                  </a:schemeClr>
                </a:solidFill>
                <a:latin typeface="+mn-lt"/>
                <a:cs typeface="+mn-cs"/>
              </a:rPr>
              <a:t>But good governance practices are challenging to implement in weak institutional environments.</a:t>
            </a:r>
          </a:p>
          <a:p>
            <a:pPr marL="1143000" lvl="2" indent="-228600" fontAlgn="auto">
              <a:spcBef>
                <a:spcPct val="20000"/>
              </a:spcBef>
              <a:spcAft>
                <a:spcPts val="0"/>
              </a:spcAft>
              <a:buFont typeface="Arial" pitchFamily="34" charset="0"/>
              <a:buNone/>
              <a:defRPr/>
            </a:pPr>
            <a:endParaRPr lang="en-US" sz="1400" dirty="0">
              <a:solidFill>
                <a:schemeClr val="bg2">
                  <a:lumMod val="10000"/>
                </a:schemeClr>
              </a:solidFill>
              <a:latin typeface="+mn-lt"/>
              <a:cs typeface="+mn-cs"/>
            </a:endParaRPr>
          </a:p>
          <a:p>
            <a:pPr marL="1143000" lvl="2" indent="-228600" fontAlgn="auto">
              <a:spcBef>
                <a:spcPct val="20000"/>
              </a:spcBef>
              <a:spcAft>
                <a:spcPts val="0"/>
              </a:spcAft>
              <a:buFont typeface="Arial" pitchFamily="34" charset="0"/>
              <a:buChar char="•"/>
              <a:defRPr/>
            </a:pPr>
            <a:endParaRPr lang="en-US" sz="1200" dirty="0">
              <a:solidFill>
                <a:schemeClr val="bg2">
                  <a:lumMod val="10000"/>
                </a:schemeClr>
              </a:solidFill>
              <a:latin typeface="+mn-lt"/>
              <a:cs typeface="+mn-cs"/>
            </a:endParaRPr>
          </a:p>
          <a:p>
            <a:pPr marL="342900" indent="-342900" fontAlgn="auto">
              <a:spcBef>
                <a:spcPct val="20000"/>
              </a:spcBef>
              <a:spcAft>
                <a:spcPts val="0"/>
              </a:spcAft>
              <a:buFont typeface="Arial" pitchFamily="34" charset="0"/>
              <a:buChar char="•"/>
              <a:defRPr/>
            </a:pPr>
            <a:endParaRPr lang="en-US" sz="1600" dirty="0">
              <a:solidFill>
                <a:schemeClr val="bg2">
                  <a:lumMod val="10000"/>
                </a:schemeClr>
              </a:solidFill>
              <a:latin typeface="+mn-lt"/>
              <a:cs typeface="+mn-cs"/>
            </a:endParaRPr>
          </a:p>
        </p:txBody>
      </p:sp>
      <p:pic>
        <p:nvPicPr>
          <p:cNvPr id="29700" name="Picture 1"/>
          <p:cNvPicPr>
            <a:picLocks noChangeAspect="1" noChangeArrowheads="1"/>
          </p:cNvPicPr>
          <p:nvPr/>
        </p:nvPicPr>
        <p:blipFill>
          <a:blip r:embed="rId2"/>
          <a:srcRect/>
          <a:stretch>
            <a:fillRect/>
          </a:stretch>
        </p:blipFill>
        <p:spPr bwMode="auto">
          <a:xfrm>
            <a:off x="228600" y="1143000"/>
            <a:ext cx="3352800"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rtlCol="0">
            <a:normAutofit/>
          </a:bodyPr>
          <a:lstStyle/>
          <a:p>
            <a:pPr fontAlgn="auto">
              <a:spcAft>
                <a:spcPts val="0"/>
              </a:spcAft>
              <a:defRPr/>
            </a:pPr>
            <a:r>
              <a:rPr lang="en-US" sz="2800" b="1" dirty="0" smtClean="0">
                <a:solidFill>
                  <a:schemeClr val="accent1">
                    <a:lumMod val="50000"/>
                  </a:schemeClr>
                </a:solidFill>
              </a:rPr>
              <a:t>Credit information sharing: some new results</a:t>
            </a:r>
            <a:endParaRPr lang="en-US" sz="2800" b="1" dirty="0">
              <a:solidFill>
                <a:schemeClr val="accent1">
                  <a:lumMod val="50000"/>
                </a:schemeClr>
              </a:solidFill>
            </a:endParaRPr>
          </a:p>
        </p:txBody>
      </p:sp>
      <p:sp>
        <p:nvSpPr>
          <p:cNvPr id="3" name="Content Placeholder 2"/>
          <p:cNvSpPr>
            <a:spLocks noGrp="1"/>
          </p:cNvSpPr>
          <p:nvPr>
            <p:ph idx="1"/>
          </p:nvPr>
        </p:nvSpPr>
        <p:spPr>
          <a:xfrm>
            <a:off x="457200" y="914400"/>
            <a:ext cx="8229600" cy="5211763"/>
          </a:xfrm>
        </p:spPr>
        <p:txBody>
          <a:bodyPr rtlCol="0">
            <a:normAutofit/>
          </a:bodyPr>
          <a:lstStyle/>
          <a:p>
            <a:pPr fontAlgn="auto">
              <a:spcAft>
                <a:spcPts val="0"/>
              </a:spcAft>
              <a:buFont typeface="Arial" pitchFamily="34" charset="0"/>
              <a:buNone/>
              <a:defRPr/>
            </a:pPr>
            <a:r>
              <a:rPr lang="en-US" sz="2000" dirty="0" smtClean="0">
                <a:solidFill>
                  <a:schemeClr val="accent1">
                    <a:lumMod val="50000"/>
                  </a:schemeClr>
                </a:solidFill>
              </a:rPr>
              <a:t>Important role of the state</a:t>
            </a:r>
          </a:p>
          <a:p>
            <a:pPr lvl="1" fontAlgn="auto">
              <a:spcAft>
                <a:spcPts val="0"/>
              </a:spcAft>
              <a:buFont typeface="Arial" pitchFamily="34" charset="0"/>
              <a:buChar char="–"/>
              <a:defRPr/>
            </a:pPr>
            <a:r>
              <a:rPr lang="en-US" sz="1600" dirty="0" smtClean="0">
                <a:solidFill>
                  <a:schemeClr val="accent1">
                    <a:lumMod val="50000"/>
                  </a:schemeClr>
                </a:solidFill>
              </a:rPr>
              <a:t>promote participation, ensure access and transparency 			   </a:t>
            </a:r>
          </a:p>
          <a:p>
            <a:pPr lvl="1" fontAlgn="auto">
              <a:spcAft>
                <a:spcPts val="0"/>
              </a:spcAft>
              <a:buFont typeface="Arial" pitchFamily="34" charset="0"/>
              <a:buChar char="–"/>
              <a:defRPr/>
            </a:pPr>
            <a:r>
              <a:rPr lang="en-US" sz="1600" dirty="0" smtClean="0">
                <a:solidFill>
                  <a:schemeClr val="accent1">
                    <a:lumMod val="50000"/>
                  </a:schemeClr>
                </a:solidFill>
              </a:rPr>
              <a:t>particularly in concentrated environments; private information sharing is less likely to emerge when banking systems are concentrated; state also has a role in increasing participation beyond banks </a:t>
            </a:r>
            <a:r>
              <a:rPr lang="en-US" sz="1600" smtClean="0">
                <a:solidFill>
                  <a:schemeClr val="accent1">
                    <a:lumMod val="50000"/>
                  </a:schemeClr>
                </a:solidFill>
              </a:rPr>
              <a:t>to non-banks</a:t>
            </a:r>
            <a:endParaRPr lang="en-US" sz="1600" dirty="0" smtClean="0">
              <a:solidFill>
                <a:schemeClr val="accent1">
                  <a:lumMod val="50000"/>
                </a:schemeClr>
              </a:solidFill>
            </a:endParaRPr>
          </a:p>
          <a:p>
            <a:pPr fontAlgn="auto">
              <a:spcAft>
                <a:spcPts val="0"/>
              </a:spcAft>
              <a:buFont typeface="Arial" pitchFamily="34" charset="0"/>
              <a:buNone/>
              <a:defRPr/>
            </a:pPr>
            <a:endParaRPr lang="en-US" sz="800" dirty="0" smtClean="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p:txBody>
      </p:sp>
      <p:graphicFrame>
        <p:nvGraphicFramePr>
          <p:cNvPr id="13" name="Chart 12"/>
          <p:cNvGraphicFramePr/>
          <p:nvPr/>
        </p:nvGraphicFramePr>
        <p:xfrm>
          <a:off x="533400" y="2286000"/>
          <a:ext cx="80010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dirty="0">
                <a:solidFill>
                  <a:srgbClr val="002060"/>
                </a:solidFill>
                <a:latin typeface="+mn-lt"/>
                <a:cs typeface="+mn-cs"/>
              </a:rPr>
              <a:t>Intro </a:t>
            </a:r>
            <a:r>
              <a:rPr lang="en-US" sz="1200" dirty="0">
                <a:solidFill>
                  <a:schemeClr val="accent1">
                    <a:lumMod val="50000"/>
                  </a:schemeClr>
                </a:solidFill>
                <a:latin typeface="+mn-lt"/>
                <a:cs typeface="+mn-cs"/>
              </a:rPr>
              <a:t>	 Regulation  and Supervision            Competition Policy           Direct Interventions             </a:t>
            </a:r>
            <a:r>
              <a:rPr lang="en-US" sz="1200" b="1" dirty="0">
                <a:solidFill>
                  <a:schemeClr val="accent1">
                    <a:lumMod val="50000"/>
                  </a:schemeClr>
                </a:solidFill>
                <a:latin typeface="+mn-lt"/>
                <a:cs typeface="+mn-cs"/>
              </a:rPr>
              <a:t>Infrastructure</a:t>
            </a:r>
            <a:r>
              <a:rPr lang="en-US" sz="1200" dirty="0">
                <a:solidFill>
                  <a:schemeClr val="accent1">
                    <a:lumMod val="50000"/>
                  </a:schemeClr>
                </a:solidFill>
                <a:latin typeface="+mn-lt"/>
                <a:cs typeface="+mn-cs"/>
              </a:rPr>
              <a:t>                Main Messages</a:t>
            </a:r>
            <a:endParaRPr lang="en-US" sz="1200" dirty="0">
              <a:solidFill>
                <a:schemeClr val="accent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5105400"/>
          </a:xfrm>
        </p:spPr>
        <p:txBody>
          <a:bodyPr rtlCol="0">
            <a:normAutofit/>
          </a:bodyPr>
          <a:lstStyle/>
          <a:p>
            <a:pPr fontAlgn="auto">
              <a:spcAft>
                <a:spcPts val="0"/>
              </a:spcAft>
              <a:buFont typeface="Arial" pitchFamily="34" charset="0"/>
              <a:buNone/>
              <a:defRPr/>
            </a:pPr>
            <a:endParaRPr lang="en-US" sz="800"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Needed: balance among the state’s roles </a:t>
            </a:r>
          </a:p>
          <a:p>
            <a:pPr lvl="1" fontAlgn="auto">
              <a:spcAft>
                <a:spcPts val="0"/>
              </a:spcAft>
              <a:buFont typeface="Arial" pitchFamily="34" charset="0"/>
              <a:buChar char="–"/>
              <a:defRPr/>
            </a:pPr>
            <a:r>
              <a:rPr lang="en-US" sz="1600" dirty="0" smtClean="0">
                <a:solidFill>
                  <a:schemeClr val="accent1">
                    <a:lumMod val="50000"/>
                  </a:schemeClr>
                </a:solidFill>
              </a:rPr>
              <a:t>Promoter / owner and guarantor / regulator and supervisor / overseer</a:t>
            </a:r>
          </a:p>
          <a:p>
            <a:pPr lvl="1" fontAlgn="auto">
              <a:spcAft>
                <a:spcPts val="0"/>
              </a:spcAft>
              <a:buFont typeface="Arial" pitchFamily="34" charset="0"/>
              <a:buChar char="–"/>
              <a:defRPr/>
            </a:pPr>
            <a:r>
              <a:rPr lang="en-US" sz="1600" dirty="0" smtClean="0">
                <a:solidFill>
                  <a:schemeClr val="accent1">
                    <a:lumMod val="50000"/>
                  </a:schemeClr>
                </a:solidFill>
              </a:rPr>
              <a:t>Right balance depends on a number of factors, including the level of development and the government’s capacity. This leads to trade-offs.</a:t>
            </a:r>
          </a:p>
          <a:p>
            <a:pPr fontAlgn="auto">
              <a:spcAft>
                <a:spcPts val="0"/>
              </a:spcAft>
              <a:buFont typeface="Arial" pitchFamily="34" charset="0"/>
              <a:buChar char="•"/>
              <a:defRPr/>
            </a:pPr>
            <a:endParaRPr lang="en-US" sz="2000"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Direct interventions during the crisis:</a:t>
            </a:r>
          </a:p>
          <a:p>
            <a:pPr lvl="1" fontAlgn="auto">
              <a:spcAft>
                <a:spcPts val="0"/>
              </a:spcAft>
              <a:buFont typeface="Arial" pitchFamily="34" charset="0"/>
              <a:buChar char="–"/>
              <a:defRPr/>
            </a:pPr>
            <a:r>
              <a:rPr lang="en-US" sz="1600" dirty="0" smtClean="0">
                <a:solidFill>
                  <a:schemeClr val="accent1">
                    <a:lumMod val="50000"/>
                  </a:schemeClr>
                </a:solidFill>
              </a:rPr>
              <a:t>Evidence that some worked … partly, in the short run….</a:t>
            </a:r>
          </a:p>
          <a:p>
            <a:pPr lvl="1" fontAlgn="auto">
              <a:spcAft>
                <a:spcPts val="0"/>
              </a:spcAft>
              <a:buFont typeface="Arial" pitchFamily="34" charset="0"/>
              <a:buChar char="–"/>
              <a:defRPr/>
            </a:pPr>
            <a:r>
              <a:rPr lang="en-US" sz="1600" dirty="0" smtClean="0">
                <a:solidFill>
                  <a:schemeClr val="accent1">
                    <a:lumMod val="50000"/>
                  </a:schemeClr>
                </a:solidFill>
              </a:rPr>
              <a:t>…. but also robust evidence on potential longer-term harmful effects       </a:t>
            </a:r>
          </a:p>
          <a:p>
            <a:pPr fontAlgn="auto">
              <a:spcAft>
                <a:spcPts val="0"/>
              </a:spcAft>
              <a:buFont typeface="Arial" pitchFamily="34" charset="0"/>
              <a:buChar char="•"/>
              <a:defRPr/>
            </a:pPr>
            <a:endParaRPr lang="en-US" sz="2000" b="1"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 as crisis subsides, need for rebalancing towards less direct involvement</a:t>
            </a:r>
          </a:p>
          <a:p>
            <a:pPr fontAlgn="auto">
              <a:spcAft>
                <a:spcPts val="0"/>
              </a:spcAft>
              <a:buFont typeface="Arial" pitchFamily="34" charset="0"/>
              <a:buChar char="•"/>
              <a:defRPr/>
            </a:pPr>
            <a:endParaRPr lang="en-US" sz="2000"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Overarching theme: role of incentives  in finance</a:t>
            </a:r>
            <a:endParaRPr lang="en-US" sz="2000" dirty="0" smtClean="0">
              <a:solidFill>
                <a:schemeClr val="accent1">
                  <a:lumMod val="50000"/>
                </a:schemeClr>
              </a:solidFill>
            </a:endParaRPr>
          </a:p>
          <a:p>
            <a:pPr lvl="1" fontAlgn="auto">
              <a:spcAft>
                <a:spcPts val="0"/>
              </a:spcAft>
              <a:buFont typeface="Arial" pitchFamily="34" charset="0"/>
              <a:buChar char="–"/>
              <a:defRPr/>
            </a:pPr>
            <a:r>
              <a:rPr lang="en-US" sz="1600" dirty="0" smtClean="0">
                <a:solidFill>
                  <a:schemeClr val="accent1">
                    <a:lumMod val="50000"/>
                  </a:schemeClr>
                </a:solidFill>
              </a:rPr>
              <a:t>the challenge for the state's involvement is to better align private incentives with public interest without taxing or subsidizing private risk-taking</a:t>
            </a:r>
          </a:p>
          <a:p>
            <a:pPr fontAlgn="auto">
              <a:spcAft>
                <a:spcPts val="0"/>
              </a:spcAft>
              <a:buFont typeface="Arial" pitchFamily="34" charset="0"/>
              <a:buChar char="•"/>
              <a:defRPr/>
            </a:pPr>
            <a:endParaRPr lang="en-US" sz="2000" dirty="0" smtClean="0">
              <a:solidFill>
                <a:schemeClr val="bg2">
                  <a:lumMod val="10000"/>
                </a:schemeClr>
              </a:solidFill>
            </a:endParaRPr>
          </a:p>
          <a:p>
            <a:pPr fontAlgn="auto">
              <a:spcAft>
                <a:spcPts val="0"/>
              </a:spcAft>
              <a:buFont typeface="Arial" pitchFamily="34" charset="0"/>
              <a:buChar char="•"/>
              <a:defRPr/>
            </a:pPr>
            <a:endParaRPr lang="en-US" sz="1700" dirty="0" smtClean="0">
              <a:solidFill>
                <a:schemeClr val="bg2">
                  <a:lumMod val="10000"/>
                </a:schemeClr>
              </a:solidFill>
            </a:endParaRPr>
          </a:p>
          <a:p>
            <a:pPr lvl="1" fontAlgn="auto">
              <a:spcAft>
                <a:spcPts val="0"/>
              </a:spcAft>
              <a:buFont typeface="Arial" pitchFamily="34" charset="0"/>
              <a:buNone/>
              <a:defRPr/>
            </a:pPr>
            <a:endParaRPr lang="en-US" sz="1600" dirty="0" smtClean="0">
              <a:solidFill>
                <a:schemeClr val="bg2">
                  <a:lumMod val="10000"/>
                </a:schemeClr>
              </a:solidFill>
            </a:endParaRPr>
          </a:p>
          <a:p>
            <a:pPr lvl="1" fontAlgn="auto">
              <a:spcAft>
                <a:spcPts val="0"/>
              </a:spcAft>
              <a:buFont typeface="Arial" pitchFamily="34" charset="0"/>
              <a:buChar char="–"/>
              <a:defRPr/>
            </a:pPr>
            <a:endParaRPr lang="en-US" sz="1600" dirty="0" smtClean="0">
              <a:solidFill>
                <a:schemeClr val="bg2">
                  <a:lumMod val="10000"/>
                </a:schemeClr>
              </a:solidFill>
            </a:endParaRPr>
          </a:p>
          <a:p>
            <a:pPr fontAlgn="auto">
              <a:spcAft>
                <a:spcPts val="0"/>
              </a:spcAft>
              <a:buFont typeface="Arial" pitchFamily="34" charset="0"/>
              <a:buNone/>
              <a:defRPr/>
            </a:pPr>
            <a:endParaRPr lang="en-US" sz="800" dirty="0" smtClean="0">
              <a:solidFill>
                <a:schemeClr val="bg2">
                  <a:lumMod val="10000"/>
                </a:schemeClr>
              </a:solidFill>
            </a:endParaRPr>
          </a:p>
          <a:p>
            <a:pPr fontAlgn="auto">
              <a:spcAft>
                <a:spcPts val="0"/>
              </a:spcAft>
              <a:buFont typeface="Arial" pitchFamily="34" charset="0"/>
              <a:buNone/>
              <a:defRPr/>
            </a:pPr>
            <a:endParaRPr lang="en-US" sz="800" b="1" dirty="0" smtClean="0">
              <a:solidFill>
                <a:schemeClr val="bg2">
                  <a:lumMod val="10000"/>
                </a:schemeClr>
              </a:solidFill>
            </a:endParaRPr>
          </a:p>
          <a:p>
            <a:pPr fontAlgn="auto">
              <a:spcAft>
                <a:spcPts val="0"/>
              </a:spcAft>
              <a:buFont typeface="Arial" pitchFamily="34" charset="0"/>
              <a:buNone/>
              <a:defRPr/>
            </a:pPr>
            <a:endParaRPr lang="en-US" sz="2100" i="1" dirty="0" smtClean="0">
              <a:solidFill>
                <a:schemeClr val="bg2">
                  <a:lumMod val="10000"/>
                </a:schemeClr>
              </a:solidFill>
            </a:endParaRPr>
          </a:p>
          <a:p>
            <a:pPr fontAlgn="auto">
              <a:spcAft>
                <a:spcPts val="0"/>
              </a:spcAft>
              <a:buFont typeface="Arial" pitchFamily="34" charset="0"/>
              <a:buNone/>
              <a:defRPr/>
            </a:pPr>
            <a:endParaRPr lang="en-US" sz="800" dirty="0" smtClean="0">
              <a:solidFill>
                <a:schemeClr val="bg2">
                  <a:lumMod val="10000"/>
                </a:schemeClr>
              </a:solidFill>
            </a:endParaRPr>
          </a:p>
          <a:p>
            <a:pPr fontAlgn="auto">
              <a:spcAft>
                <a:spcPts val="0"/>
              </a:spcAft>
              <a:buFont typeface="Arial" pitchFamily="34" charset="0"/>
              <a:buNone/>
              <a:defRPr/>
            </a:pPr>
            <a:endParaRPr lang="en-US" sz="800" dirty="0" smtClean="0">
              <a:solidFill>
                <a:schemeClr val="bg2">
                  <a:lumMod val="10000"/>
                </a:schemeClr>
              </a:solidFill>
            </a:endParaRPr>
          </a:p>
          <a:p>
            <a:pPr lvl="1" fontAlgn="auto">
              <a:spcAft>
                <a:spcPts val="0"/>
              </a:spcAft>
              <a:buFont typeface="Arial" pitchFamily="34" charset="0"/>
              <a:buNone/>
              <a:defRPr/>
            </a:pPr>
            <a:endParaRPr lang="en-US" sz="1100" dirty="0" smtClean="0">
              <a:solidFill>
                <a:schemeClr val="bg2">
                  <a:lumMod val="10000"/>
                </a:schemeClr>
              </a:solidFill>
            </a:endParaRPr>
          </a:p>
          <a:p>
            <a:pPr lvl="1" fontAlgn="auto">
              <a:spcAft>
                <a:spcPts val="0"/>
              </a:spcAft>
              <a:buFont typeface="Arial" pitchFamily="34" charset="0"/>
              <a:buNone/>
              <a:defRPr/>
            </a:pPr>
            <a:endParaRPr lang="en-US" sz="1100" dirty="0" smtClean="0">
              <a:solidFill>
                <a:schemeClr val="bg2">
                  <a:lumMod val="10000"/>
                </a:schemeClr>
              </a:solidFill>
            </a:endParaRPr>
          </a:p>
          <a:p>
            <a:pPr fontAlgn="auto">
              <a:spcAft>
                <a:spcPts val="0"/>
              </a:spcAft>
              <a:buFont typeface="Arial" pitchFamily="34" charset="0"/>
              <a:buNone/>
              <a:defRPr/>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rtlCol="0">
            <a:normAutofit/>
          </a:bodyPr>
          <a:lstStyle/>
          <a:p>
            <a:pPr fontAlgn="auto">
              <a:spcAft>
                <a:spcPts val="0"/>
              </a:spcAft>
              <a:defRPr/>
            </a:pPr>
            <a:r>
              <a:rPr lang="en-US" sz="2800" b="1" dirty="0" smtClean="0">
                <a:solidFill>
                  <a:schemeClr val="accent1">
                    <a:lumMod val="50000"/>
                  </a:schemeClr>
                </a:solidFill>
              </a:rPr>
              <a:t>Main messages</a:t>
            </a:r>
            <a:endParaRPr lang="en-US" sz="2800" b="1" dirty="0">
              <a:solidFill>
                <a:schemeClr val="accent1">
                  <a:lumMod val="50000"/>
                </a:schemeClr>
              </a:solidFill>
            </a:endParaRPr>
          </a:p>
        </p:txBody>
      </p:sp>
      <p:sp>
        <p:nvSpPr>
          <p:cNvPr id="7" name="TextBox 6"/>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dirty="0">
                <a:solidFill>
                  <a:srgbClr val="002060"/>
                </a:solidFill>
                <a:latin typeface="+mn-lt"/>
                <a:cs typeface="+mn-cs"/>
              </a:rPr>
              <a:t>Intro </a:t>
            </a:r>
            <a:r>
              <a:rPr lang="en-US" sz="1200" dirty="0">
                <a:solidFill>
                  <a:schemeClr val="accent1">
                    <a:lumMod val="50000"/>
                  </a:schemeClr>
                </a:solidFill>
                <a:latin typeface="+mn-lt"/>
                <a:cs typeface="+mn-cs"/>
              </a:rPr>
              <a:t>	 Regulation  and Supervision            Competition Policy           Direct Interventions             Infrastructure                </a:t>
            </a:r>
            <a:r>
              <a:rPr lang="en-US" sz="1200" b="1" dirty="0">
                <a:solidFill>
                  <a:schemeClr val="accent1">
                    <a:lumMod val="50000"/>
                  </a:schemeClr>
                </a:solidFill>
                <a:latin typeface="+mn-lt"/>
                <a:cs typeface="+mn-cs"/>
              </a:rPr>
              <a:t>Main Messages</a:t>
            </a:r>
            <a:endParaRPr lang="en-US" sz="1200" b="1" dirty="0">
              <a:solidFill>
                <a:schemeClr val="accent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563562"/>
          </a:xfrm>
        </p:spPr>
        <p:txBody>
          <a:bodyPr rtlCol="0">
            <a:normAutofit/>
          </a:bodyPr>
          <a:lstStyle/>
          <a:p>
            <a:pPr fontAlgn="auto">
              <a:spcAft>
                <a:spcPts val="0"/>
              </a:spcAft>
              <a:defRPr/>
            </a:pPr>
            <a:r>
              <a:rPr lang="en-US" sz="2800" b="1" dirty="0" smtClean="0">
                <a:solidFill>
                  <a:schemeClr val="accent1">
                    <a:lumMod val="50000"/>
                  </a:schemeClr>
                </a:solidFill>
              </a:rPr>
              <a:t>Thank you</a:t>
            </a:r>
            <a:endParaRPr lang="en-US" sz="2800" b="1" dirty="0">
              <a:solidFill>
                <a:schemeClr val="accent1">
                  <a:lumMod val="50000"/>
                </a:schemeClr>
              </a:solidFill>
            </a:endParaRPr>
          </a:p>
        </p:txBody>
      </p:sp>
      <p:pic>
        <p:nvPicPr>
          <p:cNvPr id="34818" name="Picture 2"/>
          <p:cNvPicPr>
            <a:picLocks noChangeAspect="1" noChangeArrowheads="1"/>
          </p:cNvPicPr>
          <p:nvPr/>
        </p:nvPicPr>
        <p:blipFill>
          <a:blip r:embed="rId3"/>
          <a:srcRect/>
          <a:stretch>
            <a:fillRect/>
          </a:stretch>
        </p:blipFill>
        <p:spPr bwMode="auto">
          <a:xfrm>
            <a:off x="3581400" y="1752600"/>
            <a:ext cx="2743200" cy="1230313"/>
          </a:xfrm>
          <a:prstGeom prst="rect">
            <a:avLst/>
          </a:prstGeom>
          <a:noFill/>
          <a:ln w="9525">
            <a:noFill/>
            <a:miter lim="800000"/>
            <a:headEnd/>
            <a:tailEnd/>
          </a:ln>
        </p:spPr>
      </p:pic>
      <p:pic>
        <p:nvPicPr>
          <p:cNvPr id="34819" name="Picture 4"/>
          <p:cNvPicPr>
            <a:picLocks noChangeAspect="1" noChangeArrowheads="1"/>
          </p:cNvPicPr>
          <p:nvPr/>
        </p:nvPicPr>
        <p:blipFill>
          <a:blip r:embed="rId4"/>
          <a:srcRect/>
          <a:stretch>
            <a:fillRect/>
          </a:stretch>
        </p:blipFill>
        <p:spPr bwMode="auto">
          <a:xfrm>
            <a:off x="3581400" y="4267200"/>
            <a:ext cx="4029075" cy="482600"/>
          </a:xfrm>
          <a:prstGeom prst="rect">
            <a:avLst/>
          </a:prstGeom>
          <a:noFill/>
          <a:ln w="9525">
            <a:noFill/>
            <a:miter lim="800000"/>
            <a:headEnd/>
            <a:tailEnd/>
          </a:ln>
        </p:spPr>
      </p:pic>
      <p:pic>
        <p:nvPicPr>
          <p:cNvPr id="34820" name="Picture 3"/>
          <p:cNvPicPr>
            <a:picLocks noChangeAspect="1" noChangeArrowheads="1"/>
          </p:cNvPicPr>
          <p:nvPr/>
        </p:nvPicPr>
        <p:blipFill>
          <a:blip r:embed="rId5"/>
          <a:srcRect/>
          <a:stretch>
            <a:fillRect/>
          </a:stretch>
        </p:blipFill>
        <p:spPr bwMode="auto">
          <a:xfrm>
            <a:off x="3581400" y="3352800"/>
            <a:ext cx="1028700" cy="704850"/>
          </a:xfrm>
          <a:prstGeom prst="rect">
            <a:avLst/>
          </a:prstGeom>
          <a:noFill/>
          <a:ln w="9525">
            <a:noFill/>
            <a:miter lim="800000"/>
            <a:headEnd/>
            <a:tailEnd/>
          </a:ln>
        </p:spPr>
      </p:pic>
      <p:sp>
        <p:nvSpPr>
          <p:cNvPr id="34821" name="TextBox 11"/>
          <p:cNvSpPr txBox="1">
            <a:spLocks noChangeArrowheads="1"/>
          </p:cNvSpPr>
          <p:nvPr/>
        </p:nvSpPr>
        <p:spPr bwMode="auto">
          <a:xfrm>
            <a:off x="0" y="6488113"/>
            <a:ext cx="9144000" cy="369887"/>
          </a:xfrm>
          <a:prstGeom prst="rect">
            <a:avLst/>
          </a:prstGeom>
          <a:noFill/>
          <a:ln w="9525">
            <a:noFill/>
            <a:miter lim="800000"/>
            <a:headEnd/>
            <a:tailEnd/>
          </a:ln>
        </p:spPr>
        <p:txBody>
          <a:bodyPr>
            <a:spAutoFit/>
          </a:bodyPr>
          <a:lstStyle/>
          <a:p>
            <a:pPr algn="r"/>
            <a:r>
              <a:rPr lang="en-US" b="1">
                <a:latin typeface="Calibri" pitchFamily="34" charset="0"/>
              </a:rPr>
              <a:t>http://www.worldbank.org/financialdevelopment</a:t>
            </a:r>
          </a:p>
        </p:txBody>
      </p:sp>
      <p:sp>
        <p:nvSpPr>
          <p:cNvPr id="34822" name="Rectangle 12"/>
          <p:cNvSpPr>
            <a:spLocks noChangeArrowheads="1"/>
          </p:cNvSpPr>
          <p:nvPr/>
        </p:nvSpPr>
        <p:spPr bwMode="auto">
          <a:xfrm>
            <a:off x="609600" y="1143000"/>
            <a:ext cx="7848600" cy="646113"/>
          </a:xfrm>
          <a:prstGeom prst="rect">
            <a:avLst/>
          </a:prstGeom>
          <a:noFill/>
          <a:ln w="9525">
            <a:noFill/>
            <a:miter lim="800000"/>
            <a:headEnd/>
            <a:tailEnd/>
          </a:ln>
        </p:spPr>
        <p:txBody>
          <a:bodyPr>
            <a:spAutoFit/>
          </a:bodyPr>
          <a:lstStyle/>
          <a:p>
            <a:r>
              <a:rPr lang="en-US">
                <a:latin typeface="Calibri" pitchFamily="34" charset="0"/>
              </a:rPr>
              <a:t>Global Financial Development Report 2013 benefitted from support by</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458200" cy="5029200"/>
          </a:xfrm>
        </p:spPr>
        <p:txBody>
          <a:bodyPr rtlCol="0">
            <a:normAutofit/>
          </a:bodyPr>
          <a:lstStyle/>
          <a:p>
            <a:pPr fontAlgn="auto">
              <a:spcAft>
                <a:spcPts val="0"/>
              </a:spcAft>
              <a:buFont typeface="Arial" pitchFamily="34" charset="0"/>
              <a:buNone/>
              <a:defRPr/>
            </a:pPr>
            <a:endParaRPr lang="en-US" sz="800" dirty="0" smtClean="0">
              <a:solidFill>
                <a:schemeClr val="accent1">
                  <a:lumMod val="50000"/>
                </a:schemeClr>
              </a:solidFill>
            </a:endParaRPr>
          </a:p>
          <a:p>
            <a:pPr fontAlgn="auto">
              <a:spcAft>
                <a:spcPts val="0"/>
              </a:spcAft>
              <a:buFont typeface="Arial" pitchFamily="34" charset="0"/>
              <a:buNone/>
              <a:defRPr/>
            </a:pPr>
            <a:endParaRPr lang="en-US" sz="800" dirty="0" smtClean="0">
              <a:solidFill>
                <a:schemeClr val="accent1">
                  <a:lumMod val="50000"/>
                </a:schemeClr>
              </a:solidFill>
            </a:endParaRPr>
          </a:p>
          <a:p>
            <a:pPr fontAlgn="auto">
              <a:spcAft>
                <a:spcPts val="0"/>
              </a:spcAft>
              <a:buFont typeface="Arial" pitchFamily="34" charset="0"/>
              <a:buChar char="•"/>
              <a:defRPr/>
            </a:pPr>
            <a:r>
              <a:rPr lang="en-US" sz="2400" b="1" dirty="0" smtClean="0">
                <a:solidFill>
                  <a:schemeClr val="accent1">
                    <a:lumMod val="50000"/>
                  </a:schemeClr>
                </a:solidFill>
              </a:rPr>
              <a:t>First in a series</a:t>
            </a:r>
          </a:p>
          <a:p>
            <a:pPr lvl="1" fontAlgn="auto">
              <a:spcAft>
                <a:spcPts val="0"/>
              </a:spcAft>
              <a:buFont typeface="Arial" pitchFamily="34" charset="0"/>
              <a:buChar char="–"/>
              <a:defRPr/>
            </a:pPr>
            <a:r>
              <a:rPr lang="en-US" sz="1600" b="1" dirty="0" smtClean="0">
                <a:solidFill>
                  <a:schemeClr val="accent1">
                    <a:lumMod val="50000"/>
                  </a:schemeClr>
                </a:solidFill>
              </a:rPr>
              <a:t>Combines new data, research, lessons from operational work</a:t>
            </a:r>
          </a:p>
          <a:p>
            <a:pPr lvl="1" fontAlgn="auto">
              <a:spcAft>
                <a:spcPts val="0"/>
              </a:spcAft>
              <a:buFont typeface="Arial" pitchFamily="34" charset="0"/>
              <a:buChar char="–"/>
              <a:defRPr/>
            </a:pPr>
            <a:r>
              <a:rPr lang="en-US" sz="1600" b="1" dirty="0" smtClean="0">
                <a:solidFill>
                  <a:schemeClr val="accent1">
                    <a:lumMod val="50000"/>
                  </a:schemeClr>
                </a:solidFill>
              </a:rPr>
              <a:t>Collaboration within WBG and with external contributors</a:t>
            </a:r>
            <a:endParaRPr lang="en-US" sz="2000" b="1" dirty="0" smtClean="0">
              <a:solidFill>
                <a:schemeClr val="accent1">
                  <a:lumMod val="50000"/>
                </a:schemeClr>
              </a:solidFill>
            </a:endParaRPr>
          </a:p>
          <a:p>
            <a:pPr fontAlgn="auto">
              <a:spcAft>
                <a:spcPts val="0"/>
              </a:spcAft>
              <a:buFont typeface="Arial" pitchFamily="34" charset="0"/>
              <a:buChar char="•"/>
              <a:defRPr/>
            </a:pPr>
            <a:r>
              <a:rPr lang="en-US" sz="2400" b="1" dirty="0" smtClean="0">
                <a:solidFill>
                  <a:schemeClr val="accent1">
                    <a:lumMod val="50000"/>
                  </a:schemeClr>
                </a:solidFill>
              </a:rPr>
              <a:t>Each report will focus on a theme</a:t>
            </a:r>
          </a:p>
          <a:p>
            <a:pPr lvl="1" fontAlgn="auto">
              <a:spcAft>
                <a:spcPts val="0"/>
              </a:spcAft>
              <a:buFont typeface="Arial" pitchFamily="34" charset="0"/>
              <a:buChar char="–"/>
              <a:defRPr/>
            </a:pPr>
            <a:r>
              <a:rPr lang="en-US" sz="1600" b="1" dirty="0" smtClean="0">
                <a:solidFill>
                  <a:schemeClr val="accent1">
                    <a:lumMod val="50000"/>
                  </a:schemeClr>
                </a:solidFill>
              </a:rPr>
              <a:t>GFDR 2013: rethinking the state’s role in finance, </a:t>
            </a:r>
            <a:br>
              <a:rPr lang="en-US" sz="1600" b="1" dirty="0" smtClean="0">
                <a:solidFill>
                  <a:schemeClr val="accent1">
                    <a:lumMod val="50000"/>
                  </a:schemeClr>
                </a:solidFill>
              </a:rPr>
            </a:br>
            <a:r>
              <a:rPr lang="en-US" sz="1600" b="1" dirty="0" smtClean="0">
                <a:solidFill>
                  <a:schemeClr val="accent1">
                    <a:lumMod val="50000"/>
                  </a:schemeClr>
                </a:solidFill>
              </a:rPr>
              <a:t>in light of the global crisis</a:t>
            </a:r>
          </a:p>
          <a:p>
            <a:pPr lvl="1" fontAlgn="auto">
              <a:spcAft>
                <a:spcPts val="0"/>
              </a:spcAft>
              <a:buFont typeface="Arial" pitchFamily="34" charset="0"/>
              <a:buChar char="–"/>
              <a:defRPr/>
            </a:pPr>
            <a:r>
              <a:rPr lang="en-US" sz="1600" b="1" dirty="0" smtClean="0">
                <a:solidFill>
                  <a:schemeClr val="accent1">
                    <a:lumMod val="50000"/>
                  </a:schemeClr>
                </a:solidFill>
              </a:rPr>
              <a:t>GFDR 2014: financial inclusion</a:t>
            </a:r>
          </a:p>
          <a:p>
            <a:pPr lvl="1" fontAlgn="auto">
              <a:spcAft>
                <a:spcPts val="0"/>
              </a:spcAft>
              <a:buFont typeface="Arial" pitchFamily="34" charset="0"/>
              <a:buChar char="–"/>
              <a:defRPr/>
            </a:pPr>
            <a:endParaRPr lang="en-US" sz="1600" b="1" dirty="0" smtClean="0">
              <a:solidFill>
                <a:schemeClr val="accent1">
                  <a:lumMod val="50000"/>
                </a:schemeClr>
              </a:solidFill>
            </a:endParaRPr>
          </a:p>
          <a:p>
            <a:pPr fontAlgn="auto">
              <a:spcAft>
                <a:spcPts val="0"/>
              </a:spcAft>
              <a:buFont typeface="Arial" pitchFamily="34" charset="0"/>
              <a:buChar char="•"/>
              <a:defRPr/>
            </a:pPr>
            <a:r>
              <a:rPr lang="en-US" sz="2400" b="1" dirty="0" smtClean="0">
                <a:solidFill>
                  <a:schemeClr val="accent1">
                    <a:lumMod val="50000"/>
                  </a:schemeClr>
                </a:solidFill>
              </a:rPr>
              <a:t>More than a report</a:t>
            </a:r>
          </a:p>
          <a:p>
            <a:pPr lvl="1" fontAlgn="auto">
              <a:spcAft>
                <a:spcPts val="0"/>
              </a:spcAft>
              <a:buFont typeface="Arial" pitchFamily="34" charset="0"/>
              <a:buChar char="–"/>
              <a:defRPr/>
            </a:pPr>
            <a:r>
              <a:rPr lang="en-US" sz="1600" b="1" dirty="0" smtClean="0">
                <a:solidFill>
                  <a:schemeClr val="accent1">
                    <a:lumMod val="50000"/>
                  </a:schemeClr>
                </a:solidFill>
              </a:rPr>
              <a:t>Accompanied by </a:t>
            </a:r>
            <a:r>
              <a:rPr lang="en-US" sz="1600" b="1" i="1" dirty="0" smtClean="0">
                <a:solidFill>
                  <a:schemeClr val="accent1">
                    <a:lumMod val="50000"/>
                  </a:schemeClr>
                </a:solidFill>
              </a:rPr>
              <a:t>Global Financial Development Database</a:t>
            </a:r>
            <a:r>
              <a:rPr lang="en-US" sz="1600" b="1" dirty="0" smtClean="0">
                <a:solidFill>
                  <a:schemeClr val="accent1">
                    <a:lumMod val="50000"/>
                  </a:schemeClr>
                </a:solidFill>
              </a:rPr>
              <a:t> and several other </a:t>
            </a:r>
            <a:br>
              <a:rPr lang="en-US" sz="1600" b="1" dirty="0" smtClean="0">
                <a:solidFill>
                  <a:schemeClr val="accent1">
                    <a:lumMod val="50000"/>
                  </a:schemeClr>
                </a:solidFill>
              </a:rPr>
            </a:br>
            <a:r>
              <a:rPr lang="en-US" sz="1600" b="1" dirty="0" smtClean="0">
                <a:solidFill>
                  <a:schemeClr val="accent1">
                    <a:lumMod val="50000"/>
                  </a:schemeClr>
                </a:solidFill>
              </a:rPr>
              <a:t>major databases and surveys, benchmarking of  financial systems </a:t>
            </a:r>
            <a:br>
              <a:rPr lang="en-US" sz="1600" b="1" dirty="0" smtClean="0">
                <a:solidFill>
                  <a:schemeClr val="accent1">
                    <a:lumMod val="50000"/>
                  </a:schemeClr>
                </a:solidFill>
              </a:rPr>
            </a:br>
            <a:r>
              <a:rPr lang="en-US" sz="1600" b="1" dirty="0" smtClean="0">
                <a:solidFill>
                  <a:schemeClr val="accent1">
                    <a:lumMod val="50000"/>
                  </a:schemeClr>
                </a:solidFill>
              </a:rPr>
              <a:t>around the world, a range of underlying case studies and research papers</a:t>
            </a:r>
          </a:p>
          <a:p>
            <a:pPr lvl="1" fontAlgn="auto">
              <a:spcAft>
                <a:spcPts val="0"/>
              </a:spcAft>
              <a:buFont typeface="Arial" pitchFamily="34" charset="0"/>
              <a:buChar char="–"/>
              <a:defRPr/>
            </a:pPr>
            <a:r>
              <a:rPr lang="en-US" sz="1600" b="1" dirty="0" smtClean="0">
                <a:solidFill>
                  <a:schemeClr val="accent1">
                    <a:lumMod val="50000"/>
                  </a:schemeClr>
                </a:solidFill>
              </a:rPr>
              <a:t>http://www.worldbank.org/financialdevelopment</a:t>
            </a:r>
          </a:p>
          <a:p>
            <a:pPr fontAlgn="auto">
              <a:spcAft>
                <a:spcPts val="0"/>
              </a:spcAft>
              <a:buFont typeface="Arial" pitchFamily="34" charset="0"/>
              <a:buNone/>
              <a:defRPr/>
            </a:pPr>
            <a:endParaRPr lang="en-US" sz="800" dirty="0" smtClean="0">
              <a:solidFill>
                <a:schemeClr val="tx2">
                  <a:lumMod val="50000"/>
                </a:schemeClr>
              </a:solidFill>
            </a:endParaRPr>
          </a:p>
          <a:p>
            <a:pPr fontAlgn="auto">
              <a:spcAft>
                <a:spcPts val="0"/>
              </a:spcAft>
              <a:buFont typeface="Arial" pitchFamily="34" charset="0"/>
              <a:buNone/>
              <a:defRPr/>
            </a:pPr>
            <a:endParaRPr lang="en-US" sz="800" b="1" dirty="0" smtClean="0">
              <a:solidFill>
                <a:schemeClr val="tx2">
                  <a:lumMod val="50000"/>
                </a:schemeClr>
              </a:solidFill>
            </a:endParaRPr>
          </a:p>
          <a:p>
            <a:pPr fontAlgn="auto">
              <a:spcAft>
                <a:spcPts val="0"/>
              </a:spcAft>
              <a:buFont typeface="Arial" pitchFamily="34" charset="0"/>
              <a:buNone/>
              <a:defRPr/>
            </a:pPr>
            <a:endParaRPr lang="en-US" sz="2100" i="1" dirty="0" smtClean="0">
              <a:solidFill>
                <a:schemeClr val="tx2">
                  <a:lumMod val="50000"/>
                </a:schemeClr>
              </a:solidFill>
            </a:endParaRPr>
          </a:p>
          <a:p>
            <a:pPr fontAlgn="auto">
              <a:spcAft>
                <a:spcPts val="0"/>
              </a:spcAft>
              <a:buFont typeface="Arial" pitchFamily="34" charset="0"/>
              <a:buNone/>
              <a:defRPr/>
            </a:pPr>
            <a:endParaRPr lang="en-US" sz="800" dirty="0" smtClean="0">
              <a:solidFill>
                <a:schemeClr val="tx2">
                  <a:lumMod val="50000"/>
                </a:schemeClr>
              </a:solidFill>
            </a:endParaRPr>
          </a:p>
          <a:p>
            <a:pPr fontAlgn="auto">
              <a:spcAft>
                <a:spcPts val="0"/>
              </a:spcAft>
              <a:buFont typeface="Arial" pitchFamily="34" charset="0"/>
              <a:buNone/>
              <a:defRPr/>
            </a:pPr>
            <a:endParaRPr lang="en-US" sz="800" dirty="0" smtClean="0">
              <a:solidFill>
                <a:schemeClr val="tx2">
                  <a:lumMod val="50000"/>
                </a:schemeClr>
              </a:solidFill>
            </a:endParaRPr>
          </a:p>
          <a:p>
            <a:pPr lvl="1" fontAlgn="auto">
              <a:spcAft>
                <a:spcPts val="0"/>
              </a:spcAft>
              <a:buFont typeface="Arial" pitchFamily="34" charset="0"/>
              <a:buNone/>
              <a:defRPr/>
            </a:pPr>
            <a:endParaRPr lang="en-US" sz="1100" dirty="0" smtClean="0">
              <a:solidFill>
                <a:schemeClr val="tx2">
                  <a:lumMod val="50000"/>
                </a:schemeClr>
              </a:solidFill>
            </a:endParaRPr>
          </a:p>
          <a:p>
            <a:pPr lvl="1" fontAlgn="auto">
              <a:spcAft>
                <a:spcPts val="0"/>
              </a:spcAft>
              <a:buFont typeface="Arial" pitchFamily="34" charset="0"/>
              <a:buNone/>
              <a:defRPr/>
            </a:pPr>
            <a:endParaRPr lang="en-US" sz="1100" dirty="0" smtClean="0">
              <a:solidFill>
                <a:schemeClr val="tx2">
                  <a:lumMod val="50000"/>
                </a:schemeClr>
              </a:solidFill>
            </a:endParaRPr>
          </a:p>
          <a:p>
            <a:pPr fontAlgn="auto">
              <a:spcAft>
                <a:spcPts val="0"/>
              </a:spcAft>
              <a:buFont typeface="Arial" pitchFamily="34" charset="0"/>
              <a:buNone/>
              <a:defRPr/>
            </a:pPr>
            <a:endParaRPr lang="en-US" dirty="0">
              <a:solidFill>
                <a:schemeClr val="tx2">
                  <a:lumMod val="50000"/>
                </a:schemeClr>
              </a:solidFill>
            </a:endParaRPr>
          </a:p>
        </p:txBody>
      </p:sp>
      <p:sp>
        <p:nvSpPr>
          <p:cNvPr id="5" name="Title 4"/>
          <p:cNvSpPr>
            <a:spLocks noGrp="1"/>
          </p:cNvSpPr>
          <p:nvPr>
            <p:ph type="title"/>
          </p:nvPr>
        </p:nvSpPr>
        <p:spPr>
          <a:xfrm>
            <a:off x="0" y="274638"/>
            <a:ext cx="9144000" cy="563562"/>
          </a:xfrm>
        </p:spPr>
        <p:txBody>
          <a:bodyPr rtlCol="0">
            <a:normAutofit/>
          </a:bodyPr>
          <a:lstStyle/>
          <a:p>
            <a:pPr fontAlgn="auto">
              <a:spcAft>
                <a:spcPts val="0"/>
              </a:spcAft>
              <a:defRPr/>
            </a:pPr>
            <a:r>
              <a:rPr lang="en-US" sz="2800" b="1" dirty="0" smtClean="0">
                <a:solidFill>
                  <a:schemeClr val="accent1">
                    <a:lumMod val="50000"/>
                  </a:schemeClr>
                </a:solidFill>
              </a:rPr>
              <a:t>Introducing the </a:t>
            </a:r>
            <a:r>
              <a:rPr lang="en-US" sz="2800" b="1" i="1" dirty="0" smtClean="0">
                <a:solidFill>
                  <a:schemeClr val="accent1">
                    <a:lumMod val="50000"/>
                  </a:schemeClr>
                </a:solidFill>
              </a:rPr>
              <a:t>Global Financial Development Report</a:t>
            </a:r>
            <a:endParaRPr lang="en-US" sz="2800" b="1" i="1" dirty="0">
              <a:solidFill>
                <a:schemeClr val="accent1">
                  <a:lumMod val="50000"/>
                </a:schemeClr>
              </a:solidFill>
            </a:endParaRPr>
          </a:p>
        </p:txBody>
      </p:sp>
      <p:sp>
        <p:nvSpPr>
          <p:cNvPr id="6" name="TextBox 5"/>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b="1" dirty="0">
                <a:solidFill>
                  <a:srgbClr val="002060"/>
                </a:solidFill>
                <a:latin typeface="+mn-lt"/>
                <a:cs typeface="+mn-cs"/>
              </a:rPr>
              <a:t>Intro</a:t>
            </a:r>
            <a:r>
              <a:rPr lang="en-US" sz="1200" dirty="0">
                <a:solidFill>
                  <a:srgbClr val="002060"/>
                </a:solidFill>
                <a:latin typeface="+mn-lt"/>
                <a:cs typeface="+mn-cs"/>
              </a:rPr>
              <a:t> </a:t>
            </a:r>
            <a:r>
              <a:rPr lang="en-US" sz="1200" dirty="0">
                <a:solidFill>
                  <a:schemeClr val="accent1">
                    <a:lumMod val="50000"/>
                  </a:schemeClr>
                </a:solidFill>
                <a:latin typeface="+mn-lt"/>
                <a:cs typeface="+mn-cs"/>
              </a:rPr>
              <a:t>	 Regulation  and Supervision            Competition Policy           Direct Interventions             Infrastructure                Main Messages</a:t>
            </a:r>
            <a:endParaRPr lang="en-US" sz="1200" dirty="0">
              <a:solidFill>
                <a:schemeClr val="accent1">
                  <a:lumMod val="50000"/>
                </a:schemeClr>
              </a:solidFill>
              <a:latin typeface="+mn-lt"/>
              <a:cs typeface="+mn-cs"/>
            </a:endParaRPr>
          </a:p>
        </p:txBody>
      </p:sp>
      <p:pic>
        <p:nvPicPr>
          <p:cNvPr id="7" name="Picture 2"/>
          <p:cNvPicPr>
            <a:picLocks noChangeAspect="1" noChangeArrowheads="1"/>
          </p:cNvPicPr>
          <p:nvPr/>
        </p:nvPicPr>
        <p:blipFill>
          <a:blip r:embed="rId3"/>
          <a:srcRect/>
          <a:stretch>
            <a:fillRect/>
          </a:stretch>
        </p:blipFill>
        <p:spPr bwMode="auto">
          <a:xfrm>
            <a:off x="5410200" y="2438400"/>
            <a:ext cx="2051050" cy="1450975"/>
          </a:xfrm>
          <a:prstGeom prst="rect">
            <a:avLst/>
          </a:prstGeom>
          <a:solidFill>
            <a:srgbClr val="FFC000"/>
          </a:solidFill>
          <a:ln w="57150">
            <a:solidFill>
              <a:srgbClr val="3333CC"/>
            </a:solidFill>
            <a:miter lim="800000"/>
            <a:headEnd/>
            <a:tailEnd/>
          </a:ln>
          <a:effectLst>
            <a:outerShdw blurRad="50800" dist="139700" dir="2700000" algn="tl" rotWithShape="0">
              <a:prstClr val="black">
                <a:alpha val="40000"/>
              </a:prstClr>
            </a:outerShdw>
          </a:effectLst>
        </p:spPr>
      </p:pic>
      <p:sp>
        <p:nvSpPr>
          <p:cNvPr id="16389" name="TextBox 7"/>
          <p:cNvSpPr txBox="1">
            <a:spLocks noChangeArrowheads="1"/>
          </p:cNvSpPr>
          <p:nvPr/>
        </p:nvSpPr>
        <p:spPr bwMode="auto">
          <a:xfrm>
            <a:off x="7543800" y="6019800"/>
            <a:ext cx="1219200" cy="261938"/>
          </a:xfrm>
          <a:prstGeom prst="rect">
            <a:avLst/>
          </a:prstGeom>
          <a:noFill/>
          <a:ln w="9525">
            <a:noFill/>
            <a:miter lim="800000"/>
            <a:headEnd/>
            <a:tailEnd/>
          </a:ln>
        </p:spPr>
        <p:txBody>
          <a:bodyPr>
            <a:spAutoFit/>
          </a:bodyPr>
          <a:lstStyle/>
          <a:p>
            <a:pPr algn="r"/>
            <a:r>
              <a:rPr lang="en-US" sz="1100">
                <a:solidFill>
                  <a:schemeClr val="bg1"/>
                </a:solidFill>
                <a:latin typeface="Calibri" pitchFamily="34" charset="0"/>
              </a:rPr>
              <a:t>Source: AFP</a:t>
            </a:r>
          </a:p>
        </p:txBody>
      </p:sp>
      <p:sp>
        <p:nvSpPr>
          <p:cNvPr id="16390" name="TextBox 8"/>
          <p:cNvSpPr txBox="1">
            <a:spLocks noChangeArrowheads="1"/>
          </p:cNvSpPr>
          <p:nvPr/>
        </p:nvSpPr>
        <p:spPr bwMode="auto">
          <a:xfrm>
            <a:off x="7924800" y="4267200"/>
            <a:ext cx="838200" cy="246063"/>
          </a:xfrm>
          <a:prstGeom prst="rect">
            <a:avLst/>
          </a:prstGeom>
          <a:noFill/>
          <a:ln w="9525">
            <a:noFill/>
            <a:miter lim="800000"/>
            <a:headEnd/>
            <a:tailEnd/>
          </a:ln>
        </p:spPr>
        <p:txBody>
          <a:bodyPr>
            <a:spAutoFit/>
          </a:bodyPr>
          <a:lstStyle/>
          <a:p>
            <a:pPr algn="r"/>
            <a:r>
              <a:rPr lang="en-US" sz="1000">
                <a:solidFill>
                  <a:schemeClr val="bg1"/>
                </a:solidFill>
                <a:latin typeface="Calibri" pitchFamily="34" charset="0"/>
              </a:rPr>
              <a:t>Source: AFP</a:t>
            </a:r>
          </a:p>
        </p:txBody>
      </p:sp>
      <p:pic>
        <p:nvPicPr>
          <p:cNvPr id="16391" name="Picture 2"/>
          <p:cNvPicPr>
            <a:picLocks noChangeAspect="1" noChangeArrowheads="1"/>
          </p:cNvPicPr>
          <p:nvPr/>
        </p:nvPicPr>
        <p:blipFill>
          <a:blip r:embed="rId4"/>
          <a:srcRect/>
          <a:stretch>
            <a:fillRect/>
          </a:stretch>
        </p:blipFill>
        <p:spPr bwMode="auto">
          <a:xfrm>
            <a:off x="7810500" y="3810000"/>
            <a:ext cx="13335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6"/>
          <p:cNvSpPr txBox="1">
            <a:spLocks noChangeArrowheads="1"/>
          </p:cNvSpPr>
          <p:nvPr/>
        </p:nvSpPr>
        <p:spPr bwMode="auto">
          <a:xfrm>
            <a:off x="762000" y="5867400"/>
            <a:ext cx="8001000" cy="554038"/>
          </a:xfrm>
          <a:prstGeom prst="rect">
            <a:avLst/>
          </a:prstGeom>
          <a:noFill/>
          <a:ln w="9525">
            <a:noFill/>
            <a:miter lim="800000"/>
            <a:headEnd/>
            <a:tailEnd/>
          </a:ln>
        </p:spPr>
        <p:txBody>
          <a:bodyPr>
            <a:spAutoFit/>
          </a:bodyPr>
          <a:lstStyle/>
          <a:p>
            <a:r>
              <a:rPr lang="en-US" sz="1000" b="1">
                <a:latin typeface="Calibri" pitchFamily="34" charset="0"/>
              </a:rPr>
              <a:t>Examples of other variables in the database: </a:t>
            </a:r>
            <a:r>
              <a:rPr lang="en-US" sz="1000">
                <a:latin typeface="Calibri" pitchFamily="34" charset="0"/>
              </a:rPr>
              <a:t>ownership of financial institutions, structure (H-statistics etc), measures of internationalization, features of the regulatory and institutional framework, etc. </a:t>
            </a:r>
          </a:p>
          <a:p>
            <a:r>
              <a:rPr lang="en-US" sz="1000">
                <a:latin typeface="Calibri" pitchFamily="34" charset="0"/>
              </a:rPr>
              <a:t>For the database, see http://www.worldbank.org/financialdevelopment.</a:t>
            </a:r>
          </a:p>
        </p:txBody>
      </p:sp>
      <p:graphicFrame>
        <p:nvGraphicFramePr>
          <p:cNvPr id="6" name="Table 5"/>
          <p:cNvGraphicFramePr>
            <a:graphicFrameLocks noGrp="1"/>
          </p:cNvGraphicFramePr>
          <p:nvPr/>
        </p:nvGraphicFramePr>
        <p:xfrm>
          <a:off x="762000" y="1219200"/>
          <a:ext cx="7924800" cy="4485268"/>
        </p:xfrm>
        <a:graphic>
          <a:graphicData uri="http://schemas.openxmlformats.org/drawingml/2006/table">
            <a:tbl>
              <a:tblPr bandRow="1">
                <a:effectLst>
                  <a:outerShdw blurRad="50800" dist="127000" dir="2700000" algn="tl" rotWithShape="0">
                    <a:prstClr val="black">
                      <a:alpha val="40000"/>
                    </a:prstClr>
                  </a:outerShdw>
                </a:effectLst>
                <a:tableStyleId>{5C22544A-7EE6-4342-B048-85BDC9FD1C3A}</a:tableStyleId>
              </a:tblPr>
              <a:tblGrid>
                <a:gridCol w="366755"/>
                <a:gridCol w="3824245"/>
                <a:gridCol w="3733800"/>
              </a:tblGrid>
              <a:tr h="341621">
                <a:tc>
                  <a:txBody>
                    <a:bodyPr/>
                    <a:lstStyle/>
                    <a:p>
                      <a:pPr marL="0" marR="0">
                        <a:lnSpc>
                          <a:spcPct val="110000"/>
                        </a:lnSpc>
                        <a:spcBef>
                          <a:spcPts val="0"/>
                        </a:spcBef>
                        <a:spcAft>
                          <a:spcPts val="0"/>
                        </a:spcAft>
                      </a:pPr>
                      <a:endParaRPr lang="en-US" sz="1400"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n-lt"/>
                        <a:ea typeface="Times New Roman"/>
                      </a:endParaRPr>
                    </a:p>
                  </a:txBody>
                  <a:tcPr marL="50077" marR="50077" marT="0" marB="0">
                    <a:solidFill>
                      <a:srgbClr val="002060"/>
                    </a:solidFill>
                  </a:tcPr>
                </a:tc>
                <a:tc>
                  <a:txBody>
                    <a:bodyPr/>
                    <a:lstStyle/>
                    <a:p>
                      <a:pPr marL="0" marR="0" algn="ctr">
                        <a:lnSpc>
                          <a:spcPct val="110000"/>
                        </a:lnSpc>
                        <a:spcBef>
                          <a:spcPts val="0"/>
                        </a:spcBef>
                        <a:spcAft>
                          <a:spcPts val="0"/>
                        </a:spcAft>
                      </a:pPr>
                      <a:r>
                        <a:rPr lang="en-US" sz="1400" b="1" dirty="0">
                          <a:solidFill>
                            <a:schemeClr val="bg1"/>
                          </a:solidFill>
                        </a:rPr>
                        <a:t>FINANCIAL INSTITUTIONS</a:t>
                      </a:r>
                      <a:endParaRPr lang="en-US" sz="1400" b="1" dirty="0">
                        <a:solidFill>
                          <a:schemeClr val="bg1"/>
                        </a:solidFill>
                        <a:latin typeface="+mn-lt"/>
                        <a:ea typeface="Times New Roman"/>
                      </a:endParaRPr>
                    </a:p>
                  </a:txBody>
                  <a:tcPr marL="50077" marR="50077" marT="0" marB="0" anchor="ctr">
                    <a:solidFill>
                      <a:srgbClr val="002060"/>
                    </a:solidFill>
                  </a:tcPr>
                </a:tc>
                <a:tc>
                  <a:txBody>
                    <a:bodyPr/>
                    <a:lstStyle/>
                    <a:p>
                      <a:pPr marL="0" marR="0" algn="ctr">
                        <a:lnSpc>
                          <a:spcPct val="110000"/>
                        </a:lnSpc>
                        <a:spcBef>
                          <a:spcPts val="0"/>
                        </a:spcBef>
                        <a:spcAft>
                          <a:spcPts val="0"/>
                        </a:spcAft>
                      </a:pPr>
                      <a:r>
                        <a:rPr lang="en-US" sz="1400" b="1" dirty="0">
                          <a:solidFill>
                            <a:schemeClr val="bg1"/>
                          </a:solidFill>
                        </a:rPr>
                        <a:t>FINANCIAL MARKETS</a:t>
                      </a:r>
                      <a:endParaRPr lang="en-US" sz="1400" b="1" dirty="0">
                        <a:solidFill>
                          <a:schemeClr val="bg1"/>
                        </a:solidFill>
                        <a:latin typeface="+mn-lt"/>
                        <a:ea typeface="Times New Roman"/>
                      </a:endParaRPr>
                    </a:p>
                  </a:txBody>
                  <a:tcPr marL="50077" marR="50077" marT="0" marB="0" anchor="ctr">
                    <a:solidFill>
                      <a:srgbClr val="002060"/>
                    </a:solidFill>
                  </a:tcPr>
                </a:tc>
              </a:tr>
              <a:tr h="914057">
                <a:tc>
                  <a:txBody>
                    <a:bodyPr/>
                    <a:lstStyle/>
                    <a:p>
                      <a:pPr marL="0" marR="0" algn="ctr">
                        <a:lnSpc>
                          <a:spcPct val="110000"/>
                        </a:lnSpc>
                        <a:spcBef>
                          <a:spcPts val="0"/>
                        </a:spcBef>
                        <a:spcAft>
                          <a:spcPts val="0"/>
                        </a:spcAft>
                      </a:pPr>
                      <a:r>
                        <a:rPr lang="en-US" sz="1400" b="1" dirty="0">
                          <a:solidFill>
                            <a:schemeClr val="bg1"/>
                          </a:solidFill>
                        </a:rPr>
                        <a:t>DEPTH</a:t>
                      </a:r>
                      <a:endParaRPr lang="en-US" sz="1400" b="1" dirty="0">
                        <a:solidFill>
                          <a:schemeClr val="bg1"/>
                        </a:solidFill>
                        <a:latin typeface="+mn-lt"/>
                        <a:ea typeface="Times New Roman"/>
                      </a:endParaRPr>
                    </a:p>
                  </a:txBody>
                  <a:tcPr marL="50077" marR="50077" marT="0" marB="0" vert="vert270">
                    <a:solidFill>
                      <a:srgbClr val="002060"/>
                    </a:solidFill>
                  </a:tcPr>
                </a:tc>
                <a:tc>
                  <a:txBody>
                    <a:bodyPr/>
                    <a:lstStyle/>
                    <a:p>
                      <a:pPr marL="0" marR="0" algn="ctr">
                        <a:lnSpc>
                          <a:spcPct val="110000"/>
                        </a:lnSpc>
                        <a:spcBef>
                          <a:spcPts val="0"/>
                        </a:spcBef>
                        <a:spcAft>
                          <a:spcPts val="0"/>
                        </a:spcAft>
                      </a:pPr>
                      <a:r>
                        <a:rPr lang="en-US" sz="1400" b="1" dirty="0"/>
                        <a:t>Private sector credit to GDP</a:t>
                      </a:r>
                    </a:p>
                    <a:p>
                      <a:pPr marL="0" marR="0">
                        <a:lnSpc>
                          <a:spcPct val="110000"/>
                        </a:lnSpc>
                        <a:spcBef>
                          <a:spcPts val="0"/>
                        </a:spcBef>
                        <a:spcAft>
                          <a:spcPts val="0"/>
                        </a:spcAft>
                      </a:pPr>
                      <a:endParaRPr lang="en-US" sz="1000" dirty="0" smtClean="0"/>
                    </a:p>
                    <a:p>
                      <a:pPr marL="0" marR="0">
                        <a:lnSpc>
                          <a:spcPct val="110000"/>
                        </a:lnSpc>
                        <a:spcBef>
                          <a:spcPts val="0"/>
                        </a:spcBef>
                        <a:spcAft>
                          <a:spcPts val="0"/>
                        </a:spcAft>
                      </a:pPr>
                      <a:r>
                        <a:rPr lang="en-US" sz="1000" dirty="0" smtClean="0"/>
                        <a:t>Financial </a:t>
                      </a:r>
                      <a:r>
                        <a:rPr lang="en-US" sz="1000" dirty="0"/>
                        <a:t>institutions’ assets to </a:t>
                      </a:r>
                      <a:r>
                        <a:rPr lang="en-US" sz="1000" dirty="0" smtClean="0"/>
                        <a:t>GDP , M2 </a:t>
                      </a:r>
                      <a:r>
                        <a:rPr lang="en-US" sz="1000" dirty="0"/>
                        <a:t>to </a:t>
                      </a:r>
                      <a:r>
                        <a:rPr lang="en-US" sz="1000" dirty="0" smtClean="0"/>
                        <a:t>GDP, Deposits </a:t>
                      </a:r>
                      <a:r>
                        <a:rPr lang="en-US" sz="1000" dirty="0"/>
                        <a:t>to </a:t>
                      </a:r>
                      <a:r>
                        <a:rPr lang="en-US" sz="1000" dirty="0" smtClean="0"/>
                        <a:t>GDP ,Gross </a:t>
                      </a:r>
                      <a:r>
                        <a:rPr lang="en-US" sz="1000" dirty="0"/>
                        <a:t>value-added of the financial sector to </a:t>
                      </a:r>
                      <a:r>
                        <a:rPr lang="en-US" sz="1000" dirty="0" smtClean="0"/>
                        <a:t>GDP, …</a:t>
                      </a:r>
                      <a:endParaRPr lang="en-US" sz="1000" dirty="0">
                        <a:latin typeface="+mn-lt"/>
                        <a:ea typeface="Times New Roman"/>
                      </a:endParaRPr>
                    </a:p>
                  </a:txBody>
                  <a:tcPr marL="50077" marR="50077" marT="0" marB="0">
                    <a:solidFill>
                      <a:schemeClr val="bg1">
                        <a:lumMod val="95000"/>
                      </a:schemeClr>
                    </a:solidFill>
                  </a:tcPr>
                </a:tc>
                <a:tc>
                  <a:txBody>
                    <a:bodyPr/>
                    <a:lstStyle/>
                    <a:p>
                      <a:pPr marL="0" marR="0" algn="ctr">
                        <a:lnSpc>
                          <a:spcPct val="100000"/>
                        </a:lnSpc>
                        <a:spcBef>
                          <a:spcPts val="0"/>
                        </a:spcBef>
                        <a:spcAft>
                          <a:spcPts val="0"/>
                        </a:spcAft>
                      </a:pPr>
                      <a:r>
                        <a:rPr lang="en-US" sz="1400" b="1" dirty="0"/>
                        <a:t>Stock market capitalization plus outstanding domestic private debt securities to GDP</a:t>
                      </a:r>
                    </a:p>
                    <a:p>
                      <a:pPr marL="0" marR="0">
                        <a:lnSpc>
                          <a:spcPct val="110000"/>
                        </a:lnSpc>
                        <a:spcBef>
                          <a:spcPts val="0"/>
                        </a:spcBef>
                        <a:spcAft>
                          <a:spcPts val="0"/>
                        </a:spcAft>
                      </a:pPr>
                      <a:r>
                        <a:rPr lang="en-US" sz="1000" dirty="0"/>
                        <a:t>Private debt securities to </a:t>
                      </a:r>
                      <a:r>
                        <a:rPr lang="en-US" sz="1000" dirty="0" smtClean="0"/>
                        <a:t>GDP, Public </a:t>
                      </a:r>
                      <a:r>
                        <a:rPr lang="en-US" sz="1000" dirty="0"/>
                        <a:t>debt securities to </a:t>
                      </a:r>
                      <a:r>
                        <a:rPr lang="en-US" sz="1000" dirty="0" smtClean="0"/>
                        <a:t>GDP, International </a:t>
                      </a:r>
                      <a:r>
                        <a:rPr lang="en-US" sz="1000" dirty="0"/>
                        <a:t>debt securities to </a:t>
                      </a:r>
                      <a:r>
                        <a:rPr lang="en-US" sz="1000" dirty="0" smtClean="0"/>
                        <a:t>GDP, Stock </a:t>
                      </a:r>
                      <a:r>
                        <a:rPr lang="en-US" sz="1000" dirty="0"/>
                        <a:t>market capitalization to </a:t>
                      </a:r>
                      <a:r>
                        <a:rPr lang="en-US" sz="1000" dirty="0" smtClean="0"/>
                        <a:t>GDP, Stocks </a:t>
                      </a:r>
                      <a:r>
                        <a:rPr lang="en-US" sz="1000" dirty="0"/>
                        <a:t>traded to </a:t>
                      </a:r>
                      <a:r>
                        <a:rPr lang="en-US" sz="1000" dirty="0" smtClean="0"/>
                        <a:t>GDP,</a:t>
                      </a:r>
                      <a:r>
                        <a:rPr lang="en-US" sz="1000" baseline="0" dirty="0" smtClean="0"/>
                        <a:t> ….</a:t>
                      </a:r>
                      <a:endParaRPr lang="en-US" sz="1000" dirty="0">
                        <a:latin typeface="+mn-lt"/>
                        <a:ea typeface="Times New Roman"/>
                      </a:endParaRPr>
                    </a:p>
                  </a:txBody>
                  <a:tcPr marL="50077" marR="50077" marT="0" marB="0">
                    <a:solidFill>
                      <a:schemeClr val="bg1">
                        <a:lumMod val="95000"/>
                      </a:schemeClr>
                    </a:solidFill>
                  </a:tcPr>
                </a:tc>
              </a:tr>
              <a:tr h="1219742">
                <a:tc>
                  <a:txBody>
                    <a:bodyPr/>
                    <a:lstStyle/>
                    <a:p>
                      <a:pPr marL="0" marR="0" algn="ctr">
                        <a:lnSpc>
                          <a:spcPct val="110000"/>
                        </a:lnSpc>
                        <a:spcBef>
                          <a:spcPts val="0"/>
                        </a:spcBef>
                        <a:spcAft>
                          <a:spcPts val="0"/>
                        </a:spcAft>
                      </a:pPr>
                      <a:r>
                        <a:rPr lang="en-US" sz="1400" b="1" dirty="0">
                          <a:solidFill>
                            <a:schemeClr val="bg1"/>
                          </a:solidFill>
                        </a:rPr>
                        <a:t>ACCESS</a:t>
                      </a:r>
                      <a:endParaRPr lang="en-US" sz="1400" b="1" dirty="0">
                        <a:solidFill>
                          <a:schemeClr val="bg1"/>
                        </a:solidFill>
                        <a:latin typeface="+mn-lt"/>
                        <a:ea typeface="Times New Roman"/>
                      </a:endParaRPr>
                    </a:p>
                  </a:txBody>
                  <a:tcPr marL="50077" marR="50077" marT="0" marB="0" vert="vert270">
                    <a:solidFill>
                      <a:srgbClr val="002060"/>
                    </a:solidFill>
                  </a:tcPr>
                </a:tc>
                <a:tc>
                  <a:txBody>
                    <a:bodyPr/>
                    <a:lstStyle/>
                    <a:p>
                      <a:pPr marL="0" marR="0" algn="ctr">
                        <a:lnSpc>
                          <a:spcPct val="110000"/>
                        </a:lnSpc>
                        <a:spcBef>
                          <a:spcPts val="0"/>
                        </a:spcBef>
                        <a:spcAft>
                          <a:spcPts val="0"/>
                        </a:spcAft>
                      </a:pPr>
                      <a:r>
                        <a:rPr lang="en-US" sz="1400" b="1" dirty="0"/>
                        <a:t>Accounts per thousand </a:t>
                      </a:r>
                      <a:r>
                        <a:rPr lang="en-US" sz="1400" b="1" dirty="0" smtClean="0"/>
                        <a:t>adults</a:t>
                      </a:r>
                      <a:endParaRPr lang="en-US" sz="1400" b="1" dirty="0"/>
                    </a:p>
                    <a:p>
                      <a:pPr marL="0" marR="0">
                        <a:lnSpc>
                          <a:spcPct val="110000"/>
                        </a:lnSpc>
                        <a:spcBef>
                          <a:spcPts val="0"/>
                        </a:spcBef>
                        <a:spcAft>
                          <a:spcPts val="0"/>
                        </a:spcAft>
                      </a:pPr>
                      <a:endParaRPr lang="en-US" sz="1000" dirty="0" smtClean="0"/>
                    </a:p>
                    <a:p>
                      <a:pPr marL="0" marR="0">
                        <a:lnSpc>
                          <a:spcPct val="110000"/>
                        </a:lnSpc>
                        <a:spcBef>
                          <a:spcPts val="0"/>
                        </a:spcBef>
                        <a:spcAft>
                          <a:spcPts val="0"/>
                        </a:spcAft>
                      </a:pPr>
                      <a:r>
                        <a:rPr lang="en-US" sz="1000" dirty="0" smtClean="0"/>
                        <a:t>Bank branches </a:t>
                      </a:r>
                      <a:r>
                        <a:rPr lang="en-US" sz="1000" dirty="0"/>
                        <a:t>per 100,000 </a:t>
                      </a:r>
                      <a:r>
                        <a:rPr lang="en-US" sz="1000" dirty="0" smtClean="0"/>
                        <a:t>adults,</a:t>
                      </a:r>
                      <a:r>
                        <a:rPr lang="en-US" sz="1000" baseline="0" dirty="0" smtClean="0"/>
                        <a:t> </a:t>
                      </a:r>
                      <a:r>
                        <a:rPr lang="en-US" sz="1000" dirty="0" smtClean="0"/>
                        <a:t>% </a:t>
                      </a:r>
                      <a:r>
                        <a:rPr lang="en-US" sz="1000" dirty="0"/>
                        <a:t>of people with a bank </a:t>
                      </a:r>
                      <a:r>
                        <a:rPr lang="en-US" sz="1000" dirty="0" smtClean="0"/>
                        <a:t>account, </a:t>
                      </a:r>
                      <a:br>
                        <a:rPr lang="en-US" sz="1000" dirty="0" smtClean="0"/>
                      </a:br>
                      <a:r>
                        <a:rPr lang="en-US" sz="1000" dirty="0" smtClean="0"/>
                        <a:t>% </a:t>
                      </a:r>
                      <a:r>
                        <a:rPr lang="en-US" sz="1000" dirty="0"/>
                        <a:t>of firms with line of </a:t>
                      </a:r>
                      <a:r>
                        <a:rPr lang="en-US" sz="1000" dirty="0" smtClean="0"/>
                        <a:t>credit, % </a:t>
                      </a:r>
                      <a:r>
                        <a:rPr lang="en-US" sz="1000" dirty="0"/>
                        <a:t>of firms with line of </a:t>
                      </a:r>
                      <a:r>
                        <a:rPr lang="en-US" sz="1000" dirty="0" smtClean="0"/>
                        <a:t>credit, …</a:t>
                      </a:r>
                      <a:endParaRPr lang="en-US" sz="1000" dirty="0">
                        <a:latin typeface="+mn-lt"/>
                        <a:ea typeface="Times New Roman"/>
                      </a:endParaRPr>
                    </a:p>
                  </a:txBody>
                  <a:tcPr marL="50077" marR="50077" marT="0" marB="0"/>
                </a:tc>
                <a:tc>
                  <a:txBody>
                    <a:bodyPr/>
                    <a:lstStyle/>
                    <a:p>
                      <a:pPr marL="0" marR="0" algn="ctr">
                        <a:lnSpc>
                          <a:spcPct val="110000"/>
                        </a:lnSpc>
                        <a:spcBef>
                          <a:spcPts val="0"/>
                        </a:spcBef>
                        <a:spcAft>
                          <a:spcPts val="0"/>
                        </a:spcAft>
                      </a:pPr>
                      <a:r>
                        <a:rPr lang="en-US" sz="1400" b="1" dirty="0" smtClean="0"/>
                        <a:t>Market cap outside </a:t>
                      </a:r>
                      <a:r>
                        <a:rPr lang="en-US" sz="1400" b="1" dirty="0"/>
                        <a:t>of </a:t>
                      </a:r>
                      <a:r>
                        <a:rPr lang="en-US" sz="1400" b="1" dirty="0" smtClean="0"/>
                        <a:t>10 </a:t>
                      </a:r>
                      <a:r>
                        <a:rPr lang="en-US" sz="1400" b="1" dirty="0"/>
                        <a:t>largest companies</a:t>
                      </a:r>
                    </a:p>
                    <a:p>
                      <a:pPr marL="0" marR="0">
                        <a:lnSpc>
                          <a:spcPct val="110000"/>
                        </a:lnSpc>
                        <a:spcBef>
                          <a:spcPts val="0"/>
                        </a:spcBef>
                        <a:spcAft>
                          <a:spcPts val="0"/>
                        </a:spcAft>
                      </a:pPr>
                      <a:endParaRPr lang="en-US" sz="1000" dirty="0" smtClean="0"/>
                    </a:p>
                    <a:p>
                      <a:pPr marL="0" marR="0">
                        <a:lnSpc>
                          <a:spcPct val="110000"/>
                        </a:lnSpc>
                        <a:spcBef>
                          <a:spcPts val="0"/>
                        </a:spcBef>
                        <a:spcAft>
                          <a:spcPts val="0"/>
                        </a:spcAft>
                      </a:pPr>
                      <a:r>
                        <a:rPr lang="en-US" sz="1000" dirty="0" smtClean="0"/>
                        <a:t>Percent </a:t>
                      </a:r>
                      <a:r>
                        <a:rPr lang="en-US" sz="1000" dirty="0"/>
                        <a:t>of value traded outside of top 10 traded </a:t>
                      </a:r>
                      <a:r>
                        <a:rPr lang="en-US" sz="1000" dirty="0" smtClean="0"/>
                        <a:t>companies, Government </a:t>
                      </a:r>
                      <a:r>
                        <a:rPr lang="en-US" sz="1000" dirty="0"/>
                        <a:t>bond yields (3 month and 10 years</a:t>
                      </a:r>
                      <a:r>
                        <a:rPr lang="en-US" sz="1000" dirty="0" smtClean="0"/>
                        <a:t>), Ratio </a:t>
                      </a:r>
                      <a:r>
                        <a:rPr lang="en-US" sz="1000" dirty="0"/>
                        <a:t>of domestic to total debt </a:t>
                      </a:r>
                      <a:r>
                        <a:rPr lang="en-US" sz="1000" dirty="0" smtClean="0"/>
                        <a:t>securities, Ratio </a:t>
                      </a:r>
                      <a:r>
                        <a:rPr lang="en-US" sz="1000" dirty="0"/>
                        <a:t>of private to total debt securities (domestic</a:t>
                      </a:r>
                      <a:r>
                        <a:rPr lang="en-US" sz="1000" dirty="0" smtClean="0"/>
                        <a:t>), Ratio </a:t>
                      </a:r>
                      <a:r>
                        <a:rPr lang="en-US" sz="1000" dirty="0"/>
                        <a:t>of new corporate bond issues to </a:t>
                      </a:r>
                      <a:r>
                        <a:rPr lang="en-US" sz="1000" dirty="0" smtClean="0"/>
                        <a:t>GDP</a:t>
                      </a:r>
                      <a:r>
                        <a:rPr lang="en-US" sz="1000" baseline="0" dirty="0" smtClean="0"/>
                        <a:t>, …. </a:t>
                      </a:r>
                      <a:endParaRPr lang="en-US" sz="1000" dirty="0">
                        <a:latin typeface="+mn-lt"/>
                        <a:ea typeface="Times New Roman"/>
                      </a:endParaRPr>
                    </a:p>
                  </a:txBody>
                  <a:tcPr marL="50077" marR="50077" marT="0" marB="0"/>
                </a:tc>
              </a:tr>
              <a:tr h="1055788">
                <a:tc>
                  <a:txBody>
                    <a:bodyPr/>
                    <a:lstStyle/>
                    <a:p>
                      <a:pPr marL="0" marR="0" algn="ctr">
                        <a:lnSpc>
                          <a:spcPct val="110000"/>
                        </a:lnSpc>
                        <a:spcBef>
                          <a:spcPts val="0"/>
                        </a:spcBef>
                        <a:spcAft>
                          <a:spcPts val="0"/>
                        </a:spcAft>
                      </a:pPr>
                      <a:r>
                        <a:rPr lang="en-US" sz="1400" b="1" dirty="0">
                          <a:solidFill>
                            <a:schemeClr val="bg1"/>
                          </a:solidFill>
                        </a:rPr>
                        <a:t>EFFICIENCY</a:t>
                      </a:r>
                      <a:endParaRPr lang="en-US" sz="1400" b="1" dirty="0">
                        <a:solidFill>
                          <a:schemeClr val="bg1"/>
                        </a:solidFill>
                        <a:latin typeface="+mn-lt"/>
                        <a:ea typeface="Times New Roman"/>
                      </a:endParaRPr>
                    </a:p>
                  </a:txBody>
                  <a:tcPr marL="50077" marR="50077" marT="0" marB="0" vert="vert270">
                    <a:solidFill>
                      <a:srgbClr val="002060"/>
                    </a:solidFill>
                  </a:tcPr>
                </a:tc>
                <a:tc>
                  <a:txBody>
                    <a:bodyPr/>
                    <a:lstStyle/>
                    <a:p>
                      <a:pPr marL="0" marR="0" algn="ctr">
                        <a:lnSpc>
                          <a:spcPct val="110000"/>
                        </a:lnSpc>
                        <a:spcBef>
                          <a:spcPts val="0"/>
                        </a:spcBef>
                        <a:spcAft>
                          <a:spcPts val="0"/>
                        </a:spcAft>
                      </a:pPr>
                      <a:r>
                        <a:rPr lang="en-US" sz="1400" b="1" dirty="0"/>
                        <a:t>Net interest margin</a:t>
                      </a:r>
                    </a:p>
                    <a:p>
                      <a:pPr marL="0" marR="0">
                        <a:lnSpc>
                          <a:spcPct val="110000"/>
                        </a:lnSpc>
                        <a:spcBef>
                          <a:spcPts val="0"/>
                        </a:spcBef>
                        <a:spcAft>
                          <a:spcPts val="0"/>
                        </a:spcAft>
                      </a:pPr>
                      <a:endParaRPr lang="en-US" sz="1000" dirty="0" smtClean="0"/>
                    </a:p>
                    <a:p>
                      <a:pPr marL="0" marR="0">
                        <a:lnSpc>
                          <a:spcPct val="110000"/>
                        </a:lnSpc>
                        <a:spcBef>
                          <a:spcPts val="0"/>
                        </a:spcBef>
                        <a:spcAft>
                          <a:spcPts val="0"/>
                        </a:spcAft>
                      </a:pPr>
                      <a:r>
                        <a:rPr lang="en-US" sz="1000" dirty="0" smtClean="0"/>
                        <a:t>Lending-deposits spread, Non-interest </a:t>
                      </a:r>
                      <a:r>
                        <a:rPr lang="en-US" sz="1000" dirty="0"/>
                        <a:t>income to total </a:t>
                      </a:r>
                      <a:r>
                        <a:rPr lang="en-US" sz="1000" dirty="0" smtClean="0"/>
                        <a:t>income, Overhead </a:t>
                      </a:r>
                      <a:r>
                        <a:rPr lang="en-US" sz="1000" dirty="0"/>
                        <a:t>costs (% of total assets</a:t>
                      </a:r>
                      <a:r>
                        <a:rPr lang="en-US" sz="1000" dirty="0" smtClean="0"/>
                        <a:t>), Profitability </a:t>
                      </a:r>
                      <a:r>
                        <a:rPr lang="en-US" sz="1000" dirty="0"/>
                        <a:t>(return on assets, return on equity</a:t>
                      </a:r>
                      <a:r>
                        <a:rPr lang="en-US" sz="1000" dirty="0" smtClean="0"/>
                        <a:t>), Boone </a:t>
                      </a:r>
                      <a:r>
                        <a:rPr lang="en-US" sz="1000" dirty="0"/>
                        <a:t>indicator (or </a:t>
                      </a:r>
                      <a:r>
                        <a:rPr lang="en-US" sz="1000" dirty="0" err="1"/>
                        <a:t>Herfindahl</a:t>
                      </a:r>
                      <a:r>
                        <a:rPr lang="en-US" sz="1000" dirty="0"/>
                        <a:t> or H-statistics)</a:t>
                      </a:r>
                      <a:endParaRPr lang="en-US" sz="1000" dirty="0">
                        <a:latin typeface="+mn-lt"/>
                        <a:ea typeface="Times New Roman"/>
                      </a:endParaRPr>
                    </a:p>
                  </a:txBody>
                  <a:tcPr marL="50077" marR="50077" marT="0" marB="0">
                    <a:solidFill>
                      <a:schemeClr val="bg1">
                        <a:lumMod val="95000"/>
                      </a:schemeClr>
                    </a:solidFill>
                  </a:tcPr>
                </a:tc>
                <a:tc>
                  <a:txBody>
                    <a:bodyPr/>
                    <a:lstStyle/>
                    <a:p>
                      <a:pPr marL="0" marR="0" algn="ctr">
                        <a:lnSpc>
                          <a:spcPct val="110000"/>
                        </a:lnSpc>
                        <a:spcBef>
                          <a:spcPts val="0"/>
                        </a:spcBef>
                        <a:spcAft>
                          <a:spcPts val="0"/>
                        </a:spcAft>
                      </a:pPr>
                      <a:r>
                        <a:rPr lang="en-US" sz="1400" b="1" dirty="0"/>
                        <a:t>Turnover </a:t>
                      </a:r>
                      <a:r>
                        <a:rPr lang="en-US" sz="1400" b="1" dirty="0" smtClean="0"/>
                        <a:t>ratio</a:t>
                      </a:r>
                      <a:endParaRPr lang="en-US" sz="1400" b="1" dirty="0"/>
                    </a:p>
                    <a:p>
                      <a:pPr marL="0" marR="0">
                        <a:lnSpc>
                          <a:spcPct val="110000"/>
                        </a:lnSpc>
                        <a:spcBef>
                          <a:spcPts val="0"/>
                        </a:spcBef>
                        <a:spcAft>
                          <a:spcPts val="0"/>
                        </a:spcAft>
                      </a:pPr>
                      <a:endParaRPr lang="en-US" sz="1000" dirty="0" smtClean="0"/>
                    </a:p>
                    <a:p>
                      <a:pPr marL="0" marR="0">
                        <a:lnSpc>
                          <a:spcPct val="110000"/>
                        </a:lnSpc>
                        <a:spcBef>
                          <a:spcPts val="0"/>
                        </a:spcBef>
                        <a:spcAft>
                          <a:spcPts val="0"/>
                        </a:spcAft>
                      </a:pPr>
                      <a:r>
                        <a:rPr lang="en-US" sz="1000" dirty="0" smtClean="0"/>
                        <a:t>Price </a:t>
                      </a:r>
                      <a:r>
                        <a:rPr lang="en-US" sz="1000" dirty="0"/>
                        <a:t>synchronicity (co-movement</a:t>
                      </a:r>
                      <a:r>
                        <a:rPr lang="en-US" sz="1000" dirty="0" smtClean="0"/>
                        <a:t>), Price impact, Liquidity/transaction costs, Quoted </a:t>
                      </a:r>
                      <a:r>
                        <a:rPr lang="en-US" sz="1000" dirty="0"/>
                        <a:t>bid-ask spread for government </a:t>
                      </a:r>
                      <a:r>
                        <a:rPr lang="en-US" sz="1000" dirty="0" smtClean="0"/>
                        <a:t>bonds, Turnover </a:t>
                      </a:r>
                      <a:r>
                        <a:rPr lang="en-US" sz="1000" dirty="0"/>
                        <a:t>of bonds (private, public) on securities </a:t>
                      </a:r>
                      <a:r>
                        <a:rPr lang="en-US" sz="1000" dirty="0" smtClean="0"/>
                        <a:t>exchange, Settlement </a:t>
                      </a:r>
                      <a:r>
                        <a:rPr lang="en-US" sz="1000" dirty="0"/>
                        <a:t>efficiency</a:t>
                      </a:r>
                      <a:endParaRPr lang="en-US" sz="1000" dirty="0">
                        <a:latin typeface="+mn-lt"/>
                        <a:ea typeface="Times New Roman"/>
                      </a:endParaRPr>
                    </a:p>
                  </a:txBody>
                  <a:tcPr marL="50077" marR="50077" marT="0" marB="0">
                    <a:solidFill>
                      <a:schemeClr val="bg1">
                        <a:lumMod val="95000"/>
                      </a:schemeClr>
                    </a:solidFill>
                  </a:tcPr>
                </a:tc>
              </a:tr>
              <a:tr h="938477">
                <a:tc>
                  <a:txBody>
                    <a:bodyPr/>
                    <a:lstStyle/>
                    <a:p>
                      <a:pPr marL="0" marR="0" algn="ctr">
                        <a:lnSpc>
                          <a:spcPct val="110000"/>
                        </a:lnSpc>
                        <a:spcBef>
                          <a:spcPts val="0"/>
                        </a:spcBef>
                        <a:spcAft>
                          <a:spcPts val="0"/>
                        </a:spcAft>
                      </a:pPr>
                      <a:r>
                        <a:rPr lang="en-US" sz="1400" b="1" dirty="0">
                          <a:solidFill>
                            <a:schemeClr val="bg1"/>
                          </a:solidFill>
                        </a:rPr>
                        <a:t>STABILITY</a:t>
                      </a:r>
                      <a:endParaRPr lang="en-US" sz="1400" b="1" dirty="0">
                        <a:solidFill>
                          <a:schemeClr val="bg1"/>
                        </a:solidFill>
                        <a:latin typeface="+mn-lt"/>
                        <a:ea typeface="Times New Roman"/>
                      </a:endParaRPr>
                    </a:p>
                  </a:txBody>
                  <a:tcPr marL="50077" marR="50077" marT="0" marB="0" vert="vert270">
                    <a:solidFill>
                      <a:srgbClr val="002060"/>
                    </a:solidFill>
                  </a:tcPr>
                </a:tc>
                <a:tc>
                  <a:txBody>
                    <a:bodyPr/>
                    <a:lstStyle/>
                    <a:p>
                      <a:pPr marL="0" marR="0" algn="ctr">
                        <a:lnSpc>
                          <a:spcPct val="110000"/>
                        </a:lnSpc>
                        <a:spcBef>
                          <a:spcPts val="0"/>
                        </a:spcBef>
                        <a:spcAft>
                          <a:spcPts val="0"/>
                        </a:spcAft>
                      </a:pPr>
                      <a:r>
                        <a:rPr lang="en-US" sz="1400" b="1" dirty="0"/>
                        <a:t>Z-score </a:t>
                      </a:r>
                      <a:endParaRPr lang="en-US" sz="1400" b="1" dirty="0" smtClean="0"/>
                    </a:p>
                    <a:p>
                      <a:pPr marL="0" marR="0">
                        <a:lnSpc>
                          <a:spcPct val="110000"/>
                        </a:lnSpc>
                        <a:spcBef>
                          <a:spcPts val="0"/>
                        </a:spcBef>
                        <a:spcAft>
                          <a:spcPts val="0"/>
                        </a:spcAft>
                      </a:pPr>
                      <a:endParaRPr lang="en-US" sz="1000" dirty="0" smtClean="0"/>
                    </a:p>
                    <a:p>
                      <a:pPr marL="0" marR="0">
                        <a:lnSpc>
                          <a:spcPct val="110000"/>
                        </a:lnSpc>
                        <a:spcBef>
                          <a:spcPts val="0"/>
                        </a:spcBef>
                        <a:spcAft>
                          <a:spcPts val="0"/>
                        </a:spcAft>
                      </a:pPr>
                      <a:r>
                        <a:rPr lang="en-US" sz="1000" dirty="0" smtClean="0"/>
                        <a:t>Capital </a:t>
                      </a:r>
                      <a:r>
                        <a:rPr lang="en-US" sz="1000" dirty="0"/>
                        <a:t>adequacy </a:t>
                      </a:r>
                      <a:r>
                        <a:rPr lang="en-US" sz="1000" dirty="0" smtClean="0"/>
                        <a:t>ratios, asset </a:t>
                      </a:r>
                      <a:r>
                        <a:rPr lang="en-US" sz="1000" dirty="0"/>
                        <a:t>quality </a:t>
                      </a:r>
                      <a:r>
                        <a:rPr lang="en-US" sz="1000" dirty="0" smtClean="0"/>
                        <a:t>ratios, liquidity ratios, net </a:t>
                      </a:r>
                      <a:r>
                        <a:rPr lang="en-US" sz="1000" dirty="0"/>
                        <a:t>foreign exchange position to </a:t>
                      </a:r>
                      <a:r>
                        <a:rPr lang="en-US" sz="1000" dirty="0" smtClean="0"/>
                        <a:t>capital, distance</a:t>
                      </a:r>
                      <a:r>
                        <a:rPr lang="en-US" sz="1000" baseline="0" dirty="0" smtClean="0"/>
                        <a:t> to default, …</a:t>
                      </a:r>
                      <a:endParaRPr lang="en-US" sz="1000" dirty="0">
                        <a:latin typeface="+mn-lt"/>
                        <a:ea typeface="Times New Roman"/>
                      </a:endParaRPr>
                    </a:p>
                  </a:txBody>
                  <a:tcPr marL="50077" marR="50077" marT="0" marB="0"/>
                </a:tc>
                <a:tc>
                  <a:txBody>
                    <a:bodyPr/>
                    <a:lstStyle/>
                    <a:p>
                      <a:pPr marL="0" marR="0" algn="ctr">
                        <a:lnSpc>
                          <a:spcPct val="110000"/>
                        </a:lnSpc>
                        <a:spcBef>
                          <a:spcPts val="0"/>
                        </a:spcBef>
                        <a:spcAft>
                          <a:spcPts val="0"/>
                        </a:spcAft>
                      </a:pPr>
                      <a:r>
                        <a:rPr lang="en-US" sz="1400" b="1" dirty="0"/>
                        <a:t>Volatility </a:t>
                      </a:r>
                      <a:r>
                        <a:rPr lang="en-US" sz="1400" b="1" dirty="0" smtClean="0"/>
                        <a:t>of </a:t>
                      </a:r>
                      <a:r>
                        <a:rPr lang="en-US" sz="1400" b="1" dirty="0"/>
                        <a:t>stock price </a:t>
                      </a:r>
                      <a:r>
                        <a:rPr lang="en-US" sz="1400" b="1" dirty="0" smtClean="0"/>
                        <a:t>index</a:t>
                      </a:r>
                      <a:endParaRPr lang="en-US" sz="1000" b="1" dirty="0"/>
                    </a:p>
                    <a:p>
                      <a:pPr marL="0" marR="0">
                        <a:lnSpc>
                          <a:spcPct val="110000"/>
                        </a:lnSpc>
                        <a:spcBef>
                          <a:spcPts val="0"/>
                        </a:spcBef>
                        <a:spcAft>
                          <a:spcPts val="0"/>
                        </a:spcAft>
                      </a:pPr>
                      <a:endParaRPr lang="en-US" sz="1000" dirty="0" smtClean="0"/>
                    </a:p>
                    <a:p>
                      <a:pPr marL="0" marR="0">
                        <a:lnSpc>
                          <a:spcPct val="110000"/>
                        </a:lnSpc>
                        <a:spcBef>
                          <a:spcPts val="0"/>
                        </a:spcBef>
                        <a:spcAft>
                          <a:spcPts val="0"/>
                        </a:spcAft>
                      </a:pPr>
                      <a:r>
                        <a:rPr lang="en-US" sz="1000" dirty="0" err="1" smtClean="0"/>
                        <a:t>Skewness</a:t>
                      </a:r>
                      <a:r>
                        <a:rPr lang="en-US" sz="1000" dirty="0" smtClean="0"/>
                        <a:t> </a:t>
                      </a:r>
                      <a:r>
                        <a:rPr lang="en-US" sz="1000" dirty="0"/>
                        <a:t>of the </a:t>
                      </a:r>
                      <a:r>
                        <a:rPr lang="en-US" sz="1000" dirty="0" smtClean="0"/>
                        <a:t>index, Price/earnings ratio, Duration, Ratio </a:t>
                      </a:r>
                      <a:r>
                        <a:rPr lang="en-US" sz="1000" dirty="0"/>
                        <a:t>of short-term to total </a:t>
                      </a:r>
                      <a:r>
                        <a:rPr lang="en-US" sz="1000" dirty="0" smtClean="0"/>
                        <a:t>bonds, Correlation </a:t>
                      </a:r>
                      <a:r>
                        <a:rPr lang="en-US" sz="1000" dirty="0"/>
                        <a:t>with major bond </a:t>
                      </a:r>
                      <a:r>
                        <a:rPr lang="en-US" sz="1000" dirty="0" smtClean="0"/>
                        <a:t>returns</a:t>
                      </a:r>
                      <a:endParaRPr lang="en-US" sz="1000" dirty="0">
                        <a:latin typeface="+mn-lt"/>
                        <a:ea typeface="Times New Roman"/>
                      </a:endParaRPr>
                    </a:p>
                  </a:txBody>
                  <a:tcPr marL="50077" marR="50077" marT="0" marB="0"/>
                </a:tc>
              </a:tr>
            </a:tbl>
          </a:graphicData>
        </a:graphic>
      </p:graphicFrame>
      <p:sp>
        <p:nvSpPr>
          <p:cNvPr id="8" name="TextBox 7"/>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b="1" dirty="0">
                <a:solidFill>
                  <a:srgbClr val="002060"/>
                </a:solidFill>
                <a:latin typeface="+mn-lt"/>
                <a:cs typeface="+mn-cs"/>
              </a:rPr>
              <a:t>Intro</a:t>
            </a:r>
            <a:r>
              <a:rPr lang="en-US" sz="1200" dirty="0">
                <a:solidFill>
                  <a:srgbClr val="002060"/>
                </a:solidFill>
                <a:latin typeface="+mn-lt"/>
                <a:cs typeface="+mn-cs"/>
              </a:rPr>
              <a:t> </a:t>
            </a:r>
            <a:r>
              <a:rPr lang="en-US" sz="1200" dirty="0">
                <a:solidFill>
                  <a:schemeClr val="accent1">
                    <a:lumMod val="50000"/>
                  </a:schemeClr>
                </a:solidFill>
                <a:latin typeface="+mn-lt"/>
                <a:cs typeface="+mn-cs"/>
              </a:rPr>
              <a:t>	 Regulation  and Supervision            Competition Policy           Direct Interventions             Infrastructure                Main Messages</a:t>
            </a:r>
            <a:endParaRPr lang="en-US" sz="1200" dirty="0">
              <a:solidFill>
                <a:schemeClr val="accent1">
                  <a:lumMod val="50000"/>
                </a:schemeClr>
              </a:solidFill>
              <a:latin typeface="+mn-lt"/>
              <a:cs typeface="+mn-cs"/>
            </a:endParaRPr>
          </a:p>
        </p:txBody>
      </p:sp>
      <p:sp>
        <p:nvSpPr>
          <p:cNvPr id="12" name="Title 4"/>
          <p:cNvSpPr txBox="1">
            <a:spLocks/>
          </p:cNvSpPr>
          <p:nvPr/>
        </p:nvSpPr>
        <p:spPr>
          <a:xfrm>
            <a:off x="0" y="274638"/>
            <a:ext cx="9144000" cy="563562"/>
          </a:xfrm>
          <a:prstGeom prst="rect">
            <a:avLst/>
          </a:prstGeom>
        </p:spPr>
        <p:txBody>
          <a:bodyPr anchor="ctr">
            <a:normAutofit/>
          </a:bodyPr>
          <a:lstStyle/>
          <a:p>
            <a:pPr algn="ctr" fontAlgn="auto">
              <a:spcAft>
                <a:spcPts val="0"/>
              </a:spcAft>
              <a:defRPr/>
            </a:pPr>
            <a:r>
              <a:rPr lang="en-US" sz="2800" b="1" dirty="0">
                <a:solidFill>
                  <a:schemeClr val="accent1">
                    <a:lumMod val="50000"/>
                  </a:schemeClr>
                </a:solidFill>
                <a:latin typeface="+mj-lt"/>
                <a:ea typeface="+mj-ea"/>
                <a:cs typeface="+mj-cs"/>
              </a:rPr>
              <a:t>Global Financial Development Database</a:t>
            </a:r>
            <a:endParaRPr lang="en-US" sz="2800" b="1" dirty="0">
              <a:solidFill>
                <a:schemeClr val="accent1">
                  <a:lumMod val="5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563562"/>
          </a:xfrm>
        </p:spPr>
        <p:txBody>
          <a:bodyPr rtlCol="0">
            <a:normAutofit/>
          </a:bodyPr>
          <a:lstStyle/>
          <a:p>
            <a:pPr fontAlgn="auto">
              <a:spcAft>
                <a:spcPts val="0"/>
              </a:spcAft>
              <a:defRPr/>
            </a:pPr>
            <a:r>
              <a:rPr lang="en-US" sz="2800" b="1" dirty="0" smtClean="0">
                <a:solidFill>
                  <a:schemeClr val="accent1">
                    <a:lumMod val="50000"/>
                  </a:schemeClr>
                </a:solidFill>
              </a:rPr>
              <a:t>Global Financial Development Database</a:t>
            </a:r>
            <a:endParaRPr lang="en-US" sz="2800" b="1" dirty="0">
              <a:solidFill>
                <a:schemeClr val="accent1">
                  <a:lumMod val="50000"/>
                </a:schemeClr>
              </a:solidFill>
            </a:endParaRPr>
          </a:p>
        </p:txBody>
      </p:sp>
      <p:sp>
        <p:nvSpPr>
          <p:cNvPr id="6" name="TextBox 5"/>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b="1" dirty="0">
                <a:solidFill>
                  <a:srgbClr val="002060"/>
                </a:solidFill>
                <a:latin typeface="+mn-lt"/>
                <a:cs typeface="+mn-cs"/>
              </a:rPr>
              <a:t>Intro</a:t>
            </a:r>
            <a:r>
              <a:rPr lang="en-US" sz="1200" dirty="0">
                <a:solidFill>
                  <a:srgbClr val="002060"/>
                </a:solidFill>
                <a:latin typeface="+mn-lt"/>
                <a:cs typeface="+mn-cs"/>
              </a:rPr>
              <a:t> </a:t>
            </a:r>
            <a:r>
              <a:rPr lang="en-US" sz="1200" dirty="0">
                <a:solidFill>
                  <a:schemeClr val="accent1">
                    <a:lumMod val="50000"/>
                  </a:schemeClr>
                </a:solidFill>
                <a:latin typeface="+mn-lt"/>
                <a:cs typeface="+mn-cs"/>
              </a:rPr>
              <a:t>	 Regulation  and Supervision            Competition Policy           Direct Interventions             Infrastructure                Main Messages</a:t>
            </a:r>
            <a:endParaRPr lang="en-US" sz="1200" dirty="0">
              <a:solidFill>
                <a:schemeClr val="accent1">
                  <a:lumMod val="50000"/>
                </a:schemeClr>
              </a:solidFill>
              <a:latin typeface="+mn-lt"/>
              <a:cs typeface="+mn-cs"/>
            </a:endParaRPr>
          </a:p>
        </p:txBody>
      </p:sp>
      <p:pic>
        <p:nvPicPr>
          <p:cNvPr id="20483" name="Picture 2"/>
          <p:cNvPicPr>
            <a:picLocks noChangeAspect="1" noChangeArrowheads="1"/>
          </p:cNvPicPr>
          <p:nvPr/>
        </p:nvPicPr>
        <p:blipFill>
          <a:blip r:embed="rId3"/>
          <a:srcRect/>
          <a:stretch>
            <a:fillRect/>
          </a:stretch>
        </p:blipFill>
        <p:spPr bwMode="auto">
          <a:xfrm>
            <a:off x="228600" y="1219200"/>
            <a:ext cx="8734425" cy="4267200"/>
          </a:xfrm>
          <a:prstGeom prst="rect">
            <a:avLst/>
          </a:prstGeom>
          <a:noFill/>
          <a:ln w="9525">
            <a:noFill/>
            <a:miter lim="800000"/>
            <a:headEnd/>
            <a:tailEnd/>
          </a:ln>
        </p:spPr>
      </p:pic>
      <p:sp>
        <p:nvSpPr>
          <p:cNvPr id="20484" name="Rectangle 8"/>
          <p:cNvSpPr>
            <a:spLocks noChangeArrowheads="1"/>
          </p:cNvSpPr>
          <p:nvPr/>
        </p:nvSpPr>
        <p:spPr bwMode="auto">
          <a:xfrm>
            <a:off x="381000" y="5562600"/>
            <a:ext cx="8458200" cy="954088"/>
          </a:xfrm>
          <a:prstGeom prst="rect">
            <a:avLst/>
          </a:prstGeom>
          <a:noFill/>
          <a:ln w="9525">
            <a:noFill/>
            <a:miter lim="800000"/>
            <a:headEnd/>
            <a:tailEnd/>
          </a:ln>
        </p:spPr>
        <p:txBody>
          <a:bodyPr>
            <a:spAutoFit/>
          </a:bodyPr>
          <a:lstStyle/>
          <a:p>
            <a:r>
              <a:rPr lang="en-US" sz="1400">
                <a:latin typeface="Calibri" pitchFamily="34" charset="0"/>
              </a:rPr>
              <a:t>Source: Calculations based on the Global Financial Development Database (http://www.worldbank.org/financialdevelopment).</a:t>
            </a:r>
          </a:p>
          <a:p>
            <a:r>
              <a:rPr lang="en-US" sz="1400">
                <a:latin typeface="Calibri" pitchFamily="34" charset="0"/>
              </a:rPr>
              <a:t>Note: For illustration purposes only. Country sizes adjusted to reflect the volume of financial sector assets in the jurisdiction (U.S. dollars, end-2010). Image created with the help of the MapWindow 4 and ScapeToad software.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000" dirty="0" smtClean="0"/>
              <a:t/>
            </a:r>
            <a:br>
              <a:rPr lang="en-US" sz="4000" dirty="0" smtClean="0"/>
            </a:br>
            <a:r>
              <a:rPr lang="en-US" sz="4000" dirty="0" smtClean="0"/>
              <a:t> </a:t>
            </a:r>
            <a:r>
              <a:rPr lang="en-US" sz="3600" dirty="0" smtClean="0"/>
              <a:t/>
            </a:r>
            <a:br>
              <a:rPr lang="en-US" sz="3600" dirty="0" smtClean="0"/>
            </a:br>
            <a:endParaRPr lang="en-US" sz="3600" dirty="0"/>
          </a:p>
        </p:txBody>
      </p:sp>
      <p:sp>
        <p:nvSpPr>
          <p:cNvPr id="7" name="Rectangle 6"/>
          <p:cNvSpPr/>
          <p:nvPr/>
        </p:nvSpPr>
        <p:spPr>
          <a:xfrm>
            <a:off x="0" y="304800"/>
            <a:ext cx="9144000" cy="523875"/>
          </a:xfrm>
          <a:prstGeom prst="rect">
            <a:avLst/>
          </a:prstGeom>
        </p:spPr>
        <p:txBody>
          <a:bodyPr>
            <a:spAutoFit/>
          </a:bodyPr>
          <a:lstStyle/>
          <a:p>
            <a:pPr algn="ctr" fontAlgn="auto">
              <a:spcAft>
                <a:spcPts val="0"/>
              </a:spcAft>
              <a:defRPr/>
            </a:pPr>
            <a:r>
              <a:rPr lang="en-US" sz="2800" b="1" dirty="0">
                <a:solidFill>
                  <a:schemeClr val="accent1">
                    <a:lumMod val="50000"/>
                  </a:schemeClr>
                </a:solidFill>
                <a:latin typeface="+mn-lt"/>
                <a:cs typeface="+mn-cs"/>
              </a:rPr>
              <a:t>Expert views: </a:t>
            </a:r>
            <a:r>
              <a:rPr lang="en-US" sz="2800" b="1" i="1" dirty="0">
                <a:solidFill>
                  <a:schemeClr val="accent1">
                    <a:lumMod val="50000"/>
                  </a:schemeClr>
                </a:solidFill>
                <a:latin typeface="+mn-lt"/>
                <a:cs typeface="+mn-cs"/>
              </a:rPr>
              <a:t>Financial Development Barometer</a:t>
            </a:r>
          </a:p>
        </p:txBody>
      </p:sp>
      <p:graphicFrame>
        <p:nvGraphicFramePr>
          <p:cNvPr id="8" name="Content Placeholder 7"/>
          <p:cNvGraphicFramePr>
            <a:graphicFrameLocks noGrp="1"/>
          </p:cNvGraphicFramePr>
          <p:nvPr>
            <p:ph idx="1"/>
          </p:nvPr>
        </p:nvGraphicFramePr>
        <p:xfrm>
          <a:off x="228600" y="1752600"/>
          <a:ext cx="8610600" cy="3886197"/>
        </p:xfrm>
        <a:graphic>
          <a:graphicData uri="http://schemas.openxmlformats.org/drawingml/2006/table">
            <a:tbl>
              <a:tblPr firstRow="1" bandRow="1">
                <a:effectLst>
                  <a:outerShdw blurRad="50800" dist="152400" dir="2700000" algn="tl" rotWithShape="0">
                    <a:prstClr val="black">
                      <a:alpha val="40000"/>
                    </a:prstClr>
                  </a:outerShdw>
                </a:effectLst>
                <a:tableStyleId>{5C22544A-7EE6-4342-B048-85BDC9FD1C3A}</a:tableStyleId>
              </a:tblPr>
              <a:tblGrid>
                <a:gridCol w="7236568"/>
                <a:gridCol w="1374032"/>
              </a:tblGrid>
              <a:tr h="555171">
                <a:tc>
                  <a:txBody>
                    <a:bodyPr/>
                    <a:lstStyle/>
                    <a:p>
                      <a:pPr marL="91440" algn="l" fontAlgn="b"/>
                      <a:r>
                        <a:rPr lang="en-US" sz="1800" b="1" i="0" u="none" strike="noStrike" dirty="0" smtClean="0">
                          <a:solidFill>
                            <a:schemeClr val="bg1"/>
                          </a:solidFill>
                          <a:latin typeface="Calibri"/>
                        </a:rPr>
                        <a:t>Examples of statements</a:t>
                      </a:r>
                      <a:r>
                        <a:rPr lang="en-US" sz="1800" b="1" i="0" u="none" strike="noStrike" baseline="0" dirty="0" smtClean="0">
                          <a:solidFill>
                            <a:schemeClr val="bg1"/>
                          </a:solidFill>
                          <a:latin typeface="Calibri"/>
                        </a:rPr>
                        <a:t> where opinions were split</a:t>
                      </a:r>
                      <a:endParaRPr lang="en-US" sz="1800" b="1" i="0" u="none" strike="noStrike" dirty="0">
                        <a:solidFill>
                          <a:schemeClr val="bg1"/>
                        </a:solidFill>
                        <a:latin typeface="Calibri"/>
                      </a:endParaRPr>
                    </a:p>
                  </a:txBody>
                  <a:tcPr marL="9525" marR="9525" marT="9525" marB="0" anchor="ctr">
                    <a:solidFill>
                      <a:srgbClr val="002060"/>
                    </a:solidFill>
                  </a:tcPr>
                </a:tc>
                <a:tc>
                  <a:txBody>
                    <a:bodyPr/>
                    <a:lstStyle/>
                    <a:p>
                      <a:pPr algn="ctr" fontAlgn="b"/>
                      <a:r>
                        <a:rPr lang="en-US" sz="1800" b="0" u="none" strike="noStrike" dirty="0" smtClean="0">
                          <a:solidFill>
                            <a:schemeClr val="bg1"/>
                          </a:solidFill>
                        </a:rPr>
                        <a:t>Agree?</a:t>
                      </a:r>
                      <a:endParaRPr lang="en-US" sz="1800" b="0" i="0" u="none" strike="noStrike" dirty="0">
                        <a:solidFill>
                          <a:schemeClr val="bg1"/>
                        </a:solidFill>
                        <a:latin typeface="Calibri"/>
                      </a:endParaRPr>
                    </a:p>
                  </a:txBody>
                  <a:tcPr marL="9525" marR="9525" marT="9525" marB="0" anchor="ctr">
                    <a:solidFill>
                      <a:srgbClr val="002060"/>
                    </a:solidFill>
                  </a:tcPr>
                </a:tc>
              </a:tr>
              <a:tr h="555171">
                <a:tc>
                  <a:txBody>
                    <a:bodyPr/>
                    <a:lstStyle/>
                    <a:p>
                      <a:pPr marL="91440" algn="l" fontAlgn="b"/>
                      <a:r>
                        <a:rPr lang="en-US" sz="1400" u="none" strike="noStrike" dirty="0" smtClean="0"/>
                        <a:t>"In </a:t>
                      </a:r>
                      <a:r>
                        <a:rPr lang="en-US" sz="1400" u="none" strike="noStrike" dirty="0"/>
                        <a:t>view of the global financial crisis, more </a:t>
                      </a:r>
                      <a:r>
                        <a:rPr lang="en-US" sz="1400" b="1" u="none" strike="noStrike" dirty="0"/>
                        <a:t>stringent</a:t>
                      </a:r>
                      <a:r>
                        <a:rPr lang="en-US" sz="1400" u="none" strike="noStrike" dirty="0"/>
                        <a:t> financial sector </a:t>
                      </a:r>
                      <a:r>
                        <a:rPr lang="en-US" sz="1400" b="0" u="none" strike="noStrike" dirty="0"/>
                        <a:t>regulation and supervision </a:t>
                      </a:r>
                      <a:r>
                        <a:rPr lang="en-US" sz="1400" u="none" strike="noStrike" dirty="0"/>
                        <a:t>is needed."</a:t>
                      </a:r>
                      <a:endParaRPr lang="en-US" sz="1400" b="0" i="0" u="none" strike="noStrike" dirty="0">
                        <a:solidFill>
                          <a:schemeClr val="tx1"/>
                        </a:solidFill>
                        <a:latin typeface="Cambria" pitchFamily="18" charset="0"/>
                      </a:endParaRPr>
                    </a:p>
                  </a:txBody>
                  <a:tcPr marL="9525" marR="9525" marT="9525" marB="0" anchor="ctr"/>
                </a:tc>
                <a:tc>
                  <a:txBody>
                    <a:bodyPr/>
                    <a:lstStyle/>
                    <a:p>
                      <a:pPr algn="ctr" fontAlgn="b"/>
                      <a:r>
                        <a:rPr lang="en-US" sz="1400" u="none" strike="noStrike" dirty="0" smtClean="0"/>
                        <a:t>49 %</a:t>
                      </a:r>
                      <a:endParaRPr lang="en-US" sz="1400" b="0" i="0" u="none" strike="noStrike" dirty="0">
                        <a:solidFill>
                          <a:schemeClr val="tx1"/>
                        </a:solidFill>
                        <a:latin typeface="Cambria" pitchFamily="18" charset="0"/>
                      </a:endParaRPr>
                    </a:p>
                  </a:txBody>
                  <a:tcPr marL="9525" marR="9525" marT="9525" marB="0" anchor="ctr"/>
                </a:tc>
              </a:tr>
              <a:tr h="555171">
                <a:tc>
                  <a:txBody>
                    <a:bodyPr/>
                    <a:lstStyle/>
                    <a:p>
                      <a:pPr marL="91440" algn="l" fontAlgn="b"/>
                      <a:r>
                        <a:rPr lang="en-US" sz="1400" b="0" u="none" strike="noStrike" dirty="0" smtClean="0"/>
                        <a:t>"In </a:t>
                      </a:r>
                      <a:r>
                        <a:rPr lang="en-US" sz="1400" b="0" u="none" strike="noStrike" dirty="0"/>
                        <a:t>view of the global financial crisis, there is a need for broadening the </a:t>
                      </a:r>
                      <a:r>
                        <a:rPr lang="en-US" sz="1400" b="1" u="none" strike="noStrike" dirty="0"/>
                        <a:t>scope</a:t>
                      </a:r>
                      <a:r>
                        <a:rPr lang="en-US" sz="1400" b="0" u="none" strike="noStrike" dirty="0"/>
                        <a:t> of financial sector regulation and supervision."</a:t>
                      </a:r>
                      <a:endParaRPr lang="en-US" sz="1400" b="0" i="0" u="none" strike="noStrike" dirty="0">
                        <a:solidFill>
                          <a:schemeClr val="tx1"/>
                        </a:solidFill>
                        <a:latin typeface="Cambria" pitchFamily="18" charset="0"/>
                      </a:endParaRPr>
                    </a:p>
                  </a:txBody>
                  <a:tcPr marL="9525" marR="9525" marT="9525" marB="0" anchor="ctr"/>
                </a:tc>
                <a:tc>
                  <a:txBody>
                    <a:bodyPr/>
                    <a:lstStyle/>
                    <a:p>
                      <a:pPr algn="ctr" fontAlgn="b"/>
                      <a:r>
                        <a:rPr lang="en-US" sz="1400" u="none" strike="noStrike" dirty="0" smtClean="0"/>
                        <a:t>54 %</a:t>
                      </a:r>
                      <a:endParaRPr lang="en-US" sz="1400" b="0" i="0" u="none" strike="noStrike" dirty="0">
                        <a:solidFill>
                          <a:schemeClr val="tx1"/>
                        </a:solidFill>
                        <a:latin typeface="Cambria" pitchFamily="18" charset="0"/>
                      </a:endParaRPr>
                    </a:p>
                  </a:txBody>
                  <a:tcPr marL="9525" marR="9525" marT="9525" marB="0" anchor="ctr"/>
                </a:tc>
              </a:tr>
              <a:tr h="555171">
                <a:tc>
                  <a:txBody>
                    <a:bodyPr/>
                    <a:lstStyle/>
                    <a:p>
                      <a:pPr marL="91440" algn="l" fontAlgn="b"/>
                      <a:r>
                        <a:rPr lang="en-US" sz="1400" b="0" u="none" strike="noStrike" dirty="0" smtClean="0"/>
                        <a:t>"More </a:t>
                      </a:r>
                      <a:r>
                        <a:rPr lang="en-US" sz="1400" b="0" u="none" strike="noStrike" dirty="0"/>
                        <a:t>financial sector </a:t>
                      </a:r>
                      <a:r>
                        <a:rPr lang="en-US" sz="1400" b="1" u="none" strike="noStrike" dirty="0"/>
                        <a:t>competition</a:t>
                      </a:r>
                      <a:r>
                        <a:rPr lang="en-US" sz="1400" b="0" u="none" strike="noStrike" dirty="0"/>
                        <a:t> would help financial stability in my home country."</a:t>
                      </a:r>
                      <a:endParaRPr lang="en-US" sz="1400" b="0" i="0" u="none" strike="noStrike" dirty="0">
                        <a:solidFill>
                          <a:schemeClr val="tx1"/>
                        </a:solidFill>
                        <a:latin typeface="Cambria" pitchFamily="18" charset="0"/>
                      </a:endParaRPr>
                    </a:p>
                  </a:txBody>
                  <a:tcPr marL="9036" marR="9036" marT="9036" marB="0" anchor="ctr"/>
                </a:tc>
                <a:tc>
                  <a:txBody>
                    <a:bodyPr/>
                    <a:lstStyle/>
                    <a:p>
                      <a:pPr algn="ctr" fontAlgn="b"/>
                      <a:r>
                        <a:rPr lang="en-US" sz="1400" u="none" strike="noStrike" dirty="0" smtClean="0"/>
                        <a:t>58 %</a:t>
                      </a:r>
                      <a:endParaRPr lang="en-US" sz="1400" b="0" i="0" u="none" strike="noStrike" dirty="0">
                        <a:solidFill>
                          <a:schemeClr val="tx1"/>
                        </a:solidFill>
                        <a:latin typeface="Cambria" pitchFamily="18" charset="0"/>
                      </a:endParaRPr>
                    </a:p>
                  </a:txBody>
                  <a:tcPr marL="9036" marR="9036" marT="9036" marB="0" anchor="ctr"/>
                </a:tc>
              </a:tr>
              <a:tr h="555171">
                <a:tc>
                  <a:txBody>
                    <a:bodyPr/>
                    <a:lstStyle/>
                    <a:p>
                      <a:pPr marL="91440" algn="l" fontAlgn="b"/>
                      <a:r>
                        <a:rPr lang="en-US" sz="1400" b="0" u="none" strike="noStrike" dirty="0" smtClean="0"/>
                        <a:t>“State-owned </a:t>
                      </a:r>
                      <a:r>
                        <a:rPr lang="en-US" sz="1400" b="0" u="none" strike="noStrike" dirty="0"/>
                        <a:t>financial institutions played an </a:t>
                      </a:r>
                      <a:r>
                        <a:rPr lang="en-US" sz="1400" b="1" u="none" strike="noStrike" dirty="0"/>
                        <a:t>effective counter-cyclical role </a:t>
                      </a:r>
                      <a:r>
                        <a:rPr lang="en-US" sz="1400" b="0" u="none" strike="noStrike" dirty="0"/>
                        <a:t>during the recent global financial crisis."</a:t>
                      </a:r>
                      <a:endParaRPr lang="en-US" sz="1400" b="0" i="0" u="none" strike="noStrike" dirty="0">
                        <a:solidFill>
                          <a:schemeClr val="tx1"/>
                        </a:solidFill>
                        <a:latin typeface="Cambria" pitchFamily="18" charset="0"/>
                      </a:endParaRPr>
                    </a:p>
                  </a:txBody>
                  <a:tcPr marL="9036" marR="9036" marT="9036" marB="0" anchor="ctr"/>
                </a:tc>
                <a:tc>
                  <a:txBody>
                    <a:bodyPr/>
                    <a:lstStyle/>
                    <a:p>
                      <a:pPr algn="ctr" fontAlgn="b"/>
                      <a:r>
                        <a:rPr lang="en-US" sz="1400" u="none" strike="noStrike" dirty="0" smtClean="0"/>
                        <a:t>48 %</a:t>
                      </a:r>
                      <a:endParaRPr lang="en-US" sz="1400" b="0" i="0" u="none" strike="noStrike" dirty="0">
                        <a:solidFill>
                          <a:schemeClr val="tx1"/>
                        </a:solidFill>
                        <a:latin typeface="Cambria" pitchFamily="18" charset="0"/>
                      </a:endParaRPr>
                    </a:p>
                  </a:txBody>
                  <a:tcPr marL="9036" marR="9036" marT="9036" marB="0" anchor="ctr"/>
                </a:tc>
              </a:tr>
              <a:tr h="555171">
                <a:tc>
                  <a:txBody>
                    <a:bodyPr/>
                    <a:lstStyle/>
                    <a:p>
                      <a:pPr marL="91440" algn="l" fontAlgn="b"/>
                      <a:r>
                        <a:rPr lang="en-US" sz="1400" b="0" u="none" strike="noStrike" baseline="0" dirty="0" smtClean="0"/>
                        <a:t>“</a:t>
                      </a:r>
                      <a:r>
                        <a:rPr lang="en-US" sz="1400" b="0" u="none" strike="noStrike" dirty="0" smtClean="0"/>
                        <a:t>Government-backed </a:t>
                      </a:r>
                      <a:r>
                        <a:rPr lang="en-US" sz="1400" b="1" u="none" strike="noStrike" dirty="0"/>
                        <a:t>credit guarantee schemes </a:t>
                      </a:r>
                      <a:r>
                        <a:rPr lang="en-US" sz="1400" b="0" u="none" strike="noStrike" dirty="0" smtClean="0"/>
                        <a:t>play </a:t>
                      </a:r>
                      <a:r>
                        <a:rPr lang="en-US" sz="1400" b="0" u="none" strike="noStrike" dirty="0"/>
                        <a:t>an important role in promoting financial stability."</a:t>
                      </a:r>
                      <a:endParaRPr lang="en-US" sz="1400" b="0" i="0" u="none" strike="noStrike" dirty="0">
                        <a:solidFill>
                          <a:schemeClr val="tx1"/>
                        </a:solidFill>
                        <a:latin typeface="Cambria" pitchFamily="18" charset="0"/>
                      </a:endParaRPr>
                    </a:p>
                  </a:txBody>
                  <a:tcPr marL="9036" marR="9036" marT="9036" marB="0" anchor="ctr"/>
                </a:tc>
                <a:tc>
                  <a:txBody>
                    <a:bodyPr/>
                    <a:lstStyle/>
                    <a:p>
                      <a:pPr algn="ctr" fontAlgn="b"/>
                      <a:r>
                        <a:rPr lang="en-US" sz="1400" u="none" strike="noStrike" dirty="0" smtClean="0"/>
                        <a:t>64 %</a:t>
                      </a:r>
                      <a:endParaRPr lang="en-US" sz="1400" b="0" i="0" u="none" strike="noStrike" dirty="0">
                        <a:solidFill>
                          <a:schemeClr val="tx1"/>
                        </a:solidFill>
                        <a:latin typeface="Cambria" pitchFamily="18" charset="0"/>
                      </a:endParaRPr>
                    </a:p>
                  </a:txBody>
                  <a:tcPr marL="9036" marR="9036" marT="9036" marB="0" anchor="ctr"/>
                </a:tc>
              </a:tr>
              <a:tr h="555171">
                <a:tc>
                  <a:txBody>
                    <a:bodyPr/>
                    <a:lstStyle/>
                    <a:p>
                      <a:pPr marL="91440" algn="l" fontAlgn="b"/>
                      <a:r>
                        <a:rPr lang="en-US" sz="1400" b="0" u="none" strike="noStrike" baseline="0" dirty="0" smtClean="0"/>
                        <a:t>“T</a:t>
                      </a:r>
                      <a:r>
                        <a:rPr lang="en-US" sz="1400" b="0" u="none" strike="noStrike" dirty="0" smtClean="0"/>
                        <a:t>he development of </a:t>
                      </a:r>
                      <a:r>
                        <a:rPr lang="en-US" sz="1400" b="1" u="none" strike="noStrike" dirty="0" smtClean="0"/>
                        <a:t>collateral registries </a:t>
                      </a:r>
                      <a:r>
                        <a:rPr lang="en-US" sz="1400" b="0" u="none" strike="noStrike" dirty="0" smtClean="0"/>
                        <a:t>can be left, fully or mostly, to the private sector.”</a:t>
                      </a:r>
                      <a:endParaRPr lang="en-US" sz="1400" b="0" i="0" u="none" strike="noStrike" dirty="0">
                        <a:solidFill>
                          <a:schemeClr val="tx1"/>
                        </a:solidFill>
                        <a:latin typeface="Cambria" pitchFamily="18" charset="0"/>
                      </a:endParaRPr>
                    </a:p>
                  </a:txBody>
                  <a:tcPr marL="9525" marR="9525" marT="9525" marB="0" anchor="ctr"/>
                </a:tc>
                <a:tc>
                  <a:txBody>
                    <a:bodyPr/>
                    <a:lstStyle/>
                    <a:p>
                      <a:pPr algn="ctr" fontAlgn="b"/>
                      <a:r>
                        <a:rPr lang="en-US" sz="1400" u="none" strike="noStrike" dirty="0" smtClean="0"/>
                        <a:t>42 %</a:t>
                      </a:r>
                      <a:endParaRPr lang="en-US" sz="1400" b="0" i="0" u="none" strike="noStrike" dirty="0">
                        <a:solidFill>
                          <a:schemeClr val="tx1"/>
                        </a:solidFill>
                        <a:latin typeface="Cambria" pitchFamily="18" charset="0"/>
                      </a:endParaRPr>
                    </a:p>
                  </a:txBody>
                  <a:tcPr marL="9525" marR="9525" marT="9525" marB="0" anchor="ctr"/>
                </a:tc>
              </a:tr>
            </a:tbl>
          </a:graphicData>
        </a:graphic>
      </p:graphicFrame>
      <p:sp>
        <p:nvSpPr>
          <p:cNvPr id="22532" name="Rectangle 1"/>
          <p:cNvSpPr>
            <a:spLocks noChangeArrowheads="1"/>
          </p:cNvSpPr>
          <p:nvPr/>
        </p:nvSpPr>
        <p:spPr bwMode="auto">
          <a:xfrm>
            <a:off x="304800" y="5867400"/>
            <a:ext cx="8382000" cy="600075"/>
          </a:xfrm>
          <a:prstGeom prst="rect">
            <a:avLst/>
          </a:prstGeom>
          <a:noFill/>
          <a:ln w="9525">
            <a:noFill/>
            <a:miter lim="800000"/>
            <a:headEnd/>
            <a:tailEnd/>
          </a:ln>
        </p:spPr>
        <p:txBody>
          <a:bodyPr anchor="ctr">
            <a:spAutoFit/>
          </a:bodyPr>
          <a:lstStyle/>
          <a:p>
            <a:pPr algn="just"/>
            <a:r>
              <a:rPr lang="en-US" sz="1100">
                <a:latin typeface="Calibri" pitchFamily="34" charset="0"/>
                <a:cs typeface="Times New Roman" pitchFamily="18" charset="0"/>
              </a:rPr>
              <a:t>Source: Financial Development Barometer 2011 (http://www.worldbank.org/financialdevelopment). The </a:t>
            </a:r>
            <a:r>
              <a:rPr lang="en-US" sz="1100" i="1">
                <a:latin typeface="Calibri" pitchFamily="34" charset="0"/>
                <a:cs typeface="Times New Roman" pitchFamily="18" charset="0"/>
              </a:rPr>
              <a:t>Barometer</a:t>
            </a:r>
            <a:r>
              <a:rPr lang="en-US" sz="1100">
                <a:latin typeface="Calibri" pitchFamily="34" charset="0"/>
                <a:cs typeface="Times New Roman" pitchFamily="18" charset="0"/>
              </a:rPr>
              <a:t> is an informal global poll of officials and financial sector experts from 78 economies (30 percent developed, 70 percent developing).  The response rate was  65 percent. Results are percentages of total responses received. </a:t>
            </a:r>
            <a:endParaRPr lang="en-US" sz="1100">
              <a:latin typeface="Calibri" pitchFamily="34" charset="0"/>
            </a:endParaRPr>
          </a:p>
        </p:txBody>
      </p:sp>
      <p:sp>
        <p:nvSpPr>
          <p:cNvPr id="11" name="TextBox 10"/>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b="1" dirty="0">
                <a:solidFill>
                  <a:srgbClr val="002060"/>
                </a:solidFill>
                <a:latin typeface="+mn-lt"/>
                <a:cs typeface="+mn-cs"/>
              </a:rPr>
              <a:t>Intro</a:t>
            </a:r>
            <a:r>
              <a:rPr lang="en-US" sz="1200" dirty="0">
                <a:solidFill>
                  <a:srgbClr val="002060"/>
                </a:solidFill>
                <a:latin typeface="+mn-lt"/>
                <a:cs typeface="+mn-cs"/>
              </a:rPr>
              <a:t> </a:t>
            </a:r>
            <a:r>
              <a:rPr lang="en-US" sz="1200" dirty="0">
                <a:solidFill>
                  <a:schemeClr val="accent1">
                    <a:lumMod val="50000"/>
                  </a:schemeClr>
                </a:solidFill>
                <a:latin typeface="+mn-lt"/>
                <a:cs typeface="+mn-cs"/>
              </a:rPr>
              <a:t>	 Regulation  and Supervision            Competition Policy           Direct Interventions             Infrastructure                Main Messages</a:t>
            </a:r>
            <a:endParaRPr lang="en-US" sz="1200" dirty="0">
              <a:solidFill>
                <a:schemeClr val="accent1">
                  <a:lumMod val="50000"/>
                </a:schemeClr>
              </a:solidFill>
              <a:latin typeface="+mn-lt"/>
              <a:cs typeface="+mn-cs"/>
            </a:endParaRPr>
          </a:p>
        </p:txBody>
      </p:sp>
      <p:sp>
        <p:nvSpPr>
          <p:cNvPr id="22534" name="Rectangle 8"/>
          <p:cNvSpPr>
            <a:spLocks noChangeArrowheads="1"/>
          </p:cNvSpPr>
          <p:nvPr/>
        </p:nvSpPr>
        <p:spPr bwMode="auto">
          <a:xfrm>
            <a:off x="228600" y="914400"/>
            <a:ext cx="8686800" cy="646113"/>
          </a:xfrm>
          <a:prstGeom prst="rect">
            <a:avLst/>
          </a:prstGeom>
          <a:noFill/>
          <a:ln w="9525">
            <a:noFill/>
            <a:miter lim="800000"/>
            <a:headEnd/>
            <a:tailEnd/>
          </a:ln>
        </p:spPr>
        <p:txBody>
          <a:bodyPr>
            <a:spAutoFit/>
          </a:bodyPr>
          <a:lstStyle/>
          <a:p>
            <a:r>
              <a:rPr lang="en-US" b="1">
                <a:latin typeface="Calibri" pitchFamily="34" charset="0"/>
              </a:rPr>
              <a:t>Over 90 % of respondents think that positive effects of financial development outweigh the negative ones. But views are split on important aspects of the state’s role ….</a:t>
            </a:r>
            <a:endParaRPr 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sz="4000" dirty="0" smtClean="0"/>
              <a:t/>
            </a:r>
            <a:br>
              <a:rPr lang="en-US" sz="4000" dirty="0" smtClean="0"/>
            </a:br>
            <a:r>
              <a:rPr lang="en-US" sz="4000" dirty="0" smtClean="0"/>
              <a:t> </a:t>
            </a:r>
            <a:r>
              <a:rPr lang="en-US" sz="3600" dirty="0" smtClean="0"/>
              <a:t/>
            </a:r>
            <a:br>
              <a:rPr lang="en-US" sz="3600" dirty="0" smtClean="0"/>
            </a:br>
            <a:endParaRPr lang="en-US" sz="3600" dirty="0"/>
          </a:p>
        </p:txBody>
      </p:sp>
      <p:sp>
        <p:nvSpPr>
          <p:cNvPr id="9" name="Content Placeholder 2"/>
          <p:cNvSpPr>
            <a:spLocks noGrp="1"/>
          </p:cNvSpPr>
          <p:nvPr>
            <p:ph idx="1"/>
          </p:nvPr>
        </p:nvSpPr>
        <p:spPr>
          <a:xfrm>
            <a:off x="381000" y="1371600"/>
            <a:ext cx="8382000" cy="4800600"/>
          </a:xfrm>
        </p:spPr>
        <p:txBody>
          <a:bodyPr rtlCol="0">
            <a:normAutofit/>
          </a:bodyPr>
          <a:lstStyle/>
          <a:p>
            <a:pPr fontAlgn="auto">
              <a:spcAft>
                <a:spcPts val="0"/>
              </a:spcAft>
              <a:buFont typeface="Arial" pitchFamily="34" charset="0"/>
              <a:buNone/>
              <a:defRPr/>
            </a:pPr>
            <a:endParaRPr lang="en-US" sz="800"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Area where role of state undisputed</a:t>
            </a:r>
          </a:p>
          <a:p>
            <a:pPr fontAlgn="auto">
              <a:spcAft>
                <a:spcPts val="0"/>
              </a:spcAft>
              <a:buFont typeface="Arial" pitchFamily="34" charset="0"/>
              <a:buChar char="•"/>
              <a:defRPr/>
            </a:pPr>
            <a:endParaRPr lang="en-US" sz="2000"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Crisis: major shortcomings in market discipline and R&amp;S</a:t>
            </a:r>
          </a:p>
          <a:p>
            <a:pPr fontAlgn="auto">
              <a:spcAft>
                <a:spcPts val="0"/>
              </a:spcAft>
              <a:buFont typeface="Arial" pitchFamily="34" charset="0"/>
              <a:buChar char="•"/>
              <a:defRPr/>
            </a:pPr>
            <a:endParaRPr lang="en-US" sz="2000"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How to best ensure that R&amp;S supports sound financial development?</a:t>
            </a:r>
          </a:p>
          <a:p>
            <a:pPr lvl="1" fontAlgn="auto">
              <a:spcAft>
                <a:spcPts val="0"/>
              </a:spcAft>
              <a:buFont typeface="Arial" pitchFamily="34" charset="0"/>
              <a:buChar char="–"/>
              <a:defRPr/>
            </a:pPr>
            <a:r>
              <a:rPr lang="en-US" sz="1600" dirty="0" smtClean="0">
                <a:solidFill>
                  <a:schemeClr val="accent1">
                    <a:lumMod val="50000"/>
                  </a:schemeClr>
                </a:solidFill>
              </a:rPr>
              <a:t>Important trade-offs (too much/too little R&amp;S)</a:t>
            </a:r>
          </a:p>
          <a:p>
            <a:pPr lvl="1" fontAlgn="auto">
              <a:spcAft>
                <a:spcPts val="0"/>
              </a:spcAft>
              <a:buFont typeface="Arial" pitchFamily="34" charset="0"/>
              <a:buChar char="–"/>
              <a:defRPr/>
            </a:pPr>
            <a:r>
              <a:rPr lang="en-US" sz="1600" dirty="0" smtClean="0">
                <a:solidFill>
                  <a:schemeClr val="accent1">
                    <a:lumMod val="50000"/>
                  </a:schemeClr>
                </a:solidFill>
              </a:rPr>
              <a:t>Calls for not “more”, but for “right” type of regulation </a:t>
            </a:r>
          </a:p>
          <a:p>
            <a:pPr fontAlgn="auto">
              <a:spcAft>
                <a:spcPts val="0"/>
              </a:spcAft>
              <a:buFont typeface="Arial" pitchFamily="34" charset="0"/>
              <a:buChar char="•"/>
              <a:defRPr/>
            </a:pPr>
            <a:endParaRPr lang="en-US" sz="2000"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New WB survey of R&amp;S in 142 countries allows us to investigate two issues and shed new light:</a:t>
            </a:r>
          </a:p>
          <a:p>
            <a:pPr lvl="1" fontAlgn="auto">
              <a:spcAft>
                <a:spcPts val="0"/>
              </a:spcAft>
              <a:buFont typeface="Arial" pitchFamily="34" charset="0"/>
              <a:buChar char="–"/>
              <a:defRPr/>
            </a:pPr>
            <a:r>
              <a:rPr lang="en-US" sz="1600" dirty="0" smtClean="0">
                <a:solidFill>
                  <a:schemeClr val="accent1">
                    <a:lumMod val="50000"/>
                  </a:schemeClr>
                </a:solidFill>
              </a:rPr>
              <a:t>How does R&amp;S and market discipline compare in crisis-hit countries relative to the rest?</a:t>
            </a:r>
          </a:p>
          <a:p>
            <a:pPr lvl="1" fontAlgn="auto">
              <a:spcAft>
                <a:spcPts val="0"/>
              </a:spcAft>
              <a:buFont typeface="Arial" pitchFamily="34" charset="0"/>
              <a:buChar char="–"/>
              <a:defRPr/>
            </a:pPr>
            <a:r>
              <a:rPr lang="en-US" sz="1600" dirty="0" smtClean="0">
                <a:solidFill>
                  <a:schemeClr val="accent1">
                    <a:lumMod val="50000"/>
                  </a:schemeClr>
                </a:solidFill>
              </a:rPr>
              <a:t>How did R&amp;S and market discipline change since the crisis? </a:t>
            </a:r>
          </a:p>
          <a:p>
            <a:pPr fontAlgn="auto">
              <a:spcAft>
                <a:spcPts val="0"/>
              </a:spcAft>
              <a:buFont typeface="Arial" pitchFamily="34" charset="0"/>
              <a:buNone/>
              <a:defRPr/>
            </a:pPr>
            <a:endParaRPr lang="en-US" sz="2000" dirty="0" smtClean="0">
              <a:solidFill>
                <a:schemeClr val="accent1">
                  <a:lumMod val="50000"/>
                </a:schemeClr>
              </a:solidFill>
            </a:endParaRPr>
          </a:p>
          <a:p>
            <a:pPr fontAlgn="auto">
              <a:spcAft>
                <a:spcPts val="0"/>
              </a:spcAft>
              <a:buFont typeface="Arial" pitchFamily="34" charset="0"/>
              <a:buNone/>
              <a:defRPr/>
            </a:pPr>
            <a:endParaRPr lang="en-US" sz="800" dirty="0" smtClean="0">
              <a:solidFill>
                <a:schemeClr val="accent1">
                  <a:lumMod val="50000"/>
                </a:schemeClr>
              </a:solidFill>
            </a:endParaRPr>
          </a:p>
          <a:p>
            <a:pPr fontAlgn="auto">
              <a:spcAft>
                <a:spcPts val="0"/>
              </a:spcAft>
              <a:buFont typeface="Arial" pitchFamily="34" charset="0"/>
              <a:buNone/>
              <a:defRPr/>
            </a:pPr>
            <a:endParaRPr lang="en-US" sz="800" b="1" dirty="0" smtClean="0">
              <a:solidFill>
                <a:schemeClr val="accent1">
                  <a:lumMod val="50000"/>
                </a:schemeClr>
              </a:solidFill>
            </a:endParaRPr>
          </a:p>
          <a:p>
            <a:pPr fontAlgn="auto">
              <a:spcAft>
                <a:spcPts val="0"/>
              </a:spcAft>
              <a:buFont typeface="Arial" pitchFamily="34" charset="0"/>
              <a:buNone/>
              <a:defRPr/>
            </a:pPr>
            <a:endParaRPr lang="en-US" sz="2100" i="1" dirty="0" smtClean="0">
              <a:solidFill>
                <a:schemeClr val="accent1">
                  <a:lumMod val="50000"/>
                </a:schemeClr>
              </a:solidFill>
            </a:endParaRPr>
          </a:p>
          <a:p>
            <a:pPr fontAlgn="auto">
              <a:spcAft>
                <a:spcPts val="0"/>
              </a:spcAft>
              <a:buFont typeface="Arial" pitchFamily="34" charset="0"/>
              <a:buNone/>
              <a:defRPr/>
            </a:pPr>
            <a:endParaRPr lang="en-US" sz="800" dirty="0" smtClean="0">
              <a:solidFill>
                <a:schemeClr val="accent1">
                  <a:lumMod val="50000"/>
                </a:schemeClr>
              </a:solidFill>
            </a:endParaRPr>
          </a:p>
          <a:p>
            <a:pPr fontAlgn="auto">
              <a:spcAft>
                <a:spcPts val="0"/>
              </a:spcAft>
              <a:buFont typeface="Arial" pitchFamily="34" charset="0"/>
              <a:buNone/>
              <a:defRPr/>
            </a:pPr>
            <a:endParaRPr lang="en-US" sz="800" dirty="0" smtClean="0">
              <a:solidFill>
                <a:schemeClr val="accent1">
                  <a:lumMod val="50000"/>
                </a:schemeClr>
              </a:solidFill>
            </a:endParaRPr>
          </a:p>
          <a:p>
            <a:pPr lvl="1" fontAlgn="auto">
              <a:spcAft>
                <a:spcPts val="0"/>
              </a:spcAft>
              <a:buFont typeface="Arial" pitchFamily="34" charset="0"/>
              <a:buNone/>
              <a:defRPr/>
            </a:pPr>
            <a:endParaRPr lang="en-US" sz="1100" dirty="0" smtClean="0">
              <a:solidFill>
                <a:schemeClr val="accent1">
                  <a:lumMod val="50000"/>
                </a:schemeClr>
              </a:solidFill>
            </a:endParaRPr>
          </a:p>
          <a:p>
            <a:pPr lvl="1" fontAlgn="auto">
              <a:spcAft>
                <a:spcPts val="0"/>
              </a:spcAft>
              <a:buFont typeface="Arial" pitchFamily="34" charset="0"/>
              <a:buNone/>
              <a:defRPr/>
            </a:pPr>
            <a:endParaRPr lang="en-US" sz="1100" dirty="0" smtClean="0">
              <a:solidFill>
                <a:schemeClr val="accent1">
                  <a:lumMod val="50000"/>
                </a:schemeClr>
              </a:solidFill>
            </a:endParaRPr>
          </a:p>
          <a:p>
            <a:pPr fontAlgn="auto">
              <a:spcAft>
                <a:spcPts val="0"/>
              </a:spcAft>
              <a:buFont typeface="Arial" pitchFamily="34" charset="0"/>
              <a:buNone/>
              <a:defRPr/>
            </a:pPr>
            <a:endParaRPr lang="en-US" dirty="0">
              <a:solidFill>
                <a:schemeClr val="accent1">
                  <a:lumMod val="50000"/>
                </a:schemeClr>
              </a:solidFill>
            </a:endParaRPr>
          </a:p>
        </p:txBody>
      </p:sp>
      <p:sp>
        <p:nvSpPr>
          <p:cNvPr id="7" name="Rectangle 6"/>
          <p:cNvSpPr/>
          <p:nvPr/>
        </p:nvSpPr>
        <p:spPr>
          <a:xfrm>
            <a:off x="0" y="304800"/>
            <a:ext cx="9144000" cy="523875"/>
          </a:xfrm>
          <a:prstGeom prst="rect">
            <a:avLst/>
          </a:prstGeom>
        </p:spPr>
        <p:txBody>
          <a:bodyPr>
            <a:spAutoFit/>
          </a:bodyPr>
          <a:lstStyle/>
          <a:p>
            <a:pPr marL="514350" algn="ctr" fontAlgn="auto">
              <a:spcAft>
                <a:spcPts val="0"/>
              </a:spcAft>
              <a:defRPr/>
            </a:pPr>
            <a:r>
              <a:rPr lang="en-US" sz="2800" b="1" dirty="0">
                <a:solidFill>
                  <a:schemeClr val="accent1">
                    <a:lumMod val="50000"/>
                  </a:schemeClr>
                </a:solidFill>
                <a:latin typeface="+mn-lt"/>
                <a:cs typeface="+mn-cs"/>
              </a:rPr>
              <a:t>State as regulator and supervisor</a:t>
            </a:r>
          </a:p>
        </p:txBody>
      </p:sp>
      <p:sp>
        <p:nvSpPr>
          <p:cNvPr id="6" name="TextBox 5"/>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dirty="0">
                <a:solidFill>
                  <a:srgbClr val="002060"/>
                </a:solidFill>
                <a:latin typeface="+mn-lt"/>
                <a:cs typeface="+mn-cs"/>
              </a:rPr>
              <a:t>Intro </a:t>
            </a:r>
            <a:r>
              <a:rPr lang="en-US" sz="1200" dirty="0">
                <a:solidFill>
                  <a:schemeClr val="accent1">
                    <a:lumMod val="50000"/>
                  </a:schemeClr>
                </a:solidFill>
                <a:latin typeface="+mn-lt"/>
                <a:cs typeface="+mn-cs"/>
              </a:rPr>
              <a:t>	 </a:t>
            </a:r>
            <a:r>
              <a:rPr lang="en-US" sz="1200" b="1" dirty="0">
                <a:solidFill>
                  <a:schemeClr val="accent1">
                    <a:lumMod val="50000"/>
                  </a:schemeClr>
                </a:solidFill>
                <a:latin typeface="+mn-lt"/>
                <a:cs typeface="+mn-cs"/>
              </a:rPr>
              <a:t>Regulation  and Supervision            </a:t>
            </a:r>
            <a:r>
              <a:rPr lang="en-US" sz="1200" dirty="0">
                <a:solidFill>
                  <a:schemeClr val="accent1">
                    <a:lumMod val="50000"/>
                  </a:schemeClr>
                </a:solidFill>
                <a:latin typeface="+mn-lt"/>
                <a:cs typeface="+mn-cs"/>
              </a:rPr>
              <a:t>Competition Policy           Direct Interventions             Infrastructure                Main Messages</a:t>
            </a:r>
            <a:endParaRPr lang="en-US" sz="1200" dirty="0">
              <a:solidFill>
                <a:schemeClr val="accent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sz="2800" b="1" dirty="0" smtClean="0">
                <a:solidFill>
                  <a:schemeClr val="accent1">
                    <a:lumMod val="50000"/>
                  </a:schemeClr>
                </a:solidFill>
                <a:latin typeface="+mn-lt"/>
              </a:rPr>
              <a:t>State as regulator and supervisor</a:t>
            </a:r>
            <a:endParaRPr lang="en-US" sz="2800" dirty="0">
              <a:solidFill>
                <a:schemeClr val="accent1">
                  <a:lumMod val="50000"/>
                </a:schemeClr>
              </a:solidFill>
            </a:endParaRPr>
          </a:p>
        </p:txBody>
      </p:sp>
      <p:sp>
        <p:nvSpPr>
          <p:cNvPr id="6" name="TextBox 5"/>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dirty="0">
                <a:solidFill>
                  <a:srgbClr val="002060"/>
                </a:solidFill>
                <a:latin typeface="+mn-lt"/>
                <a:cs typeface="+mn-cs"/>
              </a:rPr>
              <a:t>Intro </a:t>
            </a:r>
            <a:r>
              <a:rPr lang="en-US" sz="1200" dirty="0">
                <a:solidFill>
                  <a:schemeClr val="accent1">
                    <a:lumMod val="50000"/>
                  </a:schemeClr>
                </a:solidFill>
                <a:latin typeface="+mn-lt"/>
                <a:cs typeface="+mn-cs"/>
              </a:rPr>
              <a:t>	 </a:t>
            </a:r>
            <a:r>
              <a:rPr lang="en-US" sz="1200" b="1" dirty="0">
                <a:solidFill>
                  <a:schemeClr val="accent1">
                    <a:lumMod val="50000"/>
                  </a:schemeClr>
                </a:solidFill>
                <a:latin typeface="+mn-lt"/>
                <a:cs typeface="+mn-cs"/>
              </a:rPr>
              <a:t>Regulation  and Supervision            </a:t>
            </a:r>
            <a:r>
              <a:rPr lang="en-US" sz="1200" dirty="0">
                <a:solidFill>
                  <a:schemeClr val="accent1">
                    <a:lumMod val="50000"/>
                  </a:schemeClr>
                </a:solidFill>
                <a:latin typeface="+mn-lt"/>
                <a:cs typeface="+mn-cs"/>
              </a:rPr>
              <a:t>Competition Policy           Direct Interventions             Infrastructure                Main Messages</a:t>
            </a:r>
            <a:endParaRPr lang="en-US" sz="1200" dirty="0">
              <a:solidFill>
                <a:schemeClr val="accent1">
                  <a:lumMod val="50000"/>
                </a:schemeClr>
              </a:solidFill>
              <a:latin typeface="+mn-lt"/>
              <a:cs typeface="+mn-cs"/>
            </a:endParaRPr>
          </a:p>
        </p:txBody>
      </p:sp>
      <p:pic>
        <p:nvPicPr>
          <p:cNvPr id="25603" name="Picture 2"/>
          <p:cNvPicPr>
            <a:picLocks noChangeAspect="1" noChangeArrowheads="1"/>
          </p:cNvPicPr>
          <p:nvPr/>
        </p:nvPicPr>
        <p:blipFill>
          <a:blip r:embed="rId2"/>
          <a:srcRect/>
          <a:stretch>
            <a:fillRect/>
          </a:stretch>
        </p:blipFill>
        <p:spPr bwMode="auto">
          <a:xfrm>
            <a:off x="457200" y="1219200"/>
            <a:ext cx="8351838" cy="5016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sz="2800" b="1" dirty="0" smtClean="0">
                <a:solidFill>
                  <a:schemeClr val="accent1">
                    <a:lumMod val="50000"/>
                  </a:schemeClr>
                </a:solidFill>
                <a:latin typeface="+mn-lt"/>
              </a:rPr>
              <a:t>Findings on regulation and supervision</a:t>
            </a:r>
            <a:endParaRPr lang="en-US" sz="2800" b="1" dirty="0">
              <a:solidFill>
                <a:schemeClr val="accent1">
                  <a:lumMod val="50000"/>
                </a:schemeClr>
              </a:solidFill>
              <a:latin typeface="+mn-lt"/>
            </a:endParaRPr>
          </a:p>
        </p:txBody>
      </p:sp>
      <p:sp>
        <p:nvSpPr>
          <p:cNvPr id="3" name="Content Placeholder 2"/>
          <p:cNvSpPr>
            <a:spLocks noGrp="1"/>
          </p:cNvSpPr>
          <p:nvPr>
            <p:ph idx="1"/>
          </p:nvPr>
        </p:nvSpPr>
        <p:spPr>
          <a:xfrm>
            <a:off x="381000" y="1295400"/>
            <a:ext cx="8458200" cy="5029200"/>
          </a:xfrm>
        </p:spPr>
        <p:txBody>
          <a:bodyPr rtlCol="0">
            <a:normAutofit fontScale="92500" lnSpcReduction="10000"/>
          </a:bodyPr>
          <a:lstStyle/>
          <a:p>
            <a:pPr fontAlgn="auto">
              <a:spcAft>
                <a:spcPts val="0"/>
              </a:spcAft>
              <a:buFont typeface="Arial" pitchFamily="34" charset="0"/>
              <a:buChar char="•"/>
              <a:defRPr/>
            </a:pPr>
            <a:r>
              <a:rPr lang="en-US" sz="2100" b="1" dirty="0" smtClean="0">
                <a:solidFill>
                  <a:schemeClr val="accent1">
                    <a:lumMod val="50000"/>
                  </a:schemeClr>
                </a:solidFill>
              </a:rPr>
              <a:t>Crisis hit countries had weaker regulation and supervision practices… </a:t>
            </a:r>
            <a:br>
              <a:rPr lang="en-US" sz="2100" b="1" dirty="0" smtClean="0">
                <a:solidFill>
                  <a:schemeClr val="accent1">
                    <a:lumMod val="50000"/>
                  </a:schemeClr>
                </a:solidFill>
              </a:rPr>
            </a:br>
            <a:r>
              <a:rPr lang="en-US" sz="1600" dirty="0" smtClean="0">
                <a:solidFill>
                  <a:schemeClr val="accent1">
                    <a:lumMod val="50000"/>
                  </a:schemeClr>
                </a:solidFill>
              </a:rPr>
              <a:t>(e.g., less stringent capital and provisioning rules, reliance on banks’ own risk assessment)</a:t>
            </a:r>
          </a:p>
          <a:p>
            <a:pPr fontAlgn="auto">
              <a:spcAft>
                <a:spcPts val="0"/>
              </a:spcAft>
              <a:buFont typeface="Arial" pitchFamily="34" charset="0"/>
              <a:buChar char="•"/>
              <a:defRPr/>
            </a:pPr>
            <a:endParaRPr lang="en-US" sz="1600" dirty="0" smtClean="0">
              <a:solidFill>
                <a:schemeClr val="accent1">
                  <a:lumMod val="50000"/>
                </a:schemeClr>
              </a:solidFill>
            </a:endParaRPr>
          </a:p>
          <a:p>
            <a:pPr fontAlgn="auto">
              <a:spcAft>
                <a:spcPts val="0"/>
              </a:spcAft>
              <a:buFont typeface="Arial" pitchFamily="34" charset="0"/>
              <a:buChar char="•"/>
              <a:defRPr/>
            </a:pPr>
            <a:r>
              <a:rPr lang="en-US" sz="2100" b="1" dirty="0" smtClean="0">
                <a:solidFill>
                  <a:schemeClr val="accent1">
                    <a:lumMod val="50000"/>
                  </a:schemeClr>
                </a:solidFill>
              </a:rPr>
              <a:t>… and less scope for market incentives </a:t>
            </a:r>
            <a:r>
              <a:rPr lang="en-US" sz="2100" dirty="0" smtClean="0">
                <a:solidFill>
                  <a:schemeClr val="accent1">
                    <a:lumMod val="50000"/>
                  </a:schemeClr>
                </a:solidFill>
              </a:rPr>
              <a:t/>
            </a:r>
            <a:br>
              <a:rPr lang="en-US" sz="2100" dirty="0" smtClean="0">
                <a:solidFill>
                  <a:schemeClr val="accent1">
                    <a:lumMod val="50000"/>
                  </a:schemeClr>
                </a:solidFill>
              </a:rPr>
            </a:br>
            <a:r>
              <a:rPr lang="en-US" sz="1600" dirty="0" smtClean="0">
                <a:solidFill>
                  <a:schemeClr val="accent1">
                    <a:lumMod val="50000"/>
                  </a:schemeClr>
                </a:solidFill>
              </a:rPr>
              <a:t>(e.g., generous deposit protection coverage, lower quality of published financial information)</a:t>
            </a:r>
          </a:p>
          <a:p>
            <a:pPr lvl="1" fontAlgn="auto">
              <a:spcAft>
                <a:spcPts val="0"/>
              </a:spcAft>
              <a:buFont typeface="Arial" pitchFamily="34" charset="0"/>
              <a:buChar char="–"/>
              <a:defRPr/>
            </a:pPr>
            <a:endParaRPr lang="en-US" sz="1600" dirty="0" smtClean="0">
              <a:solidFill>
                <a:schemeClr val="accent1">
                  <a:lumMod val="50000"/>
                </a:schemeClr>
              </a:solidFill>
            </a:endParaRPr>
          </a:p>
          <a:p>
            <a:pPr fontAlgn="auto">
              <a:spcAft>
                <a:spcPts val="0"/>
              </a:spcAft>
              <a:buFont typeface="Arial" pitchFamily="34" charset="0"/>
              <a:buChar char="•"/>
              <a:defRPr/>
            </a:pPr>
            <a:r>
              <a:rPr lang="en-US" sz="2000" b="1" dirty="0" smtClean="0">
                <a:solidFill>
                  <a:schemeClr val="accent1">
                    <a:lumMod val="50000"/>
                  </a:schemeClr>
                </a:solidFill>
              </a:rPr>
              <a:t>After crisis, countries stepped up efforts on </a:t>
            </a:r>
            <a:r>
              <a:rPr lang="en-US" sz="2000" b="1" dirty="0" err="1" smtClean="0">
                <a:solidFill>
                  <a:schemeClr val="accent1">
                    <a:lumMod val="50000"/>
                  </a:schemeClr>
                </a:solidFill>
              </a:rPr>
              <a:t>macroprudential</a:t>
            </a:r>
            <a:r>
              <a:rPr lang="en-US" sz="2000" b="1" dirty="0" smtClean="0">
                <a:solidFill>
                  <a:schemeClr val="accent1">
                    <a:lumMod val="50000"/>
                  </a:schemeClr>
                </a:solidFill>
              </a:rPr>
              <a:t> policy, crisis resolution, and consumer protection</a:t>
            </a:r>
          </a:p>
          <a:p>
            <a:pPr lvl="1" fontAlgn="auto">
              <a:spcAft>
                <a:spcPts val="0"/>
              </a:spcAft>
              <a:buFont typeface="Arial" pitchFamily="34" charset="0"/>
              <a:buChar char="–"/>
              <a:defRPr/>
            </a:pPr>
            <a:r>
              <a:rPr lang="en-US" sz="1700" dirty="0" smtClean="0">
                <a:solidFill>
                  <a:schemeClr val="accent1">
                    <a:lumMod val="50000"/>
                  </a:schemeClr>
                </a:solidFill>
              </a:rPr>
              <a:t>However, unclear whether incentives for market discipline improved </a:t>
            </a:r>
          </a:p>
          <a:p>
            <a:pPr lvl="1" fontAlgn="auto">
              <a:spcAft>
                <a:spcPts val="0"/>
              </a:spcAft>
              <a:buFont typeface="Arial" pitchFamily="34" charset="0"/>
              <a:buChar char="–"/>
              <a:defRPr/>
            </a:pPr>
            <a:r>
              <a:rPr lang="en-US" sz="1700" dirty="0" smtClean="0">
                <a:solidFill>
                  <a:schemeClr val="accent1">
                    <a:lumMod val="50000"/>
                  </a:schemeClr>
                </a:solidFill>
              </a:rPr>
              <a:t>Survey suggests scope for improving disclosures and monitoring incentives</a:t>
            </a:r>
          </a:p>
          <a:p>
            <a:pPr fontAlgn="auto">
              <a:spcAft>
                <a:spcPts val="0"/>
              </a:spcAft>
              <a:buFont typeface="Arial" pitchFamily="34" charset="0"/>
              <a:buChar char="•"/>
              <a:defRPr/>
            </a:pPr>
            <a:endParaRPr lang="en-US" sz="2000" b="1" dirty="0" smtClean="0">
              <a:solidFill>
                <a:schemeClr val="accent1">
                  <a:lumMod val="50000"/>
                </a:schemeClr>
              </a:solidFill>
            </a:endParaRPr>
          </a:p>
          <a:p>
            <a:pPr fontAlgn="auto">
              <a:spcAft>
                <a:spcPts val="0"/>
              </a:spcAft>
              <a:buFont typeface="Arial" pitchFamily="34" charset="0"/>
              <a:buChar char="•"/>
              <a:defRPr/>
            </a:pPr>
            <a:r>
              <a:rPr lang="en-US" sz="2200" b="1" dirty="0" smtClean="0">
                <a:solidFill>
                  <a:srgbClr val="002060"/>
                </a:solidFill>
              </a:rPr>
              <a:t>Broad agreement: important to address “basics” first</a:t>
            </a:r>
          </a:p>
          <a:p>
            <a:pPr lvl="1" fontAlgn="auto">
              <a:spcAft>
                <a:spcPts val="0"/>
              </a:spcAft>
              <a:buFont typeface="Arial" pitchFamily="34" charset="0"/>
              <a:buChar char="–"/>
              <a:defRPr/>
            </a:pPr>
            <a:r>
              <a:rPr lang="en-US" sz="1700" dirty="0" smtClean="0">
                <a:solidFill>
                  <a:srgbClr val="002060"/>
                </a:solidFill>
              </a:rPr>
              <a:t>Simpler but strongly enforced regulation tends to work better</a:t>
            </a:r>
          </a:p>
          <a:p>
            <a:pPr lvl="1" fontAlgn="auto">
              <a:spcAft>
                <a:spcPts val="0"/>
              </a:spcAft>
              <a:buFont typeface="Arial" pitchFamily="34" charset="0"/>
              <a:buChar char="–"/>
              <a:defRPr/>
            </a:pPr>
            <a:r>
              <a:rPr lang="en-US" sz="1700" dirty="0" smtClean="0">
                <a:solidFill>
                  <a:srgbClr val="002060"/>
                </a:solidFill>
              </a:rPr>
              <a:t>Institutional and legal frameworks that enable market discipline complemented with strong and timely supervisory action</a:t>
            </a:r>
          </a:p>
          <a:p>
            <a:pPr lvl="1" fontAlgn="auto">
              <a:spcAft>
                <a:spcPts val="0"/>
              </a:spcAft>
              <a:buFont typeface="Arial" pitchFamily="34" charset="0"/>
              <a:buChar char="–"/>
              <a:defRPr/>
            </a:pPr>
            <a:r>
              <a:rPr lang="en-US" sz="1700" dirty="0" smtClean="0">
                <a:solidFill>
                  <a:srgbClr val="002060"/>
                </a:solidFill>
              </a:rPr>
              <a:t>Many developing  economies: supervisory capacity = top priority </a:t>
            </a:r>
          </a:p>
          <a:p>
            <a:pPr lvl="1" fontAlgn="auto">
              <a:spcAft>
                <a:spcPts val="0"/>
              </a:spcAft>
              <a:buFont typeface="Arial" pitchFamily="34" charset="0"/>
              <a:buChar char="–"/>
              <a:defRPr/>
            </a:pPr>
            <a:r>
              <a:rPr lang="en-US" sz="1700" dirty="0" smtClean="0">
                <a:solidFill>
                  <a:srgbClr val="002060"/>
                </a:solidFill>
              </a:rPr>
              <a:t>Challenge: introducing reforms that are incentive-robust (one proposal: “incentive audits”)</a:t>
            </a:r>
          </a:p>
          <a:p>
            <a:pPr lvl="1" fontAlgn="auto">
              <a:spcAft>
                <a:spcPts val="0"/>
              </a:spcAft>
              <a:buFont typeface="Arial" pitchFamily="34" charset="0"/>
              <a:buChar char="–"/>
              <a:defRPr/>
            </a:pPr>
            <a:endParaRPr lang="en-US" sz="1700" dirty="0" smtClean="0">
              <a:solidFill>
                <a:srgbClr val="002060"/>
              </a:solidFill>
            </a:endParaRPr>
          </a:p>
          <a:p>
            <a:pPr fontAlgn="auto">
              <a:spcAft>
                <a:spcPts val="0"/>
              </a:spcAft>
              <a:buFont typeface="Arial" pitchFamily="34" charset="0"/>
              <a:buChar char="•"/>
              <a:defRPr/>
            </a:pPr>
            <a:endParaRPr lang="en-US" sz="2000" b="1" dirty="0" smtClean="0">
              <a:solidFill>
                <a:schemeClr val="accent1">
                  <a:lumMod val="50000"/>
                </a:schemeClr>
              </a:solidFill>
            </a:endParaRPr>
          </a:p>
          <a:p>
            <a:pPr lvl="1" fontAlgn="auto">
              <a:spcAft>
                <a:spcPts val="0"/>
              </a:spcAft>
              <a:buFont typeface="Arial" pitchFamily="34" charset="0"/>
              <a:buChar char="–"/>
              <a:defRPr/>
            </a:pPr>
            <a:endParaRPr lang="en-US" sz="1600" dirty="0">
              <a:solidFill>
                <a:schemeClr val="accent1">
                  <a:lumMod val="50000"/>
                </a:schemeClr>
              </a:solidFill>
            </a:endParaRPr>
          </a:p>
        </p:txBody>
      </p:sp>
      <p:sp>
        <p:nvSpPr>
          <p:cNvPr id="5" name="TextBox 4"/>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dirty="0">
                <a:solidFill>
                  <a:srgbClr val="002060"/>
                </a:solidFill>
                <a:latin typeface="+mn-lt"/>
                <a:cs typeface="+mn-cs"/>
              </a:rPr>
              <a:t>Intro </a:t>
            </a:r>
            <a:r>
              <a:rPr lang="en-US" sz="1200" dirty="0">
                <a:solidFill>
                  <a:schemeClr val="accent1">
                    <a:lumMod val="50000"/>
                  </a:schemeClr>
                </a:solidFill>
                <a:latin typeface="+mn-lt"/>
                <a:cs typeface="+mn-cs"/>
              </a:rPr>
              <a:t>	 </a:t>
            </a:r>
            <a:r>
              <a:rPr lang="en-US" sz="1200" b="1" dirty="0">
                <a:solidFill>
                  <a:schemeClr val="accent1">
                    <a:lumMod val="50000"/>
                  </a:schemeClr>
                </a:solidFill>
                <a:latin typeface="+mn-lt"/>
                <a:cs typeface="+mn-cs"/>
              </a:rPr>
              <a:t>Regulation  and Supervision            </a:t>
            </a:r>
            <a:r>
              <a:rPr lang="en-US" sz="1200" dirty="0">
                <a:solidFill>
                  <a:schemeClr val="accent1">
                    <a:lumMod val="50000"/>
                  </a:schemeClr>
                </a:solidFill>
                <a:latin typeface="+mn-lt"/>
                <a:cs typeface="+mn-cs"/>
              </a:rPr>
              <a:t>Competition Policy           Direct Interventions             Infrastructure                Main Messages</a:t>
            </a:r>
            <a:endParaRPr lang="en-US" sz="1200" dirty="0">
              <a:solidFill>
                <a:schemeClr val="accent1">
                  <a:lumMod val="50000"/>
                </a:schemeClr>
              </a:solidFill>
              <a:latin typeface="+mn-lt"/>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8600"/>
            <a:ext cx="9144000" cy="609600"/>
          </a:xfrm>
          <a:prstGeom prst="rect">
            <a:avLst/>
          </a:prstGeom>
        </p:spPr>
        <p:txBody>
          <a:bodyPr anchor="ctr">
            <a:normAutofit/>
          </a:bodyPr>
          <a:lstStyle/>
          <a:p>
            <a:pPr algn="ctr" fontAlgn="auto">
              <a:spcAft>
                <a:spcPts val="0"/>
              </a:spcAft>
              <a:defRPr/>
            </a:pPr>
            <a:r>
              <a:rPr lang="en-US" sz="2800" b="1" dirty="0">
                <a:solidFill>
                  <a:schemeClr val="accent1">
                    <a:lumMod val="50000"/>
                  </a:schemeClr>
                </a:solidFill>
                <a:latin typeface="+mj-lt"/>
                <a:ea typeface="+mj-ea"/>
                <a:cs typeface="+mj-cs"/>
              </a:rPr>
              <a:t>Role of state in promoting competition</a:t>
            </a:r>
            <a:endParaRPr lang="en-US" sz="2800" b="1" dirty="0">
              <a:solidFill>
                <a:schemeClr val="accent1">
                  <a:lumMod val="50000"/>
                </a:schemeClr>
              </a:solidFill>
              <a:latin typeface="+mj-lt"/>
              <a:ea typeface="+mj-ea"/>
              <a:cs typeface="+mj-cs"/>
            </a:endParaRPr>
          </a:p>
        </p:txBody>
      </p:sp>
      <p:sp>
        <p:nvSpPr>
          <p:cNvPr id="9" name="TextBox 8"/>
          <p:cNvSpPr txBox="1"/>
          <p:nvPr/>
        </p:nvSpPr>
        <p:spPr>
          <a:xfrm>
            <a:off x="0" y="0"/>
            <a:ext cx="9144000" cy="276225"/>
          </a:xfrm>
          <a:prstGeom prst="rect">
            <a:avLst/>
          </a:prstGeom>
          <a:noFill/>
        </p:spPr>
        <p:txBody>
          <a:bodyPr>
            <a:spAutoFit/>
          </a:bodyPr>
          <a:lstStyle/>
          <a:p>
            <a:pPr fontAlgn="auto">
              <a:spcBef>
                <a:spcPts val="0"/>
              </a:spcBef>
              <a:spcAft>
                <a:spcPts val="0"/>
              </a:spcAft>
              <a:defRPr/>
            </a:pPr>
            <a:r>
              <a:rPr lang="en-US" sz="1200" dirty="0">
                <a:solidFill>
                  <a:srgbClr val="002060"/>
                </a:solidFill>
                <a:latin typeface="+mn-lt"/>
                <a:cs typeface="+mn-cs"/>
              </a:rPr>
              <a:t>Intro </a:t>
            </a:r>
            <a:r>
              <a:rPr lang="en-US" sz="1200" dirty="0">
                <a:solidFill>
                  <a:schemeClr val="accent1">
                    <a:lumMod val="50000"/>
                  </a:schemeClr>
                </a:solidFill>
                <a:latin typeface="+mn-lt"/>
                <a:cs typeface="+mn-cs"/>
              </a:rPr>
              <a:t>	 Regulation  and Supervision            </a:t>
            </a:r>
            <a:r>
              <a:rPr lang="en-US" sz="1200" b="1" dirty="0">
                <a:solidFill>
                  <a:schemeClr val="accent1">
                    <a:lumMod val="50000"/>
                  </a:schemeClr>
                </a:solidFill>
                <a:latin typeface="+mn-lt"/>
                <a:cs typeface="+mn-cs"/>
              </a:rPr>
              <a:t>Competition Policy           </a:t>
            </a:r>
            <a:r>
              <a:rPr lang="en-US" sz="1200" dirty="0">
                <a:solidFill>
                  <a:schemeClr val="accent1">
                    <a:lumMod val="50000"/>
                  </a:schemeClr>
                </a:solidFill>
                <a:latin typeface="+mn-lt"/>
                <a:cs typeface="+mn-cs"/>
              </a:rPr>
              <a:t>Direct Interventions             Infrastructure                Main Messages</a:t>
            </a:r>
            <a:endParaRPr lang="en-US" sz="1200" dirty="0">
              <a:solidFill>
                <a:schemeClr val="accent1">
                  <a:lumMod val="50000"/>
                </a:schemeClr>
              </a:solidFill>
              <a:latin typeface="+mn-lt"/>
              <a:cs typeface="+mn-cs"/>
            </a:endParaRPr>
          </a:p>
        </p:txBody>
      </p:sp>
      <p:sp>
        <p:nvSpPr>
          <p:cNvPr id="6" name="Content Placeholder 2"/>
          <p:cNvSpPr>
            <a:spLocks noGrp="1"/>
          </p:cNvSpPr>
          <p:nvPr>
            <p:ph idx="1"/>
          </p:nvPr>
        </p:nvSpPr>
        <p:spPr>
          <a:xfrm>
            <a:off x="-304800" y="1143000"/>
            <a:ext cx="4953000" cy="5334000"/>
          </a:xfrm>
        </p:spPr>
        <p:txBody>
          <a:bodyPr rtlCol="0">
            <a:normAutofit fontScale="85000" lnSpcReduction="10000"/>
          </a:bodyPr>
          <a:lstStyle/>
          <a:p>
            <a:pPr lvl="1" fontAlgn="auto">
              <a:spcAft>
                <a:spcPts val="0"/>
              </a:spcAft>
              <a:buFont typeface="Arial" pitchFamily="34" charset="0"/>
              <a:buChar char="•"/>
              <a:defRPr/>
            </a:pPr>
            <a:r>
              <a:rPr lang="en-US" sz="1900" dirty="0" smtClean="0">
                <a:solidFill>
                  <a:schemeClr val="accent1">
                    <a:lumMod val="50000"/>
                  </a:schemeClr>
                </a:solidFill>
              </a:rPr>
              <a:t>Excessive competition - a reason for the crisis?</a:t>
            </a:r>
          </a:p>
          <a:p>
            <a:pPr lvl="1" fontAlgn="auto">
              <a:spcAft>
                <a:spcPts val="0"/>
              </a:spcAft>
              <a:buFont typeface="Arial" pitchFamily="34" charset="0"/>
              <a:buNone/>
              <a:defRPr/>
            </a:pPr>
            <a:endParaRPr lang="en-US" sz="1900" dirty="0" smtClean="0">
              <a:solidFill>
                <a:schemeClr val="accent1">
                  <a:lumMod val="50000"/>
                </a:schemeClr>
              </a:solidFill>
            </a:endParaRPr>
          </a:p>
          <a:p>
            <a:pPr lvl="1" fontAlgn="auto">
              <a:spcAft>
                <a:spcPts val="0"/>
              </a:spcAft>
              <a:buFont typeface="Arial" pitchFamily="34" charset="0"/>
              <a:buChar char="•"/>
              <a:defRPr/>
            </a:pPr>
            <a:r>
              <a:rPr lang="en-US" sz="1900" dirty="0" smtClean="0">
                <a:solidFill>
                  <a:schemeClr val="accent1">
                    <a:lumMod val="50000"/>
                  </a:schemeClr>
                </a:solidFill>
              </a:rPr>
              <a:t>Competition leads to improved efficiency across banks, enhances access to financial services while not necessarily eroding systemic stability.</a:t>
            </a:r>
          </a:p>
          <a:p>
            <a:pPr lvl="1" fontAlgn="auto">
              <a:spcAft>
                <a:spcPts val="0"/>
              </a:spcAft>
              <a:buFont typeface="Arial" pitchFamily="34" charset="0"/>
              <a:buNone/>
              <a:defRPr/>
            </a:pPr>
            <a:endParaRPr lang="en-US" sz="1900" dirty="0" smtClean="0">
              <a:solidFill>
                <a:schemeClr val="accent1">
                  <a:lumMod val="50000"/>
                </a:schemeClr>
              </a:solidFill>
            </a:endParaRPr>
          </a:p>
          <a:p>
            <a:pPr lvl="1" fontAlgn="auto">
              <a:spcAft>
                <a:spcPts val="0"/>
              </a:spcAft>
              <a:buFont typeface="Arial" pitchFamily="34" charset="0"/>
              <a:buChar char="•"/>
              <a:defRPr/>
            </a:pPr>
            <a:r>
              <a:rPr lang="en-US" sz="1900" dirty="0" smtClean="0">
                <a:solidFill>
                  <a:schemeClr val="accent1">
                    <a:lumMod val="50000"/>
                  </a:schemeClr>
                </a:solidFill>
              </a:rPr>
              <a:t>Addressing causes of the crisis requires regulations that align private incentives and public interest (not restricting competition)</a:t>
            </a:r>
          </a:p>
          <a:p>
            <a:pPr lvl="1" fontAlgn="auto">
              <a:spcAft>
                <a:spcPts val="0"/>
              </a:spcAft>
              <a:buFont typeface="Wingdings" pitchFamily="2" charset="2"/>
              <a:buChar char="§"/>
              <a:defRPr/>
            </a:pPr>
            <a:endParaRPr lang="en-US" sz="1900" dirty="0" smtClean="0">
              <a:solidFill>
                <a:schemeClr val="accent1">
                  <a:lumMod val="50000"/>
                </a:schemeClr>
              </a:solidFill>
            </a:endParaRPr>
          </a:p>
          <a:p>
            <a:pPr lvl="1" fontAlgn="auto">
              <a:spcAft>
                <a:spcPts val="0"/>
              </a:spcAft>
              <a:buFont typeface="Arial" pitchFamily="34" charset="0"/>
              <a:buChar char="•"/>
              <a:defRPr/>
            </a:pPr>
            <a:r>
              <a:rPr lang="en-US" sz="1900" dirty="0" smtClean="0">
                <a:solidFill>
                  <a:schemeClr val="accent1">
                    <a:lumMod val="50000"/>
                  </a:schemeClr>
                </a:solidFill>
              </a:rPr>
              <a:t>Role for the state: market contestability (healthy entry and exit) and availability of credit information and contract enforcement are important to promote healthy competition.</a:t>
            </a:r>
          </a:p>
          <a:p>
            <a:pPr lvl="2" fontAlgn="auto">
              <a:spcAft>
                <a:spcPts val="0"/>
              </a:spcAft>
              <a:buFont typeface="Calibri" pitchFamily="34" charset="0"/>
              <a:buChar char="–"/>
              <a:defRPr/>
            </a:pPr>
            <a:endParaRPr lang="en-US" sz="1900" dirty="0" smtClean="0">
              <a:solidFill>
                <a:schemeClr val="accent1">
                  <a:lumMod val="50000"/>
                </a:schemeClr>
              </a:solidFill>
            </a:endParaRPr>
          </a:p>
          <a:p>
            <a:pPr lvl="1" fontAlgn="auto">
              <a:spcAft>
                <a:spcPts val="0"/>
              </a:spcAft>
              <a:buFont typeface="Arial" pitchFamily="34" charset="0"/>
              <a:buChar char="•"/>
              <a:defRPr/>
            </a:pPr>
            <a:r>
              <a:rPr lang="en-US" sz="1900" dirty="0" smtClean="0">
                <a:solidFill>
                  <a:schemeClr val="accent1">
                    <a:lumMod val="50000"/>
                  </a:schemeClr>
                </a:solidFill>
              </a:rPr>
              <a:t>Governments should eliminate distortions in risk-taking (e.g., too-big-to fail subsidies) to limit negative consequences on bank competition.</a:t>
            </a:r>
          </a:p>
          <a:p>
            <a:pPr fontAlgn="auto">
              <a:spcAft>
                <a:spcPts val="0"/>
              </a:spcAft>
              <a:buFont typeface="Arial" pitchFamily="34" charset="0"/>
              <a:buChar char="•"/>
              <a:defRPr/>
            </a:pPr>
            <a:endParaRPr lang="en-US" sz="2400" dirty="0">
              <a:solidFill>
                <a:schemeClr val="accent1">
                  <a:lumMod val="50000"/>
                </a:schemeClr>
              </a:solidFill>
            </a:endParaRPr>
          </a:p>
        </p:txBody>
      </p:sp>
      <p:pic>
        <p:nvPicPr>
          <p:cNvPr id="27652" name="Picture 2"/>
          <p:cNvPicPr>
            <a:picLocks noChangeAspect="1" noChangeArrowheads="1"/>
          </p:cNvPicPr>
          <p:nvPr/>
        </p:nvPicPr>
        <p:blipFill>
          <a:blip r:embed="rId2"/>
          <a:srcRect/>
          <a:stretch>
            <a:fillRect/>
          </a:stretch>
        </p:blipFill>
        <p:spPr bwMode="auto">
          <a:xfrm>
            <a:off x="4724400" y="1143000"/>
            <a:ext cx="4419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26979</TotalTime>
  <Words>1067</Words>
  <Application>Microsoft Office PowerPoint</Application>
  <PresentationFormat>Pokaz na ekranie (4:3)</PresentationFormat>
  <Paragraphs>168</Paragraphs>
  <Slides>14</Slides>
  <Notes>7</Notes>
  <HiddenSlides>0</HiddenSlides>
  <MMClips>0</MMClips>
  <ScaleCrop>false</ScaleCrop>
  <HeadingPairs>
    <vt:vector size="6" baseType="variant">
      <vt:variant>
        <vt:lpstr>Używane czcionki</vt:lpstr>
      </vt:variant>
      <vt:variant>
        <vt:i4>4</vt:i4>
      </vt:variant>
      <vt:variant>
        <vt:lpstr>Szablon projektu</vt:lpstr>
      </vt:variant>
      <vt:variant>
        <vt:i4>2</vt:i4>
      </vt:variant>
      <vt:variant>
        <vt:lpstr>Tytuły slajdów</vt:lpstr>
      </vt:variant>
      <vt:variant>
        <vt:i4>14</vt:i4>
      </vt:variant>
    </vt:vector>
  </HeadingPairs>
  <TitlesOfParts>
    <vt:vector size="20" baseType="lpstr">
      <vt:lpstr>Calibri</vt:lpstr>
      <vt:lpstr>Arial</vt:lpstr>
      <vt:lpstr>Times New Roman</vt:lpstr>
      <vt:lpstr>Wingdings</vt:lpstr>
      <vt:lpstr>Office Theme</vt:lpstr>
      <vt:lpstr>Office Theme</vt:lpstr>
      <vt:lpstr>Slajd 1</vt:lpstr>
      <vt:lpstr>Introducing the Global Financial Development Report</vt:lpstr>
      <vt:lpstr>Slajd 3</vt:lpstr>
      <vt:lpstr>Global Financial Development Database</vt:lpstr>
      <vt:lpstr>   </vt:lpstr>
      <vt:lpstr>   </vt:lpstr>
      <vt:lpstr>State as regulator and supervisor</vt:lpstr>
      <vt:lpstr>Findings on regulation and supervision</vt:lpstr>
      <vt:lpstr>Slajd 9</vt:lpstr>
      <vt:lpstr>Direct state interventions</vt:lpstr>
      <vt:lpstr>Direct state interventions</vt:lpstr>
      <vt:lpstr>Credit information sharing: some new results</vt:lpstr>
      <vt:lpstr>Main messages</vt:lpstr>
      <vt:lpstr>Thank you</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GFDR Overview</dc:title>
  <dc:creator>Martin Cihak</dc:creator>
  <cp:lastModifiedBy>Hiż Maria</cp:lastModifiedBy>
  <cp:revision>928</cp:revision>
  <dcterms:created xsi:type="dcterms:W3CDTF">2011-11-09T16:14:19Z</dcterms:created>
  <dcterms:modified xsi:type="dcterms:W3CDTF">2012-12-03T15:37:30Z</dcterms:modified>
</cp:coreProperties>
</file>