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0" r:id="rId3"/>
    <p:sldId id="269" r:id="rId4"/>
    <p:sldId id="270" r:id="rId5"/>
    <p:sldId id="271" r:id="rId6"/>
    <p:sldId id="272" r:id="rId7"/>
    <p:sldId id="273" r:id="rId8"/>
    <p:sldId id="275" r:id="rId9"/>
    <p:sldId id="274" r:id="rId10"/>
    <p:sldId id="287" r:id="rId11"/>
    <p:sldId id="286" r:id="rId12"/>
    <p:sldId id="261" r:id="rId13"/>
    <p:sldId id="262" r:id="rId14"/>
    <p:sldId id="265" r:id="rId15"/>
    <p:sldId id="263" r:id="rId16"/>
    <p:sldId id="281" r:id="rId17"/>
    <p:sldId id="282" r:id="rId18"/>
    <p:sldId id="264" r:id="rId19"/>
    <p:sldId id="279" r:id="rId20"/>
    <p:sldId id="285" r:id="rId21"/>
    <p:sldId id="276" r:id="rId22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713">
          <p15:clr>
            <a:srgbClr val="A4A3A4"/>
          </p15:clr>
        </p15:guide>
        <p15:guide id="2" pos="12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CC00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744" y="-78"/>
      </p:cViewPr>
      <p:guideLst>
        <p:guide orient="horz" pos="3713"/>
        <p:guide pos="125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oleObject" Target="file:///\\Plwawfsr03\mc\Clients\Ministerstwo%20Finans&#243;w\Strategia%20doj&#347;cia%20do%20ZSIRF%202020\E.%20Data%20Collection%20and%20Analysis\inicjatywy%20biznesowe\5.%20inicjatywy%20ujednolicone\Inicjatywy_RF_20150211_PD.xlsx" TargetMode="External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3584950207090294E-2"/>
          <c:y val="3.5379814144543255E-2"/>
          <c:w val="0.89252921794592321"/>
          <c:h val="0.84232396162915224"/>
        </c:manualLayout>
      </c:layout>
      <c:bubbleChart>
        <c:varyColors val="0"/>
        <c:ser>
          <c:idx val="0"/>
          <c:order val="0"/>
          <c:spPr>
            <a:solidFill>
              <a:schemeClr val="accent3"/>
            </a:solidFill>
            <a:ln w="25400"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307464513976781E-2"/>
                  <c:y val="-7.4629585649910778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BAC207E-1804-4033-89EC-B9E5EB9547F1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1"/>
              <c:layout>
                <c:manualLayout>
                  <c:x val="-3.7767673018086319E-2"/>
                  <c:y val="-4.5146407196124195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168C9FE-6043-4E59-A87C-AAD6CCA7C501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2"/>
              <c:layout>
                <c:manualLayout>
                  <c:x val="-2.2324941306420532E-2"/>
                  <c:y val="-2.3001522214182057E-2"/>
                </c:manualLayout>
              </c:layout>
              <c:tx>
                <c:rich>
                  <a:bodyPr/>
                  <a:lstStyle/>
                  <a:p>
                    <a:fld id="{EED7842C-0E11-4A57-9F07-5654F8A84A11}" type="CELLRANGE">
                      <a:rPr lang="en-US"/>
                      <a:pPr/>
                      <a:t>[CELLRANGE]</a:t>
                    </a:fld>
                    <a:endParaRPr lang="pl-PL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3"/>
              <c:layout>
                <c:manualLayout>
                  <c:x val="-3.6158030765116471E-2"/>
                  <c:y val="7.0130499048064506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29AF096-0C89-40DA-934F-66BF68C4CF95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4"/>
              <c:layout>
                <c:manualLayout>
                  <c:x val="-3.6158030765116339E-2"/>
                  <c:y val="1.1164142140492686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085842D-2570-489D-9F3A-3300E818276B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5"/>
              <c:layout>
                <c:manualLayout>
                  <c:x val="-4.3074645139767678E-2"/>
                  <c:y val="-4.5146407196124195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74E3BB4-C23A-4F0D-BEA3-F4DD40135D3E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6"/>
              <c:layout>
                <c:manualLayout>
                  <c:x val="-4.1305654432540646E-2"/>
                  <c:y val="2.791685557955223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0AE06CE-CAA4-43D9-9E97-AC650A865E30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7"/>
              <c:layout>
                <c:manualLayout>
                  <c:x val="-3.6158030765116339E-2"/>
                  <c:y val="9.9613677501850829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CE95F71-A1A8-4284-B0C6-0CE3EBE2CA27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8"/>
              <c:layout>
                <c:manualLayout>
                  <c:x val="-4.3074645139767678E-2"/>
                  <c:y val="-1.630791210112685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0E967B2-286D-401C-95FF-A3518A6B1BC7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9"/>
              <c:layout>
                <c:manualLayout>
                  <c:x val="-4.577590787876424E-2"/>
                  <c:y val="7.2786306619019997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B712818-C1E7-458E-8695-BE4606F60EB5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10"/>
              <c:layout>
                <c:manualLayout>
                  <c:x val="-5.1694783636418218E-2"/>
                  <c:y val="-2.617270503054991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B1D0716-DC85-4D9F-BEFC-A2E5817E6E35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11"/>
              <c:layout>
                <c:manualLayout>
                  <c:x val="-2.6795194752644323E-2"/>
                  <c:y val="-2.8898157904939267E-2"/>
                </c:manualLayout>
              </c:layout>
              <c:tx>
                <c:rich>
                  <a:bodyPr/>
                  <a:lstStyle/>
                  <a:p>
                    <a:fld id="{6B04B16A-8BAB-4246-9361-83C8B6D6719C}" type="CELLRANGE">
                      <a:rPr lang="en-US"/>
                      <a:pPr/>
                      <a:t>[CELLRANGE]</a:t>
                    </a:fld>
                    <a:endParaRPr lang="pl-PL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2"/>
              <c:layout>
                <c:manualLayout>
                  <c:x val="-4.577590787876424E-2"/>
                  <c:y val="-5.1687726245670092E-2"/>
                </c:manualLayout>
              </c:layout>
              <c:tx>
                <c:rich>
                  <a:bodyPr/>
                  <a:lstStyle/>
                  <a:p>
                    <a:fld id="{0D23139F-8DE6-443E-B549-6A99F445E756}" type="CELLRANGE">
                      <a:rPr lang="en-US"/>
                      <a:pPr/>
                      <a:t>[CELLRANGE]</a:t>
                    </a:fld>
                    <a:endParaRPr lang="pl-PL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3"/>
              <c:layout>
                <c:manualLayout>
                  <c:x val="-4.0628284211340196E-2"/>
                  <c:y val="-1.362517501284375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CEA3B7E-C622-4A3B-AF05-137259BA54E2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14"/>
              <c:layout>
                <c:manualLayout>
                  <c:x val="-4.4778308552373747E-2"/>
                  <c:y val="-2.349020009327827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670E86C-03BE-493D-A7AC-7656C9BDE25B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15"/>
              <c:layout>
                <c:manualLayout>
                  <c:x val="-4.7544898585991535E-2"/>
                  <c:y val="-1.5663228742338147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AC617E2-E661-4FCB-A800-036F2A0D16C1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16"/>
              <c:layout>
                <c:manualLayout>
                  <c:x val="-5.1694783636418218E-2"/>
                  <c:y val="-5.5344801128996797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0B7BE52-E88D-426D-8B15-659CF2BF0E44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17"/>
              <c:layout>
                <c:manualLayout>
                  <c:x val="-5.9927833536581543E-2"/>
                  <c:y val="1.3819949711447901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B3B8B9E-59FE-4EA0-A08E-FFBA35141C7A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18"/>
              <c:layout>
                <c:manualLayout>
                  <c:x val="-5.124222845470304E-2"/>
                  <c:y val="-1.8319036313293362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76CC01B-5B00-4DF2-8158-141C71E7BBD8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19"/>
              <c:layout>
                <c:manualLayout>
                  <c:x val="-4.7544898585991403E-2"/>
                  <c:y val="-1.5663228742338416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8647FC3-228F-4406-8B79-832446A833A2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20"/>
              <c:layout>
                <c:manualLayout>
                  <c:x val="-4.0628284211340064E-2"/>
                  <c:y val="1.1164142140492415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D217636-7BBF-43FE-A575-6995181B669B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21"/>
              <c:layout>
                <c:manualLayout>
                  <c:x val="-4.0628284211340134E-2"/>
                  <c:y val="-1.362517501284380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12A9E55-4DBF-4CAC-AA83-6B1FE1A7806F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22"/>
              <c:layout>
                <c:manualLayout>
                  <c:x val="-4.7544898585991403E-2"/>
                  <c:y val="-2.220454779188410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396C65D-B85D-4A13-B1B2-7539716195ED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23"/>
              <c:layout>
                <c:manualLayout>
                  <c:x val="-3.532131208965858E-2"/>
                  <c:y val="-1.067685716746517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002EBA0-87EF-4C46-A0D1-607D070B050B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24"/>
              <c:layout>
                <c:manualLayout>
                  <c:x val="-3.3552321382431548E-2"/>
                  <c:y val="-1.8319036313293362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8CD100F-B7AD-4DEF-8EE0-3418DD25018D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25"/>
              <c:layout>
                <c:manualLayout>
                  <c:x val="-3.924498919453117E-2"/>
                  <c:y val="4.7358806335215381E-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60160DF-0BE5-4858-B5CC-3ACB28AD2CFC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26"/>
              <c:layout>
                <c:manualLayout>
                  <c:x val="-4.4778308552373615E-2"/>
                  <c:y val="-2.8519751756280981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B34865E-C50A-4809-98BC-1B2AA2BF7390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27"/>
              <c:layout>
                <c:manualLayout>
                  <c:x val="-5.1694783636418086E-2"/>
                  <c:y val="-2.912102287592851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E5C76DA-F416-4B58-A833-14355776DAE4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28"/>
              <c:layout>
                <c:manualLayout>
                  <c:x val="-4.4778308552373747E-2"/>
                  <c:y val="-5.8002930210066354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1EF8D60-9BCE-4E9D-B87C-3571E08EC59E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29"/>
              <c:layout>
                <c:manualLayout>
                  <c:x val="-4.3395013535564853E-2"/>
                  <c:y val="-5.4648348094655391E-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FF25A5B-7371-4193-9DCE-9D17B7F517EA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30"/>
              <c:layout>
                <c:manualLayout>
                  <c:x val="-3.924498919453117E-2"/>
                  <c:y val="-2.4747297820265049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E26734C-3045-439F-BC71-4BFEACEEAABD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31"/>
              <c:layout>
                <c:manualLayout>
                  <c:x val="-4.3395013535564721E-2"/>
                  <c:y val="1.714342359132507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54944F-13C5-48E4-AA44-4E025E857DF1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32"/>
              <c:layout>
                <c:manualLayout>
                  <c:x val="-4.3168666299403829E-2"/>
                  <c:y val="-1.692380873450149E-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77C7E21-4047-4237-B02D-D162125FDCE6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33"/>
              <c:layout>
                <c:manualLayout>
                  <c:x val="-4.6161603569182509E-2"/>
                  <c:y val="-2.2091490249309294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FE5FC46-F091-4F60-86DC-850F1BB26F25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34"/>
              <c:layout>
                <c:manualLayout>
                  <c:x val="-4.0628284211340196E-2"/>
                  <c:y val="1.1164142140492686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EF36897-81A7-40B7-BEC0-B0DCA0BA8A9C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35"/>
              <c:layout>
                <c:manualLayout>
                  <c:x val="-4.6161603569182509E-2"/>
                  <c:y val="-8.1057847156881923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527A883-D6DF-409C-BC8B-9B6B7FE6E8AF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36"/>
              <c:layout>
                <c:manualLayout>
                  <c:x val="-4.0628284211340064E-2"/>
                  <c:y val="-7.7285393220865454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5CA1B3E-462A-480C-A0B9-25C6D0BD4386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37"/>
              <c:layout>
                <c:manualLayout>
                  <c:x val="-3.7475998487304006E-2"/>
                  <c:y val="-1.721631900891947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A0D84CF-73E8-418A-963D-FF72472233BC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38"/>
              <c:layout>
                <c:manualLayout>
                  <c:x val="-3.9244989194531239E-2"/>
                  <c:y val="-5.4230476274050553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7656B60-16BE-4B5A-9C5D-DA9FC2B513F0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39"/>
              <c:layout>
                <c:manualLayout>
                  <c:x val="-4.9925792929190922E-2"/>
                  <c:y val="3.6215557785752937E-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8CA2874-DAC9-443E-BCEA-C6732E0B3ABC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40"/>
              <c:layout>
                <c:manualLayout>
                  <c:x val="-5.0085280674055231E-2"/>
                  <c:y val="5.9929783605077429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E878836-6FE9-4AFC-BF0C-F6512FA55B1B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41"/>
              <c:layout>
                <c:manualLayout>
                  <c:x val="-5.1694783636418086E-2"/>
                  <c:y val="-2.5861622675210751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44FAC45-A8BF-48C5-B79F-BE5E5DFE01B0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42"/>
              <c:layout>
                <c:manualLayout>
                  <c:x val="-4.6161603569182509E-2"/>
                  <c:y val="-2.2091490249309294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FBAE473-D4C5-4DA2-B9DA-27D54798E18D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43"/>
              <c:layout>
                <c:manualLayout>
                  <c:x val="-4.9925792929190922E-2"/>
                  <c:y val="-2.027606933979275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FAAE786-3387-47DB-86F5-C542275BB646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44"/>
              <c:layout>
                <c:manualLayout>
                  <c:x val="-4.7704247040248719E-2"/>
                  <c:y val="-1.8319036313293362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4B31FDC-7C67-4AF2-A8D1-D53DDE479EA3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45"/>
              <c:layout>
                <c:manualLayout>
                  <c:x val="-4.7544898585991466E-2"/>
                  <c:y val="-1.925622994650549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4549BC1-2924-4D86-9B19-F410925A29F0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46"/>
              <c:layout>
                <c:manualLayout>
                  <c:x val="-4.0628284211340134E-2"/>
                  <c:y val="9.9613677501850292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BB2B068-6036-4FB6-A3B4-B1038CDCE2E9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47"/>
              <c:layout>
                <c:manualLayout>
                  <c:x val="-3.7861694177722345E-2"/>
                  <c:y val="-1.6923808734496085E-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3DD68FD-12C2-4D36-B2F8-9F994F56E5B9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48"/>
              <c:layout>
                <c:manualLayout>
                  <c:x val="-3.7861694177722276E-2"/>
                  <c:y val="-1.6923808734496085E-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4992C30-635A-4B2B-88AC-EA382716A216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49"/>
              <c:layout>
                <c:manualLayout>
                  <c:x val="-3.7861694177722276E-2"/>
                  <c:y val="-3.1175559327236194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35CEED7-3857-4E14-8DC3-890D7C51BB4A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50"/>
              <c:layout>
                <c:manualLayout>
                  <c:x val="-4.577590787876424E-2"/>
                  <c:y val="4.3303128165233405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10020C0-B6B9-4A29-9F9F-7CA8AE9CC441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51"/>
              <c:layout>
                <c:manualLayout>
                  <c:x val="-4.7544898585991535E-2"/>
                  <c:y val="-4.5146407196124195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40A6991-3B33-4273-ABDC-085C9789BE60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52"/>
              <c:layout>
                <c:manualLayout>
                  <c:x val="-4.0628284211340064E-2"/>
                  <c:y val="4.0647320594277654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BAE2480-F811-4DE7-9026-6283352AA60F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53"/>
              <c:layout>
                <c:manualLayout>
                  <c:x val="-4.0628284211340064E-2"/>
                  <c:y val="-1.8319036313293362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69EC892-2BB2-401E-AB8F-9925D23A827C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54"/>
              <c:layout>
                <c:manualLayout>
                  <c:x val="-4.0628284211340196E-2"/>
                  <c:y val="4.0647320594278192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D4B6F8F-7EDD-4332-9B07-2FE84136BE84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55"/>
              <c:layout>
                <c:manualLayout>
                  <c:x val="-4.7544898585991403E-2"/>
                  <c:y val="1.317526635265920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859D427-CF5C-44F1-A795-D67332162433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56"/>
              <c:layout>
                <c:manualLayout>
                  <c:x val="-4.7544898585991403E-2"/>
                  <c:y val="-4.5146407196124195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EFE416E-D3B7-4892-9598-3E0E56AEF4D1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57"/>
              <c:layout>
                <c:manualLayout>
                  <c:x val="-4.0628284211340064E-2"/>
                  <c:y val="-1.8319036313293362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EB44A27-F407-4C53-A1D2-874C5E8CD54A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58"/>
              <c:layout>
                <c:manualLayout>
                  <c:x val="-3.7861694177722408E-2"/>
                  <c:y val="-1.6923808734496085E-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953A755-A061-4C77-AD3E-58DE7549F94E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59"/>
              <c:layout>
                <c:manualLayout>
                  <c:x val="-3.6092703470495119E-2"/>
                  <c:y val="-1.6923808734496085E-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DE17D96-F16D-4C96-A5BA-E902EC5F1A60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60"/>
              <c:layout>
                <c:manualLayout>
                  <c:x val="-3.7861694177722276E-2"/>
                  <c:y val="-1.6923808734496085E-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64A628C-3F48-4552-9D8D-F5E30FFA2253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61"/>
              <c:tx>
                <c:rich>
                  <a:bodyPr/>
                  <a:lstStyle/>
                  <a:p>
                    <a:fld id="{D5A1ACFD-6B10-418B-8569-700175AAE01D}" type="CELLRANGE">
                      <a:rPr lang="en-US"/>
                      <a:pPr/>
                      <a:t>[CELLRANGE]</a:t>
                    </a:fld>
                    <a:endParaRPr lang="pl-PL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62"/>
              <c:layout>
                <c:manualLayout>
                  <c:x val="-3.7475998487304006E-2"/>
                  <c:y val="-5.4230476274050553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8DE8F87-4CFC-4D10-8DD1-B696B8851C50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63"/>
              <c:layout>
                <c:manualLayout>
                  <c:x val="-4.1399675592176666E-2"/>
                  <c:y val="2.7790797580336439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FB9B7C-2596-4723-BDB3-2149F3762422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64"/>
              <c:layout>
                <c:manualLayout>
                  <c:x val="-3.6092703470495119E-2"/>
                  <c:y val="-3.1175559327235656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65CA54D-1C60-4CA8-B234-3BFACF86299F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65"/>
              <c:layout>
                <c:manualLayout>
                  <c:x val="-6.0925432862972237E-2"/>
                  <c:y val="-1.502225979973271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074A168-4345-44EE-9505-E0BB89451FFF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66"/>
              <c:layout>
                <c:manualLayout>
                  <c:x val="-3.786169417772231E-2"/>
                  <c:y val="-3.1175559327235656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6E41E92-B8A7-4804-8BC3-EE4A29392BB9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67"/>
              <c:layout>
                <c:manualLayout>
                  <c:x val="-3.7861694177722276E-2"/>
                  <c:y val="-6.0658737781021698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4A69769-1AB1-46FD-89A3-3A83A24DA6B7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68"/>
              <c:tx>
                <c:rich>
                  <a:bodyPr/>
                  <a:lstStyle/>
                  <a:p>
                    <a:fld id="{B34D2F52-B5FA-4F22-B887-9DCB16866671}" type="CELLRANGE">
                      <a:rPr lang="en-US"/>
                      <a:pPr/>
                      <a:t>[CELLRANGE]</a:t>
                    </a:fld>
                    <a:endParaRPr lang="pl-PL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69"/>
              <c:layout>
                <c:manualLayout>
                  <c:x val="-3.7861694177722345E-2"/>
                  <c:y val="-3.1175559327235656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B3BC446-303B-4F3F-92AC-02C549A2D816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70"/>
              <c:layout>
                <c:manualLayout>
                  <c:x val="-3.7861694177722345E-2"/>
                  <c:y val="-3.1175559327235656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4869FE5-05AC-4CC0-85AD-627276DC2573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dLbl>
              <c:idx val="71"/>
              <c:tx>
                <c:rich>
                  <a:bodyPr/>
                  <a:lstStyle/>
                  <a:p>
                    <a:fld id="{A52B1B92-3CD2-44B7-920E-3A7E08BADF2C}" type="CELLRANGE">
                      <a:rPr lang="en-US"/>
                      <a:pPr/>
                      <a:t>[CELLRANGE]</a:t>
                    </a:fld>
                    <a:endParaRPr lang="pl-PL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72"/>
              <c:layout>
                <c:manualLayout>
                  <c:x val="-3.7861694177722276E-2"/>
                  <c:y val="-1.692380873449068E-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2E4119E-2240-422E-B155-44E3965A757F}" type="CELLRANGE">
                      <a:rPr lang="en-US">
                        <a:solidFill>
                          <a:schemeClr val="bg1"/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pl-PL"/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</c:extLst>
            </c:dLbl>
            <c:numFmt formatCode="@" sourceLinked="0"/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0"/>
              </c:ext>
            </c:extLst>
          </c:dLbls>
          <c:xVal>
            <c:numRef>
              <c:f>'MF (zbiorcza)'!$J$8:$J$80</c:f>
              <c:numCache>
                <c:formatCode>General</c:formatCode>
                <c:ptCount val="73"/>
                <c:pt idx="0">
                  <c:v>4.4000000000000004</c:v>
                </c:pt>
                <c:pt idx="1">
                  <c:v>4</c:v>
                </c:pt>
                <c:pt idx="2">
                  <c:v>3.9</c:v>
                </c:pt>
                <c:pt idx="3">
                  <c:v>4.4000000000000004</c:v>
                </c:pt>
                <c:pt idx="4">
                  <c:v>2.85</c:v>
                </c:pt>
                <c:pt idx="5">
                  <c:v>4.1000000000000005</c:v>
                </c:pt>
                <c:pt idx="6">
                  <c:v>4.0999999999999996</c:v>
                </c:pt>
                <c:pt idx="7">
                  <c:v>3.8</c:v>
                </c:pt>
                <c:pt idx="8">
                  <c:v>3.8</c:v>
                </c:pt>
                <c:pt idx="9">
                  <c:v>3.5999999999999996</c:v>
                </c:pt>
                <c:pt idx="10">
                  <c:v>4.4000000000000004</c:v>
                </c:pt>
                <c:pt idx="11">
                  <c:v>2.25</c:v>
                </c:pt>
                <c:pt idx="12">
                  <c:v>4.4000000000000004</c:v>
                </c:pt>
                <c:pt idx="13">
                  <c:v>4.4000000000000004</c:v>
                </c:pt>
                <c:pt idx="14">
                  <c:v>4.4000000000000004</c:v>
                </c:pt>
                <c:pt idx="15">
                  <c:v>4.4000000000000004</c:v>
                </c:pt>
                <c:pt idx="16">
                  <c:v>4.7</c:v>
                </c:pt>
                <c:pt idx="17">
                  <c:v>3.5</c:v>
                </c:pt>
                <c:pt idx="18">
                  <c:v>2.2999999999999998</c:v>
                </c:pt>
                <c:pt idx="19">
                  <c:v>3.2</c:v>
                </c:pt>
                <c:pt idx="20">
                  <c:v>2.5</c:v>
                </c:pt>
                <c:pt idx="21">
                  <c:v>1.8499999999999999</c:v>
                </c:pt>
                <c:pt idx="22">
                  <c:v>2.7</c:v>
                </c:pt>
                <c:pt idx="23">
                  <c:v>3.9</c:v>
                </c:pt>
                <c:pt idx="24">
                  <c:v>4.0999999999999996</c:v>
                </c:pt>
                <c:pt idx="25">
                  <c:v>3.6</c:v>
                </c:pt>
                <c:pt idx="26">
                  <c:v>3.9</c:v>
                </c:pt>
                <c:pt idx="27">
                  <c:v>4</c:v>
                </c:pt>
                <c:pt idx="28">
                  <c:v>4.7</c:v>
                </c:pt>
                <c:pt idx="29">
                  <c:v>4.4000000000000004</c:v>
                </c:pt>
                <c:pt idx="30">
                  <c:v>3.3</c:v>
                </c:pt>
                <c:pt idx="31">
                  <c:v>1.1499999999999999</c:v>
                </c:pt>
                <c:pt idx="32">
                  <c:v>1.8499999999999999</c:v>
                </c:pt>
                <c:pt idx="33">
                  <c:v>3.8</c:v>
                </c:pt>
                <c:pt idx="34">
                  <c:v>2.9</c:v>
                </c:pt>
                <c:pt idx="35">
                  <c:v>4.0999999999999996</c:v>
                </c:pt>
                <c:pt idx="36">
                  <c:v>3.9000000000000004</c:v>
                </c:pt>
                <c:pt idx="37">
                  <c:v>3.5</c:v>
                </c:pt>
                <c:pt idx="38">
                  <c:v>2.35</c:v>
                </c:pt>
                <c:pt idx="39">
                  <c:v>4.7</c:v>
                </c:pt>
                <c:pt idx="40">
                  <c:v>4.0999999999999996</c:v>
                </c:pt>
                <c:pt idx="41">
                  <c:v>4.2</c:v>
                </c:pt>
                <c:pt idx="42">
                  <c:v>1.95</c:v>
                </c:pt>
                <c:pt idx="43">
                  <c:v>4.7</c:v>
                </c:pt>
                <c:pt idx="44">
                  <c:v>2.6500000000000004</c:v>
                </c:pt>
                <c:pt idx="45">
                  <c:v>2.4</c:v>
                </c:pt>
                <c:pt idx="46">
                  <c:v>2.4</c:v>
                </c:pt>
                <c:pt idx="47">
                  <c:v>2.4</c:v>
                </c:pt>
                <c:pt idx="48">
                  <c:v>1.5</c:v>
                </c:pt>
                <c:pt idx="49">
                  <c:v>1.5</c:v>
                </c:pt>
                <c:pt idx="50">
                  <c:v>3.5</c:v>
                </c:pt>
                <c:pt idx="51">
                  <c:v>3.15</c:v>
                </c:pt>
                <c:pt idx="52">
                  <c:v>4</c:v>
                </c:pt>
                <c:pt idx="53">
                  <c:v>2.5999999999999996</c:v>
                </c:pt>
                <c:pt idx="54">
                  <c:v>4.4000000000000004</c:v>
                </c:pt>
                <c:pt idx="55">
                  <c:v>2.7</c:v>
                </c:pt>
                <c:pt idx="56">
                  <c:v>3.2</c:v>
                </c:pt>
                <c:pt idx="57">
                  <c:v>2.2999999999999998</c:v>
                </c:pt>
                <c:pt idx="58">
                  <c:v>3.45</c:v>
                </c:pt>
                <c:pt idx="59">
                  <c:v>1.95</c:v>
                </c:pt>
                <c:pt idx="60">
                  <c:v>3.9</c:v>
                </c:pt>
                <c:pt idx="61">
                  <c:v>0</c:v>
                </c:pt>
                <c:pt idx="62">
                  <c:v>3.5</c:v>
                </c:pt>
                <c:pt idx="63">
                  <c:v>2.4</c:v>
                </c:pt>
                <c:pt idx="64">
                  <c:v>0.75</c:v>
                </c:pt>
                <c:pt idx="65">
                  <c:v>2.5499999999999998</c:v>
                </c:pt>
                <c:pt idx="66">
                  <c:v>0.85000000000000009</c:v>
                </c:pt>
                <c:pt idx="67">
                  <c:v>1.1499999999999999</c:v>
                </c:pt>
                <c:pt idx="68">
                  <c:v>0</c:v>
                </c:pt>
                <c:pt idx="69">
                  <c:v>2.75</c:v>
                </c:pt>
                <c:pt idx="70">
                  <c:v>2.35</c:v>
                </c:pt>
                <c:pt idx="71">
                  <c:v>0</c:v>
                </c:pt>
                <c:pt idx="72">
                  <c:v>1.5499999999999998</c:v>
                </c:pt>
              </c:numCache>
            </c:numRef>
          </c:xVal>
          <c:yVal>
            <c:numRef>
              <c:f>'MF (zbiorcza)'!$K$8:$K$80</c:f>
              <c:numCache>
                <c:formatCode>General</c:formatCode>
                <c:ptCount val="73"/>
                <c:pt idx="0">
                  <c:v>3.6</c:v>
                </c:pt>
                <c:pt idx="1">
                  <c:v>2.9</c:v>
                </c:pt>
                <c:pt idx="2">
                  <c:v>0.1</c:v>
                </c:pt>
                <c:pt idx="3">
                  <c:v>4</c:v>
                </c:pt>
                <c:pt idx="4">
                  <c:v>4.2</c:v>
                </c:pt>
                <c:pt idx="5">
                  <c:v>3.6999999999999997</c:v>
                </c:pt>
                <c:pt idx="6">
                  <c:v>3.3000000000000003</c:v>
                </c:pt>
                <c:pt idx="7">
                  <c:v>4.2</c:v>
                </c:pt>
                <c:pt idx="8">
                  <c:v>4.3</c:v>
                </c:pt>
                <c:pt idx="9">
                  <c:v>3.6999999999999997</c:v>
                </c:pt>
                <c:pt idx="10">
                  <c:v>2.9</c:v>
                </c:pt>
                <c:pt idx="11">
                  <c:v>0.70000000000000007</c:v>
                </c:pt>
                <c:pt idx="12">
                  <c:v>4.2</c:v>
                </c:pt>
                <c:pt idx="13">
                  <c:v>4.2</c:v>
                </c:pt>
                <c:pt idx="14">
                  <c:v>4</c:v>
                </c:pt>
                <c:pt idx="15">
                  <c:v>3.3000000000000003</c:v>
                </c:pt>
                <c:pt idx="16">
                  <c:v>2.9</c:v>
                </c:pt>
                <c:pt idx="17">
                  <c:v>3.9000000000000004</c:v>
                </c:pt>
                <c:pt idx="18">
                  <c:v>3.9000000000000004</c:v>
                </c:pt>
                <c:pt idx="19">
                  <c:v>3.9000000000000004</c:v>
                </c:pt>
                <c:pt idx="20">
                  <c:v>3.9000000000000004</c:v>
                </c:pt>
                <c:pt idx="21">
                  <c:v>3.2</c:v>
                </c:pt>
                <c:pt idx="22">
                  <c:v>3.2</c:v>
                </c:pt>
                <c:pt idx="23">
                  <c:v>3.6</c:v>
                </c:pt>
                <c:pt idx="24">
                  <c:v>2.1</c:v>
                </c:pt>
                <c:pt idx="25">
                  <c:v>3.9000000000000004</c:v>
                </c:pt>
                <c:pt idx="26">
                  <c:v>2.8000000000000003</c:v>
                </c:pt>
                <c:pt idx="27">
                  <c:v>2.1</c:v>
                </c:pt>
                <c:pt idx="28">
                  <c:v>4.4000000000000004</c:v>
                </c:pt>
                <c:pt idx="29">
                  <c:v>2.8000000000000003</c:v>
                </c:pt>
                <c:pt idx="30">
                  <c:v>3.6</c:v>
                </c:pt>
                <c:pt idx="31">
                  <c:v>2.7</c:v>
                </c:pt>
                <c:pt idx="32">
                  <c:v>3.1000000000000005</c:v>
                </c:pt>
                <c:pt idx="33">
                  <c:v>3.5</c:v>
                </c:pt>
                <c:pt idx="34">
                  <c:v>3.5</c:v>
                </c:pt>
                <c:pt idx="35">
                  <c:v>3.4</c:v>
                </c:pt>
                <c:pt idx="36">
                  <c:v>2.5</c:v>
                </c:pt>
                <c:pt idx="37">
                  <c:v>2.4000000000000004</c:v>
                </c:pt>
                <c:pt idx="38">
                  <c:v>2.8</c:v>
                </c:pt>
                <c:pt idx="39">
                  <c:v>2.1</c:v>
                </c:pt>
                <c:pt idx="40">
                  <c:v>4</c:v>
                </c:pt>
                <c:pt idx="41">
                  <c:v>4.2</c:v>
                </c:pt>
                <c:pt idx="42">
                  <c:v>1.4</c:v>
                </c:pt>
                <c:pt idx="43">
                  <c:v>2.5000000000000004</c:v>
                </c:pt>
                <c:pt idx="44">
                  <c:v>3.2</c:v>
                </c:pt>
                <c:pt idx="45">
                  <c:v>2.5000000000000004</c:v>
                </c:pt>
                <c:pt idx="46">
                  <c:v>2.5000000000000004</c:v>
                </c:pt>
                <c:pt idx="47">
                  <c:v>3.3000000000000003</c:v>
                </c:pt>
                <c:pt idx="48">
                  <c:v>3.3000000000000003</c:v>
                </c:pt>
                <c:pt idx="49">
                  <c:v>3.6000000000000005</c:v>
                </c:pt>
                <c:pt idx="50">
                  <c:v>2.4</c:v>
                </c:pt>
                <c:pt idx="51">
                  <c:v>2.4</c:v>
                </c:pt>
                <c:pt idx="52">
                  <c:v>2.1</c:v>
                </c:pt>
                <c:pt idx="53">
                  <c:v>2.1</c:v>
                </c:pt>
                <c:pt idx="54">
                  <c:v>2.4</c:v>
                </c:pt>
                <c:pt idx="55">
                  <c:v>3.2</c:v>
                </c:pt>
                <c:pt idx="56">
                  <c:v>2.1</c:v>
                </c:pt>
                <c:pt idx="57">
                  <c:v>2.1</c:v>
                </c:pt>
                <c:pt idx="58">
                  <c:v>2.25</c:v>
                </c:pt>
                <c:pt idx="59">
                  <c:v>3.1</c:v>
                </c:pt>
                <c:pt idx="60">
                  <c:v>4.7</c:v>
                </c:pt>
                <c:pt idx="61">
                  <c:v>0</c:v>
                </c:pt>
                <c:pt idx="62">
                  <c:v>2.9</c:v>
                </c:pt>
                <c:pt idx="63">
                  <c:v>2</c:v>
                </c:pt>
                <c:pt idx="64">
                  <c:v>2</c:v>
                </c:pt>
                <c:pt idx="65">
                  <c:v>2.1</c:v>
                </c:pt>
                <c:pt idx="66">
                  <c:v>4.5999999999999996</c:v>
                </c:pt>
                <c:pt idx="67">
                  <c:v>2.8</c:v>
                </c:pt>
                <c:pt idx="68">
                  <c:v>0</c:v>
                </c:pt>
                <c:pt idx="69">
                  <c:v>1.4</c:v>
                </c:pt>
                <c:pt idx="70">
                  <c:v>3.9000000000000004</c:v>
                </c:pt>
                <c:pt idx="71">
                  <c:v>0</c:v>
                </c:pt>
                <c:pt idx="72">
                  <c:v>2.5999999999999996</c:v>
                </c:pt>
              </c:numCache>
            </c:numRef>
          </c:yVal>
          <c:bubbleSize>
            <c:numRef>
              <c:f>'MF (zbiorcza)'!$L$8:$L$80</c:f>
              <c:numCache>
                <c:formatCode>General</c:formatCode>
                <c:ptCount val="73"/>
                <c:pt idx="0">
                  <c:v>1.7</c:v>
                </c:pt>
                <c:pt idx="1">
                  <c:v>1.7</c:v>
                </c:pt>
                <c:pt idx="2">
                  <c:v>0.2</c:v>
                </c:pt>
                <c:pt idx="3">
                  <c:v>1.2</c:v>
                </c:pt>
                <c:pt idx="4">
                  <c:v>1.2</c:v>
                </c:pt>
                <c:pt idx="5">
                  <c:v>1.7</c:v>
                </c:pt>
                <c:pt idx="6">
                  <c:v>1.7</c:v>
                </c:pt>
                <c:pt idx="7">
                  <c:v>1.2</c:v>
                </c:pt>
                <c:pt idx="8">
                  <c:v>1.7</c:v>
                </c:pt>
                <c:pt idx="9">
                  <c:v>1.7</c:v>
                </c:pt>
                <c:pt idx="10">
                  <c:v>2</c:v>
                </c:pt>
                <c:pt idx="11">
                  <c:v>0.2</c:v>
                </c:pt>
                <c:pt idx="12">
                  <c:v>1.7</c:v>
                </c:pt>
                <c:pt idx="13">
                  <c:v>1.2</c:v>
                </c:pt>
                <c:pt idx="14">
                  <c:v>1.5</c:v>
                </c:pt>
                <c:pt idx="15">
                  <c:v>1.7</c:v>
                </c:pt>
                <c:pt idx="16">
                  <c:v>2</c:v>
                </c:pt>
                <c:pt idx="17">
                  <c:v>1.7</c:v>
                </c:pt>
                <c:pt idx="18">
                  <c:v>1.2</c:v>
                </c:pt>
                <c:pt idx="19">
                  <c:v>1.7</c:v>
                </c:pt>
                <c:pt idx="20">
                  <c:v>1.2</c:v>
                </c:pt>
                <c:pt idx="21">
                  <c:v>1.2</c:v>
                </c:pt>
                <c:pt idx="22">
                  <c:v>1.7</c:v>
                </c:pt>
                <c:pt idx="23">
                  <c:v>1.2</c:v>
                </c:pt>
                <c:pt idx="24">
                  <c:v>1.2</c:v>
                </c:pt>
                <c:pt idx="25">
                  <c:v>1.1000000000000001</c:v>
                </c:pt>
                <c:pt idx="26">
                  <c:v>1.5</c:v>
                </c:pt>
                <c:pt idx="27">
                  <c:v>2</c:v>
                </c:pt>
                <c:pt idx="28">
                  <c:v>1.5</c:v>
                </c:pt>
                <c:pt idx="29">
                  <c:v>1.4000000000000001</c:v>
                </c:pt>
                <c:pt idx="30">
                  <c:v>1.1000000000000001</c:v>
                </c:pt>
                <c:pt idx="31">
                  <c:v>1.4000000000000001</c:v>
                </c:pt>
                <c:pt idx="32">
                  <c:v>1</c:v>
                </c:pt>
                <c:pt idx="33">
                  <c:v>1.6</c:v>
                </c:pt>
                <c:pt idx="34">
                  <c:v>1.2</c:v>
                </c:pt>
                <c:pt idx="35">
                  <c:v>1.6</c:v>
                </c:pt>
                <c:pt idx="36">
                  <c:v>1.2</c:v>
                </c:pt>
                <c:pt idx="37">
                  <c:v>1.1000000000000001</c:v>
                </c:pt>
                <c:pt idx="38">
                  <c:v>1.1000000000000001</c:v>
                </c:pt>
                <c:pt idx="39">
                  <c:v>2</c:v>
                </c:pt>
                <c:pt idx="40">
                  <c:v>1.5</c:v>
                </c:pt>
                <c:pt idx="41">
                  <c:v>2</c:v>
                </c:pt>
                <c:pt idx="42">
                  <c:v>1.6</c:v>
                </c:pt>
                <c:pt idx="43">
                  <c:v>2</c:v>
                </c:pt>
                <c:pt idx="44">
                  <c:v>1.2</c:v>
                </c:pt>
                <c:pt idx="45">
                  <c:v>1.7</c:v>
                </c:pt>
                <c:pt idx="46">
                  <c:v>1.2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1.7</c:v>
                </c:pt>
                <c:pt idx="51">
                  <c:v>1.7</c:v>
                </c:pt>
                <c:pt idx="52">
                  <c:v>1.2</c:v>
                </c:pt>
                <c:pt idx="53">
                  <c:v>1.2</c:v>
                </c:pt>
                <c:pt idx="54">
                  <c:v>1.2</c:v>
                </c:pt>
                <c:pt idx="55">
                  <c:v>1.7</c:v>
                </c:pt>
                <c:pt idx="56">
                  <c:v>1.7</c:v>
                </c:pt>
                <c:pt idx="57">
                  <c:v>1.2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0</c:v>
                </c:pt>
                <c:pt idx="62">
                  <c:v>1.1000000000000001</c:v>
                </c:pt>
                <c:pt idx="63">
                  <c:v>1</c:v>
                </c:pt>
                <c:pt idx="64">
                  <c:v>1</c:v>
                </c:pt>
                <c:pt idx="65">
                  <c:v>1.9000000000000001</c:v>
                </c:pt>
                <c:pt idx="66">
                  <c:v>1</c:v>
                </c:pt>
                <c:pt idx="67">
                  <c:v>1</c:v>
                </c:pt>
                <c:pt idx="68">
                  <c:v>0</c:v>
                </c:pt>
                <c:pt idx="69">
                  <c:v>1</c:v>
                </c:pt>
                <c:pt idx="70">
                  <c:v>1</c:v>
                </c:pt>
                <c:pt idx="71">
                  <c:v>0</c:v>
                </c:pt>
                <c:pt idx="72">
                  <c:v>1</c:v>
                </c:pt>
              </c:numCache>
            </c:numRef>
          </c:bubbleSize>
          <c:bubble3D val="1"/>
          <c:extLst>
            <c:ext xmlns:c15="http://schemas.microsoft.com/office/drawing/2012/chart" uri="{02D57815-91ED-43cb-92C2-25804820EDAC}">
              <c15:datalabelsRange>
                <c15:f>'MF (zbiorcza)'!$A$8:$A$80</c15:f>
                <c15:dlblRangeCache>
                  <c:ptCount val="73"/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  <c:pt idx="45">
                    <c:v>46</c:v>
                  </c:pt>
                  <c:pt idx="46">
                    <c:v>47</c:v>
                  </c:pt>
                  <c:pt idx="47">
                    <c:v>48</c:v>
                  </c:pt>
                  <c:pt idx="48">
                    <c:v>49</c:v>
                  </c:pt>
                  <c:pt idx="49">
                    <c:v>50</c:v>
                  </c:pt>
                  <c:pt idx="50">
                    <c:v>51</c:v>
                  </c:pt>
                  <c:pt idx="51">
                    <c:v>52</c:v>
                  </c:pt>
                  <c:pt idx="52">
                    <c:v>53</c:v>
                  </c:pt>
                  <c:pt idx="53">
                    <c:v>54</c:v>
                  </c:pt>
                  <c:pt idx="54">
                    <c:v>55</c:v>
                  </c:pt>
                  <c:pt idx="55">
                    <c:v>56</c:v>
                  </c:pt>
                  <c:pt idx="56">
                    <c:v>57</c:v>
                  </c:pt>
                  <c:pt idx="57">
                    <c:v>58</c:v>
                  </c:pt>
                  <c:pt idx="58">
                    <c:v>59</c:v>
                  </c:pt>
                  <c:pt idx="59">
                    <c:v>60</c:v>
                  </c:pt>
                  <c:pt idx="60">
                    <c:v>61</c:v>
                  </c:pt>
                  <c:pt idx="61">
                    <c:v>62</c:v>
                  </c:pt>
                  <c:pt idx="62">
                    <c:v>63</c:v>
                  </c:pt>
                  <c:pt idx="63">
                    <c:v>64</c:v>
                  </c:pt>
                  <c:pt idx="64">
                    <c:v>65</c:v>
                  </c:pt>
                  <c:pt idx="65">
                    <c:v>66</c:v>
                  </c:pt>
                  <c:pt idx="66">
                    <c:v>67</c:v>
                  </c:pt>
                  <c:pt idx="67">
                    <c:v>68</c:v>
                  </c:pt>
                  <c:pt idx="68">
                    <c:v>69</c:v>
                  </c:pt>
                  <c:pt idx="69">
                    <c:v>70</c:v>
                  </c:pt>
                  <c:pt idx="70">
                    <c:v>71</c:v>
                  </c:pt>
                  <c:pt idx="71">
                    <c:v>72</c:v>
                  </c:pt>
                  <c:pt idx="72">
                    <c:v>73</c:v>
                  </c:pt>
                </c15:dlblRangeCache>
              </c15:datalabelsRang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35"/>
        <c:showNegBubbles val="0"/>
        <c:sizeRepresents val="w"/>
        <c:axId val="121942400"/>
        <c:axId val="121944320"/>
      </c:bubbleChart>
      <c:valAx>
        <c:axId val="121942400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</a:t>
                </a:r>
                <a:r>
                  <a:rPr lang="pl-PL"/>
                  <a:t>artość/atrakcyjność inicjatywy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121944320"/>
        <c:crosses val="autoZero"/>
        <c:crossBetween val="midCat"/>
        <c:majorUnit val="0.5"/>
      </c:valAx>
      <c:valAx>
        <c:axId val="12194432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 dirty="0"/>
                  <a:t>Osiągalność</a:t>
                </a:r>
                <a:r>
                  <a:rPr lang="pl-PL" baseline="0" dirty="0"/>
                  <a:t> </a:t>
                </a:r>
                <a:r>
                  <a:rPr lang="pl-PL" baseline="0" dirty="0" smtClean="0"/>
                  <a:t>realizacji</a:t>
                </a:r>
                <a:endParaRPr lang="pl-PL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1219424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43528F9-DD3E-4758-8E24-DE3CD8F1BE9F}" type="datetimeFigureOut">
              <a:rPr lang="pl-PL"/>
              <a:pPr>
                <a:defRPr/>
              </a:pPr>
              <a:t>2015-04-13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pl-PL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E957762-A6C5-4F96-8012-753E37ABD87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4924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9A6A2B4-7210-4F5C-93BA-5F3A65613B99}" type="slidenum">
              <a:rPr lang="pl-PL" altLang="pl-PL" smtClean="0"/>
              <a:pPr/>
              <a:t>12</a:t>
            </a:fld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2953367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EF896-BAE3-4FA3-AFD0-5CF44B556069}" type="datetimeFigureOut">
              <a:rPr lang="pl-PL"/>
              <a:pPr>
                <a:defRPr/>
              </a:pPr>
              <a:t>2015-04-13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844E4-C6C7-4E00-99E9-ABD487BB49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37428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BB996-B98B-40B6-A5BF-EF873C982562}" type="datetimeFigureOut">
              <a:rPr lang="pl-PL"/>
              <a:pPr>
                <a:defRPr/>
              </a:pPr>
              <a:t>2015-04-13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61BE1-5F89-4932-9A70-B83A4366BD6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88022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11D96-6856-4D46-AC24-4D88075B80B0}" type="datetimeFigureOut">
              <a:rPr lang="pl-PL"/>
              <a:pPr>
                <a:defRPr/>
              </a:pPr>
              <a:t>2015-04-13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AEE8B-BF4E-401C-BB7F-07F386289D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53782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FE2D6-9903-4DE6-AB86-B429F7692375}" type="datetimeFigureOut">
              <a:rPr lang="pl-PL"/>
              <a:pPr>
                <a:defRPr/>
              </a:pPr>
              <a:t>2015-04-13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92120-B753-4BF2-86CA-58D75A097D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41049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79B9A-E221-48AB-9ABC-8AE6990F28CD}" type="datetimeFigureOut">
              <a:rPr lang="pl-PL"/>
              <a:pPr>
                <a:defRPr/>
              </a:pPr>
              <a:t>2015-04-13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9DC77-E388-4746-8F45-277080A0E37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33350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B4559-F273-4372-A557-952F6E52B679}" type="datetimeFigureOut">
              <a:rPr lang="pl-PL"/>
              <a:pPr>
                <a:defRPr/>
              </a:pPr>
              <a:t>2015-04-13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CA6F6-E3F8-4ABB-A76E-95362DA510A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92865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5F152-6E16-43AF-9086-6540E3C969A6}" type="datetimeFigureOut">
              <a:rPr lang="pl-PL"/>
              <a:pPr>
                <a:defRPr/>
              </a:pPr>
              <a:t>2015-04-13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D871F-E852-4468-809A-BD676D73F3F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25872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9291-5B8C-4A3B-81F7-D144E67CBF4D}" type="datetimeFigureOut">
              <a:rPr lang="pl-PL"/>
              <a:pPr>
                <a:defRPr/>
              </a:pPr>
              <a:t>2015-04-13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3A580-5D39-48A6-9D37-B593BC46F7E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45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FA943-A99F-4D77-8CEA-A6CFADEFCB88}" type="datetimeFigureOut">
              <a:rPr lang="pl-PL"/>
              <a:pPr>
                <a:defRPr/>
              </a:pPr>
              <a:t>2015-04-13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E75A2-6878-497B-B1AA-CA0E3AFAF58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70234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D28E9-D89F-4CAD-9651-7FAD9AB98052}" type="datetimeFigureOut">
              <a:rPr lang="pl-PL"/>
              <a:pPr>
                <a:defRPr/>
              </a:pPr>
              <a:t>2015-04-13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4CE6D-D026-4F2A-979F-A679DD415C6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58104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B89BD-0D46-41A7-BEE4-2C593CB25DCC}" type="datetimeFigureOut">
              <a:rPr lang="pl-PL"/>
              <a:pPr>
                <a:defRPr/>
              </a:pPr>
              <a:t>2015-04-13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5BAA1-30C5-4B42-A354-6D32B79FAE6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21615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E1DF1A-A172-4E11-89CA-D1CE07A1D598}" type="datetimeFigureOut">
              <a:rPr lang="pl-PL"/>
              <a:pPr>
                <a:defRPr/>
              </a:pPr>
              <a:t>2015-04-13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2A4F9C0-28BF-4302-BEB1-D722A2C50E1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pole tekstowe 5"/>
          <p:cNvSpPr txBox="1">
            <a:spLocks noChangeArrowheads="1"/>
          </p:cNvSpPr>
          <p:nvPr/>
        </p:nvSpPr>
        <p:spPr bwMode="auto">
          <a:xfrm>
            <a:off x="1230313" y="5842000"/>
            <a:ext cx="1398587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l-PL" sz="700" dirty="0">
                <a:solidFill>
                  <a:schemeClr val="accent4"/>
                </a:solidFill>
                <a:latin typeface="Arial" charset="0"/>
                <a:cs typeface="Arial" charset="0"/>
              </a:rPr>
              <a:t>ul. Świętokrzyska 12</a:t>
            </a:r>
          </a:p>
          <a:p>
            <a:pPr eaLnBrk="1" hangingPunct="1">
              <a:defRPr/>
            </a:pPr>
            <a:r>
              <a:rPr lang="pl-PL" sz="700" dirty="0">
                <a:solidFill>
                  <a:schemeClr val="accent4"/>
                </a:solidFill>
                <a:latin typeface="Arial" charset="0"/>
                <a:cs typeface="Arial" charset="0"/>
              </a:rPr>
              <a:t>00-916 Warszawa</a:t>
            </a:r>
          </a:p>
          <a:p>
            <a:pPr eaLnBrk="1" hangingPunct="1">
              <a:defRPr/>
            </a:pPr>
            <a:endParaRPr lang="pl-PL" sz="700" dirty="0">
              <a:solidFill>
                <a:schemeClr val="accent4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l-PL" sz="700" dirty="0">
                <a:solidFill>
                  <a:srgbClr val="ADAFB2"/>
                </a:solidFill>
              </a:rPr>
              <a:t>tel.: +48 22 123 45 67</a:t>
            </a:r>
          </a:p>
          <a:p>
            <a:pPr eaLnBrk="1" hangingPunct="1">
              <a:defRPr/>
            </a:pPr>
            <a:r>
              <a:rPr lang="pl-PL" sz="700" dirty="0">
                <a:solidFill>
                  <a:srgbClr val="ADAFB2"/>
                </a:solidFill>
              </a:rPr>
              <a:t>fax :+48 22 123 45 67</a:t>
            </a:r>
          </a:p>
          <a:p>
            <a:pPr eaLnBrk="1" hangingPunct="1">
              <a:defRPr/>
            </a:pPr>
            <a:endParaRPr lang="pl-PL" sz="7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l-PL" sz="700" dirty="0" err="1">
                <a:solidFill>
                  <a:schemeClr val="accent1"/>
                </a:solidFill>
                <a:latin typeface="Arial" charset="0"/>
                <a:cs typeface="Arial" charset="0"/>
              </a:rPr>
              <a:t>www.mf.gov.pl</a:t>
            </a:r>
            <a:endParaRPr lang="pl-PL" sz="700" dirty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  <p:sp>
        <p:nvSpPr>
          <p:cNvPr id="3075" name="pole tekstowe 4"/>
          <p:cNvSpPr txBox="1">
            <a:spLocks noChangeArrowheads="1"/>
          </p:cNvSpPr>
          <p:nvPr/>
        </p:nvSpPr>
        <p:spPr bwMode="auto">
          <a:xfrm>
            <a:off x="1168400" y="2135188"/>
            <a:ext cx="6626225" cy="252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400" b="1" dirty="0">
                <a:solidFill>
                  <a:srgbClr val="ADAFB2"/>
                </a:solidFill>
              </a:rPr>
              <a:t>Zintegrowany System Informacyjny </a:t>
            </a:r>
            <a:br>
              <a:rPr lang="pl-PL" altLang="pl-PL" sz="2400" b="1" dirty="0">
                <a:solidFill>
                  <a:srgbClr val="ADAFB2"/>
                </a:solidFill>
              </a:rPr>
            </a:br>
            <a:r>
              <a:rPr lang="pl-PL" altLang="pl-PL" sz="2400" b="1" dirty="0">
                <a:solidFill>
                  <a:srgbClr val="ADAFB2"/>
                </a:solidFill>
              </a:rPr>
              <a:t>Resortu Finansów </a:t>
            </a:r>
            <a:br>
              <a:rPr lang="pl-PL" altLang="pl-PL" sz="2400" b="1" dirty="0">
                <a:solidFill>
                  <a:srgbClr val="ADAFB2"/>
                </a:solidFill>
              </a:rPr>
            </a:br>
            <a:r>
              <a:rPr lang="pl-PL" altLang="pl-PL" sz="2400" b="1" dirty="0">
                <a:solidFill>
                  <a:srgbClr val="ADAFB2"/>
                </a:solidFill>
              </a:rPr>
              <a:t>– Strategia </a:t>
            </a:r>
            <a:r>
              <a:rPr lang="pl-PL" altLang="pl-PL" sz="2400" b="1" dirty="0" smtClean="0">
                <a:solidFill>
                  <a:srgbClr val="ADAFB2"/>
                </a:solidFill>
              </a:rPr>
              <a:t>2020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400" b="1" dirty="0">
              <a:solidFill>
                <a:srgbClr val="ADAFB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400" b="1" dirty="0" smtClean="0">
                <a:solidFill>
                  <a:srgbClr val="ADAFB2"/>
                </a:solidFill>
              </a:rPr>
              <a:t>Podsumowanie</a:t>
            </a:r>
            <a:endParaRPr lang="pl-PL" altLang="pl-PL" sz="2400" b="1" dirty="0">
              <a:solidFill>
                <a:srgbClr val="ADAFB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400" b="1" dirty="0">
              <a:solidFill>
                <a:srgbClr val="ADAFB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 b="1" smtClean="0">
                <a:solidFill>
                  <a:srgbClr val="ADAFB2"/>
                </a:solidFill>
              </a:rPr>
              <a:t>02.04.2015</a:t>
            </a:r>
            <a:endParaRPr lang="pl-PL" altLang="pl-PL" sz="1400" b="1" dirty="0">
              <a:solidFill>
                <a:srgbClr val="ADAFB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2108200" y="274638"/>
            <a:ext cx="6426200" cy="708025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sz="1400" b="1" dirty="0" smtClean="0">
                <a:solidFill>
                  <a:schemeClr val="bg1">
                    <a:lumMod val="75000"/>
                  </a:schemeClr>
                </a:solidFill>
              </a:rPr>
              <a:t>Dla wykazania zgodności pomiędzy celami IT a zdefiniowanymi potrzebami biznesowymi wskazano powiązanie obu tych perspektyw.</a:t>
            </a:r>
            <a:endParaRPr lang="pl-PL" sz="1400" dirty="0" smtClean="0">
              <a:solidFill>
                <a:schemeClr val="bg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33488" y="3070225"/>
            <a:ext cx="1371600" cy="1085850"/>
          </a:xfrm>
          <a:prstGeom prst="rect">
            <a:avLst/>
          </a:prstGeom>
          <a:solidFill>
            <a:srgbClr val="ADAF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900" b="1" dirty="0"/>
              <a:t>Optymalizacja działania </a:t>
            </a:r>
            <a:br>
              <a:rPr lang="pl-PL" sz="900" b="1" dirty="0"/>
            </a:br>
            <a:r>
              <a:rPr lang="pl-PL" sz="900" b="1" dirty="0"/>
              <a:t>i wykorzystania zasobów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33488" y="4324350"/>
            <a:ext cx="1371600" cy="1085850"/>
          </a:xfrm>
          <a:prstGeom prst="rect">
            <a:avLst/>
          </a:prstGeom>
          <a:solidFill>
            <a:srgbClr val="ADAF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900" b="1" dirty="0"/>
              <a:t>Wysoka jakość świadczonych usług dla Biznesu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233488" y="5578475"/>
            <a:ext cx="1363662" cy="1085850"/>
          </a:xfrm>
          <a:prstGeom prst="rect">
            <a:avLst/>
          </a:prstGeom>
          <a:solidFill>
            <a:srgbClr val="ADAF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900" b="1" dirty="0"/>
              <a:t>Zwiększenie elastyczności </a:t>
            </a:r>
            <a:br>
              <a:rPr lang="pl-PL" sz="900" b="1" dirty="0"/>
            </a:br>
            <a:r>
              <a:rPr lang="pl-PL" sz="900" b="1" dirty="0"/>
              <a:t>i skuteczności planowania </a:t>
            </a:r>
            <a:br>
              <a:rPr lang="pl-PL" sz="900" b="1" dirty="0"/>
            </a:br>
            <a:r>
              <a:rPr lang="pl-PL" sz="900" b="1" dirty="0"/>
              <a:t>i wdrażania zmian </a:t>
            </a:r>
            <a:br>
              <a:rPr lang="pl-PL" sz="900" b="1" dirty="0"/>
            </a:br>
            <a:r>
              <a:rPr lang="pl-PL" sz="900" b="1" dirty="0"/>
              <a:t>w środowisku IT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649538" y="1333500"/>
            <a:ext cx="6443662" cy="287338"/>
          </a:xfrm>
          <a:prstGeom prst="rect">
            <a:avLst/>
          </a:prstGeom>
          <a:solidFill>
            <a:srgbClr val="B51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400" b="1" dirty="0"/>
              <a:t>Potrzeby biznesowe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2649538" y="1665288"/>
            <a:ext cx="1157287" cy="1368425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pl-PL" sz="900" b="1" dirty="0"/>
              <a:t>Efektywne świadczenie usług publicznych, </a:t>
            </a:r>
            <a:br>
              <a:rPr lang="pl-PL" sz="900" b="1" dirty="0"/>
            </a:br>
            <a:r>
              <a:rPr lang="pl-PL" sz="900" b="1" dirty="0"/>
              <a:t>w tym ograniczenie czasu i kosztów interakcji </a:t>
            </a:r>
            <a:br>
              <a:rPr lang="pl-PL" sz="900" b="1" dirty="0"/>
            </a:br>
            <a:r>
              <a:rPr lang="pl-PL" sz="900" b="1" dirty="0"/>
              <a:t>z administracją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3970338" y="1665288"/>
            <a:ext cx="1157287" cy="1368425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pl-PL" sz="900" b="1" dirty="0"/>
              <a:t>Utrzymanie ciągłości działania, zwłaszcza zapewnienie dostępności świadczonych usług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6611938" y="1665288"/>
            <a:ext cx="1155700" cy="1368425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pl-PL" sz="900" b="1" dirty="0"/>
              <a:t>Spójna </a:t>
            </a:r>
            <a:br>
              <a:rPr lang="pl-PL" sz="900" b="1" dirty="0"/>
            </a:br>
            <a:r>
              <a:rPr lang="pl-PL" sz="900" b="1" dirty="0"/>
              <a:t>i wiarygodna komunikacja wewnętrzna </a:t>
            </a:r>
            <a:br>
              <a:rPr lang="pl-PL" sz="900" b="1" dirty="0"/>
            </a:br>
            <a:r>
              <a:rPr lang="pl-PL" sz="900" b="1" dirty="0"/>
              <a:t>i zewnętrzna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7932738" y="1665288"/>
            <a:ext cx="1155700" cy="1368425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pl-PL" sz="900" b="1" dirty="0"/>
              <a:t>Efektywna edukacja wewnętrzna </a:t>
            </a:r>
            <a:br>
              <a:rPr lang="pl-PL" sz="900" b="1" dirty="0"/>
            </a:br>
            <a:r>
              <a:rPr lang="pl-PL" sz="900" b="1" dirty="0"/>
              <a:t>i zewnętrzna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5291138" y="1665288"/>
            <a:ext cx="1157287" cy="1368425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pl-PL" sz="900" b="1" dirty="0"/>
              <a:t>Elastyczność organizacyjna, </a:t>
            </a:r>
            <a:br>
              <a:rPr lang="pl-PL" sz="900" b="1" dirty="0"/>
            </a:br>
            <a:r>
              <a:rPr lang="pl-PL" sz="900" b="1" dirty="0"/>
              <a:t>w szczególności skuteczne planowanie </a:t>
            </a:r>
            <a:br>
              <a:rPr lang="pl-PL" sz="900" b="1" dirty="0"/>
            </a:br>
            <a:r>
              <a:rPr lang="pl-PL" sz="900" b="1" dirty="0"/>
              <a:t>i wdrażanie zmian</a:t>
            </a:r>
          </a:p>
        </p:txBody>
      </p:sp>
      <p:sp>
        <p:nvSpPr>
          <p:cNvPr id="28" name="Rectangle 27"/>
          <p:cNvSpPr/>
          <p:nvPr/>
        </p:nvSpPr>
        <p:spPr>
          <a:xfrm rot="16200000">
            <a:off x="-739775" y="4705350"/>
            <a:ext cx="3598863" cy="315913"/>
          </a:xfrm>
          <a:prstGeom prst="rect">
            <a:avLst/>
          </a:prstGeom>
          <a:solidFill>
            <a:srgbClr val="9191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600" b="1" dirty="0"/>
              <a:t>Cele IT</a:t>
            </a:r>
          </a:p>
        </p:txBody>
      </p:sp>
      <p:pic>
        <p:nvPicPr>
          <p:cNvPr id="2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425" y="332105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9113" y="332105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9913" y="332105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5" y="456565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513" y="4565650"/>
            <a:ext cx="6429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488" y="5800725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5" name="Straight Connector 34"/>
          <p:cNvCxnSpPr/>
          <p:nvPr/>
        </p:nvCxnSpPr>
        <p:spPr>
          <a:xfrm>
            <a:off x="1233488" y="4240213"/>
            <a:ext cx="7848600" cy="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233488" y="5494338"/>
            <a:ext cx="7848600" cy="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638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2108200" y="274638"/>
            <a:ext cx="6426200" cy="708025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sz="1400" b="1" dirty="0" smtClean="0">
                <a:solidFill>
                  <a:schemeClr val="bg1">
                    <a:lumMod val="75000"/>
                  </a:schemeClr>
                </a:solidFill>
              </a:rPr>
              <a:t>Działanie służb IT będzie oceniane w odniesieniu do zdefiniowanych celów IT z wykorzystaniem wskazanych mierników.</a:t>
            </a:r>
            <a:endParaRPr lang="pl-PL" sz="1400" dirty="0" smtClean="0">
              <a:solidFill>
                <a:schemeClr val="bg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147" y="4723107"/>
            <a:ext cx="5431790" cy="20345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1540" y="2688567"/>
            <a:ext cx="4109720" cy="20345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1900" y="1192530"/>
            <a:ext cx="4117340" cy="203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98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ytuł 1"/>
          <p:cNvSpPr>
            <a:spLocks noGrp="1"/>
          </p:cNvSpPr>
          <p:nvPr>
            <p:ph type="title"/>
          </p:nvPr>
        </p:nvSpPr>
        <p:spPr>
          <a:xfrm>
            <a:off x="2108200" y="274638"/>
            <a:ext cx="6426200" cy="708025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sz="1400" b="1" dirty="0" smtClean="0">
                <a:solidFill>
                  <a:schemeClr val="bg1">
                    <a:lumMod val="75000"/>
                  </a:schemeClr>
                </a:solidFill>
              </a:rPr>
              <a:t>Istotnym narzędziem określającym zasady rozwoju rozwiązań są pryncypia architektoniczne, mające charakter normatywnych ograniczeń dla systemów projektowanych w organizacji.</a:t>
            </a:r>
            <a:endParaRPr lang="pl-PL" sz="1400" dirty="0" smtClean="0">
              <a:solidFill>
                <a:schemeClr val="bg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77193" y="1165412"/>
            <a:ext cx="7941793" cy="461665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pl-PL" sz="1200" b="1" dirty="0" smtClean="0"/>
              <a:t>ZSIRF będzie tworzony z uwzględnieniem „Pryncypiów architektury korporacyjnej dla podmiotów publicznych”, pryncypiów biznesowych RF oraz dodatkowych pryncypiów istotnych dal realizacji Strategii</a:t>
            </a:r>
            <a:endParaRPr lang="pl-PL" sz="1200" b="1" dirty="0"/>
          </a:p>
        </p:txBody>
      </p:sp>
      <p:sp>
        <p:nvSpPr>
          <p:cNvPr id="52" name="Rectangle 51"/>
          <p:cNvSpPr/>
          <p:nvPr/>
        </p:nvSpPr>
        <p:spPr>
          <a:xfrm>
            <a:off x="1025337" y="2296090"/>
            <a:ext cx="1296000" cy="136842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l-PL" sz="1100" dirty="0" smtClean="0">
                <a:solidFill>
                  <a:schemeClr val="tx1"/>
                </a:solidFill>
              </a:rPr>
              <a:t>Pryncypia biznesowe Resortu Finansów</a:t>
            </a:r>
            <a:endParaRPr lang="pl-PL" sz="11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025337" y="3727925"/>
            <a:ext cx="1296000" cy="288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l-PL" sz="1100" dirty="0" smtClean="0">
                <a:solidFill>
                  <a:schemeClr val="tx1"/>
                </a:solidFill>
              </a:rPr>
              <a:t>Pryncypia </a:t>
            </a:r>
            <a:r>
              <a:rPr lang="pl-PL" sz="1100" dirty="0">
                <a:solidFill>
                  <a:schemeClr val="tx1"/>
                </a:solidFill>
              </a:rPr>
              <a:t>wspierające wdrożenie ZSIRF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2340199" y="2442748"/>
            <a:ext cx="6480000" cy="324000"/>
            <a:chOff x="1861198" y="1818564"/>
            <a:chExt cx="6876000" cy="324000"/>
          </a:xfrm>
          <a:solidFill>
            <a:schemeClr val="accent1"/>
          </a:solidFill>
        </p:grpSpPr>
        <p:sp>
          <p:nvSpPr>
            <p:cNvPr id="55" name="Pentagon 54"/>
            <p:cNvSpPr/>
            <p:nvPr/>
          </p:nvSpPr>
          <p:spPr>
            <a:xfrm rot="10800000">
              <a:off x="1861198" y="1818564"/>
              <a:ext cx="6876000" cy="324000"/>
            </a:xfrm>
            <a:prstGeom prst="homePlat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36000" anchor="ctr"/>
            <a:lstStyle/>
            <a:p>
              <a:pPr algn="ctr" eaLnBrk="1" hangingPunct="1">
                <a:defRPr/>
              </a:pPr>
              <a:endParaRPr lang="pl-PL" sz="1100">
                <a:solidFill>
                  <a:schemeClr val="bg1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047620" y="1849759"/>
              <a:ext cx="6689578" cy="261610"/>
            </a:xfrm>
            <a:prstGeom prst="rect">
              <a:avLst/>
            </a:prstGeom>
            <a:grpFill/>
            <a:ln>
              <a:noFill/>
            </a:ln>
          </p:spPr>
          <p:txBody>
            <a:bodyPr lIns="0" rIns="36000" anchor="ctr">
              <a:spAutoFit/>
            </a:bodyPr>
            <a:lstStyle/>
            <a:p>
              <a:pPr eaLnBrk="1" hangingPunct="1">
                <a:defRPr/>
              </a:pPr>
              <a:r>
                <a:rPr lang="pl-PL" sz="1100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Dążenie do wzrostu dobrowolności realizacji danin publicznych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2340199" y="2828220"/>
            <a:ext cx="6480000" cy="324000"/>
            <a:chOff x="1861198" y="2356448"/>
            <a:chExt cx="6876000" cy="324000"/>
          </a:xfrm>
          <a:solidFill>
            <a:schemeClr val="accent1"/>
          </a:solidFill>
        </p:grpSpPr>
        <p:sp>
          <p:nvSpPr>
            <p:cNvPr id="58" name="Pentagon 57"/>
            <p:cNvSpPr/>
            <p:nvPr/>
          </p:nvSpPr>
          <p:spPr>
            <a:xfrm rot="10800000">
              <a:off x="1861198" y="2356448"/>
              <a:ext cx="6876000" cy="324000"/>
            </a:xfrm>
            <a:prstGeom prst="homePlat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36000" anchor="ctr"/>
            <a:lstStyle/>
            <a:p>
              <a:pPr algn="ctr" eaLnBrk="1" hangingPunct="1">
                <a:defRPr/>
              </a:pPr>
              <a:endParaRPr lang="pl-PL" sz="1100">
                <a:solidFill>
                  <a:schemeClr val="bg1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047620" y="2387644"/>
              <a:ext cx="6689578" cy="261610"/>
            </a:xfrm>
            <a:prstGeom prst="rect">
              <a:avLst/>
            </a:prstGeom>
            <a:grpFill/>
            <a:ln>
              <a:noFill/>
            </a:ln>
          </p:spPr>
          <p:txBody>
            <a:bodyPr lIns="0" rIns="36000" anchor="ctr">
              <a:spAutoFit/>
            </a:bodyPr>
            <a:lstStyle/>
            <a:p>
              <a:pPr eaLnBrk="1" hangingPunct="1">
                <a:defRPr/>
              </a:pPr>
              <a:r>
                <a:rPr lang="pl-PL" sz="1100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Dążenie do możliwie wysokiej efektywności systemu poboru danin publicznych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340199" y="3213693"/>
            <a:ext cx="6480000" cy="324000"/>
            <a:chOff x="1744655" y="3961130"/>
            <a:chExt cx="6876000" cy="324000"/>
          </a:xfrm>
          <a:solidFill>
            <a:schemeClr val="accent1"/>
          </a:solidFill>
        </p:grpSpPr>
        <p:sp>
          <p:nvSpPr>
            <p:cNvPr id="61" name="Pentagon 60"/>
            <p:cNvSpPr/>
            <p:nvPr/>
          </p:nvSpPr>
          <p:spPr>
            <a:xfrm rot="10800000">
              <a:off x="1744655" y="3961130"/>
              <a:ext cx="6876000" cy="324000"/>
            </a:xfrm>
            <a:prstGeom prst="homePlat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36000" anchor="ctr"/>
            <a:lstStyle/>
            <a:p>
              <a:pPr algn="ctr" eaLnBrk="1" hangingPunct="1">
                <a:defRPr/>
              </a:pPr>
              <a:endParaRPr lang="pl-PL" sz="1100">
                <a:solidFill>
                  <a:schemeClr val="bg1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931077" y="3992326"/>
              <a:ext cx="6689578" cy="261610"/>
            </a:xfrm>
            <a:prstGeom prst="rect">
              <a:avLst/>
            </a:prstGeom>
            <a:grpFill/>
            <a:ln>
              <a:noFill/>
            </a:ln>
          </p:spPr>
          <p:txBody>
            <a:bodyPr lIns="0" rIns="36000" anchor="ctr">
              <a:spAutoFit/>
            </a:bodyPr>
            <a:lstStyle/>
            <a:p>
              <a:pPr eaLnBrk="1" hangingPunct="1">
                <a:defRPr/>
              </a:pPr>
              <a:r>
                <a:rPr lang="pl-PL" sz="1100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Zapewnienie ciągłości świadczonych usług publicznych biznesu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340199" y="3727925"/>
            <a:ext cx="6480000" cy="324000"/>
            <a:chOff x="2165998" y="4785883"/>
            <a:chExt cx="6876000" cy="324000"/>
          </a:xfrm>
          <a:solidFill>
            <a:schemeClr val="accent1"/>
          </a:solidFill>
        </p:grpSpPr>
        <p:sp>
          <p:nvSpPr>
            <p:cNvPr id="64" name="Pentagon 63"/>
            <p:cNvSpPr/>
            <p:nvPr/>
          </p:nvSpPr>
          <p:spPr>
            <a:xfrm rot="10800000">
              <a:off x="2165998" y="4785883"/>
              <a:ext cx="6876000" cy="324000"/>
            </a:xfrm>
            <a:prstGeom prst="homePlat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36000" anchor="ctr"/>
            <a:lstStyle/>
            <a:p>
              <a:pPr algn="ctr" eaLnBrk="1" hangingPunct="1">
                <a:defRPr/>
              </a:pPr>
              <a:endParaRPr lang="pl-PL" sz="1100">
                <a:solidFill>
                  <a:schemeClr val="bg1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352420" y="4817079"/>
              <a:ext cx="6689578" cy="261610"/>
            </a:xfrm>
            <a:prstGeom prst="rect">
              <a:avLst/>
            </a:prstGeom>
            <a:grpFill/>
            <a:ln>
              <a:noFill/>
            </a:ln>
          </p:spPr>
          <p:txBody>
            <a:bodyPr lIns="0" rIns="36000" anchor="ctr">
              <a:spAutoFit/>
            </a:bodyPr>
            <a:lstStyle/>
            <a:p>
              <a:pPr eaLnBrk="1" hangingPunct="1">
                <a:defRPr/>
              </a:pPr>
              <a:r>
                <a:rPr lang="pl-PL" sz="1100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Spójne kanały komunikacji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340199" y="4458225"/>
            <a:ext cx="6480175" cy="323851"/>
            <a:chOff x="2340199" y="6284074"/>
            <a:chExt cx="6480175" cy="323851"/>
          </a:xfrm>
        </p:grpSpPr>
        <p:sp>
          <p:nvSpPr>
            <p:cNvPr id="67" name="Pentagon 66"/>
            <p:cNvSpPr/>
            <p:nvPr/>
          </p:nvSpPr>
          <p:spPr bwMode="auto">
            <a:xfrm rot="10800000">
              <a:off x="2340199" y="6284074"/>
              <a:ext cx="6480175" cy="323851"/>
            </a:xfrm>
            <a:prstGeom prst="homePlate">
              <a:avLst/>
            </a:prstGeom>
            <a:solidFill>
              <a:srgbClr val="C9CA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36000" anchor="ctr"/>
            <a:lstStyle/>
            <a:p>
              <a:endParaRPr lang="pl-PL" sz="1100">
                <a:solidFill>
                  <a:schemeClr val="tx1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 bwMode="auto">
            <a:xfrm>
              <a:off x="2515889" y="6319101"/>
              <a:ext cx="6304485" cy="253799"/>
            </a:xfrm>
            <a:prstGeom prst="rect">
              <a:avLst/>
            </a:prstGeom>
            <a:solidFill>
              <a:srgbClr val="C9CA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36000" anchor="ctr"/>
            <a:lstStyle>
              <a:defPPr>
                <a:defRPr lang="pl-PL"/>
              </a:defPPr>
              <a:lvl1pPr>
                <a:defRPr sz="1100">
                  <a:solidFill>
                    <a:schemeClr val="tx1"/>
                  </a:solidFill>
                </a:defRPr>
              </a:lvl1pPr>
            </a:lstStyle>
            <a:p>
              <a:r>
                <a:rPr lang="pl-PL" dirty="0"/>
                <a:t>Wydajność, pojemność funkcji aplikacji są istotnymi czynnikami kształtującymi architekturę aplikacji</a:t>
              </a:r>
            </a:p>
          </p:txBody>
        </p:sp>
      </p:grpSp>
      <p:grpSp>
        <p:nvGrpSpPr>
          <p:cNvPr id="69" name="Group 68"/>
          <p:cNvGrpSpPr/>
          <p:nvPr/>
        </p:nvGrpSpPr>
        <p:grpSpPr bwMode="auto">
          <a:xfrm>
            <a:off x="2340199" y="5919075"/>
            <a:ext cx="6480175" cy="323851"/>
            <a:chOff x="1726727" y="4445223"/>
            <a:chExt cx="6876000" cy="324000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70" name="Pentagon 69"/>
            <p:cNvSpPr/>
            <p:nvPr/>
          </p:nvSpPr>
          <p:spPr>
            <a:xfrm rot="10800000">
              <a:off x="1726727" y="4445223"/>
              <a:ext cx="6876000" cy="324000"/>
            </a:xfrm>
            <a:prstGeom prst="homePlate">
              <a:avLst/>
            </a:prstGeom>
            <a:solidFill>
              <a:srgbClr val="ADAF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36000" anchor="ctr"/>
            <a:lstStyle/>
            <a:p>
              <a:pPr>
                <a:defRPr/>
              </a:pPr>
              <a:endParaRPr lang="pl-PL" sz="110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913149" y="4480266"/>
              <a:ext cx="6689578" cy="253916"/>
            </a:xfrm>
            <a:prstGeom prst="rect">
              <a:avLst/>
            </a:prstGeom>
            <a:solidFill>
              <a:srgbClr val="ADAF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36000" anchor="ctr"/>
            <a:lstStyle>
              <a:defPPr>
                <a:defRPr lang="pl-PL"/>
              </a:defPPr>
              <a:lvl1pPr algn="ctr">
                <a:defRPr>
                  <a:solidFill>
                    <a:schemeClr val="lt1"/>
                  </a:solidFill>
                  <a:latin typeface="+mn-lt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9pPr>
            </a:lstStyle>
            <a:p>
              <a:pPr algn="l">
                <a:defRPr/>
              </a:pPr>
              <a:r>
                <a:rPr lang="pl-PL" sz="1100" dirty="0"/>
                <a:t>Podejmowanie decyzji architektonicznych z uwzględnieniem TCO całego obszaru IT</a:t>
              </a:r>
            </a:p>
          </p:txBody>
        </p:sp>
      </p:grpSp>
      <p:grpSp>
        <p:nvGrpSpPr>
          <p:cNvPr id="72" name="Group 71"/>
          <p:cNvGrpSpPr/>
          <p:nvPr/>
        </p:nvGrpSpPr>
        <p:grpSpPr bwMode="auto">
          <a:xfrm>
            <a:off x="2340199" y="6284074"/>
            <a:ext cx="6480175" cy="323851"/>
            <a:chOff x="2318398" y="5198259"/>
            <a:chExt cx="6876000" cy="324000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73" name="Pentagon 72"/>
            <p:cNvSpPr/>
            <p:nvPr/>
          </p:nvSpPr>
          <p:spPr>
            <a:xfrm rot="10800000">
              <a:off x="2318398" y="5198259"/>
              <a:ext cx="6876000" cy="324000"/>
            </a:xfrm>
            <a:prstGeom prst="homePlate">
              <a:avLst/>
            </a:prstGeom>
            <a:solidFill>
              <a:srgbClr val="ADAF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36000" anchor="ctr"/>
            <a:lstStyle/>
            <a:p>
              <a:pPr>
                <a:defRPr/>
              </a:pPr>
              <a:endParaRPr lang="pl-PL" sz="110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504820" y="5233302"/>
              <a:ext cx="6689578" cy="253916"/>
            </a:xfrm>
            <a:prstGeom prst="rect">
              <a:avLst/>
            </a:prstGeom>
            <a:solidFill>
              <a:srgbClr val="ADAF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36000" anchor="ctr"/>
            <a:lstStyle>
              <a:defPPr>
                <a:defRPr lang="pl-PL"/>
              </a:defPPr>
              <a:lvl1pPr algn="ctr">
                <a:defRPr>
                  <a:solidFill>
                    <a:schemeClr val="lt1"/>
                  </a:solidFill>
                  <a:latin typeface="+mn-lt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9pPr>
            </a:lstStyle>
            <a:p>
              <a:pPr algn="l">
                <a:defRPr/>
              </a:pPr>
              <a:r>
                <a:rPr lang="pl-PL" sz="1100" dirty="0"/>
                <a:t>W obszarze technologicznym określamy i stosujemy standardy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2340199" y="4093075"/>
            <a:ext cx="6480000" cy="324000"/>
            <a:chOff x="2340199" y="4192146"/>
            <a:chExt cx="6480000" cy="324000"/>
          </a:xfrm>
        </p:grpSpPr>
        <p:sp>
          <p:nvSpPr>
            <p:cNvPr id="76" name="Pentagon 75"/>
            <p:cNvSpPr/>
            <p:nvPr/>
          </p:nvSpPr>
          <p:spPr>
            <a:xfrm rot="10800000">
              <a:off x="2340199" y="4192146"/>
              <a:ext cx="6480000" cy="324000"/>
            </a:xfrm>
            <a:prstGeom prst="homePlate">
              <a:avLst/>
            </a:prstGeom>
            <a:solidFill>
              <a:srgbClr val="C9CA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36000" anchor="ctr"/>
            <a:lstStyle/>
            <a:p>
              <a:pPr>
                <a:defRPr/>
              </a:pPr>
              <a:endParaRPr lang="pl-PL" sz="1100">
                <a:solidFill>
                  <a:schemeClr val="tx1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2515885" y="4227189"/>
              <a:ext cx="6304314" cy="253916"/>
            </a:xfrm>
            <a:prstGeom prst="rect">
              <a:avLst/>
            </a:prstGeom>
            <a:solidFill>
              <a:srgbClr val="C9CA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36000" anchor="ctr"/>
            <a:lstStyle>
              <a:defPPr>
                <a:defRPr lang="pl-PL"/>
              </a:defPPr>
              <a:lvl1pPr algn="ctr">
                <a:defRPr>
                  <a:solidFill>
                    <a:schemeClr val="lt1"/>
                  </a:solidFill>
                  <a:latin typeface="+mn-lt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9pPr>
            </a:lstStyle>
            <a:p>
              <a:pPr algn="l">
                <a:defRPr/>
              </a:pPr>
              <a:r>
                <a:rPr lang="pl-PL" sz="1100" dirty="0">
                  <a:solidFill>
                    <a:schemeClr val="tx1"/>
                  </a:solidFill>
                </a:rPr>
                <a:t>W obszarze aplikacji określamy i stosujemy standardy</a:t>
              </a:r>
            </a:p>
          </p:txBody>
        </p:sp>
      </p:grpSp>
      <p:grpSp>
        <p:nvGrpSpPr>
          <p:cNvPr id="78" name="Group 77"/>
          <p:cNvGrpSpPr/>
          <p:nvPr/>
        </p:nvGrpSpPr>
        <p:grpSpPr bwMode="auto">
          <a:xfrm>
            <a:off x="2340199" y="5188509"/>
            <a:ext cx="6480175" cy="324133"/>
            <a:chOff x="1762584" y="3605289"/>
            <a:chExt cx="6876000" cy="324000"/>
          </a:xfrm>
          <a:solidFill>
            <a:schemeClr val="accent3">
              <a:lumMod val="75000"/>
            </a:schemeClr>
          </a:solidFill>
        </p:grpSpPr>
        <p:sp>
          <p:nvSpPr>
            <p:cNvPr id="79" name="Pentagon 78"/>
            <p:cNvSpPr/>
            <p:nvPr/>
          </p:nvSpPr>
          <p:spPr>
            <a:xfrm rot="10800000">
              <a:off x="1762584" y="3605289"/>
              <a:ext cx="6876000" cy="324000"/>
            </a:xfrm>
            <a:prstGeom prst="homePlate">
              <a:avLst/>
            </a:prstGeom>
            <a:solidFill>
              <a:srgbClr val="9191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36000" anchor="ctr"/>
            <a:lstStyle/>
            <a:p>
              <a:pPr>
                <a:defRPr/>
              </a:pPr>
              <a:endParaRPr lang="pl-PL" sz="110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949006" y="3640331"/>
              <a:ext cx="6689578" cy="253916"/>
            </a:xfrm>
            <a:prstGeom prst="rect">
              <a:avLst/>
            </a:prstGeom>
            <a:solidFill>
              <a:srgbClr val="9191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36000" anchor="ctr"/>
            <a:lstStyle>
              <a:defPPr>
                <a:defRPr lang="pl-PL"/>
              </a:defPPr>
              <a:lvl1pPr algn="ctr">
                <a:defRPr>
                  <a:solidFill>
                    <a:schemeClr val="lt1"/>
                  </a:solidFill>
                  <a:latin typeface="+mn-lt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9pPr>
            </a:lstStyle>
            <a:p>
              <a:pPr algn="l">
                <a:defRPr/>
              </a:pPr>
              <a:r>
                <a:rPr lang="pl-PL" sz="1100" dirty="0"/>
                <a:t>Zapewnienie wysokiej jakości danych </a:t>
              </a:r>
            </a:p>
          </p:txBody>
        </p:sp>
      </p:grpSp>
      <p:grpSp>
        <p:nvGrpSpPr>
          <p:cNvPr id="81" name="Group 80"/>
          <p:cNvGrpSpPr/>
          <p:nvPr/>
        </p:nvGrpSpPr>
        <p:grpSpPr bwMode="auto">
          <a:xfrm>
            <a:off x="2340199" y="4823226"/>
            <a:ext cx="6480175" cy="324133"/>
            <a:chOff x="1717761" y="6453318"/>
            <a:chExt cx="6876000" cy="324000"/>
          </a:xfrm>
          <a:solidFill>
            <a:schemeClr val="accent3">
              <a:lumMod val="75000"/>
            </a:schemeClr>
          </a:solidFill>
        </p:grpSpPr>
        <p:sp>
          <p:nvSpPr>
            <p:cNvPr id="82" name="Pentagon 81"/>
            <p:cNvSpPr/>
            <p:nvPr/>
          </p:nvSpPr>
          <p:spPr>
            <a:xfrm rot="10800000">
              <a:off x="1717761" y="6453318"/>
              <a:ext cx="6876000" cy="324000"/>
            </a:xfrm>
            <a:prstGeom prst="homePlate">
              <a:avLst/>
            </a:prstGeom>
            <a:solidFill>
              <a:srgbClr val="9191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36000" anchor="ctr"/>
            <a:lstStyle/>
            <a:p>
              <a:pPr>
                <a:defRPr/>
              </a:pPr>
              <a:endParaRPr lang="pl-PL" sz="110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904183" y="6488361"/>
              <a:ext cx="6689578" cy="253916"/>
            </a:xfrm>
            <a:prstGeom prst="rect">
              <a:avLst/>
            </a:prstGeom>
            <a:solidFill>
              <a:srgbClr val="9191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36000" anchor="ctr"/>
            <a:lstStyle>
              <a:defPPr>
                <a:defRPr lang="pl-PL"/>
              </a:defPPr>
              <a:lvl1pPr algn="ctr">
                <a:defRPr>
                  <a:solidFill>
                    <a:schemeClr val="lt1"/>
                  </a:solidFill>
                  <a:latin typeface="+mn-lt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9pPr>
            </a:lstStyle>
            <a:p>
              <a:pPr algn="l">
                <a:defRPr/>
              </a:pPr>
              <a:r>
                <a:rPr lang="pl-PL" sz="1100" dirty="0"/>
                <a:t>Współdzielenie danych</a:t>
              </a:r>
            </a:p>
          </p:txBody>
        </p:sp>
      </p:grpSp>
      <p:sp>
        <p:nvSpPr>
          <p:cNvPr id="84" name="Pentagon 83"/>
          <p:cNvSpPr/>
          <p:nvPr/>
        </p:nvSpPr>
        <p:spPr>
          <a:xfrm rot="5400000">
            <a:off x="4653198" y="-1848899"/>
            <a:ext cx="540000" cy="7794000"/>
          </a:xfrm>
          <a:prstGeom prst="homePlate">
            <a:avLst>
              <a:gd name="adj" fmla="val 50081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l-PL" sz="1100" dirty="0">
              <a:solidFill>
                <a:schemeClr val="tx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 bwMode="auto">
          <a:xfrm>
            <a:off x="4138425" y="1831328"/>
            <a:ext cx="1687512" cy="3127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l-PL"/>
            </a:defPPr>
            <a:lvl1pPr algn="ctr">
              <a:defRPr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 algn="l">
              <a:defRPr/>
            </a:pPr>
            <a:r>
              <a:rPr lang="pl-PL" sz="1400" b="1" dirty="0" smtClean="0">
                <a:solidFill>
                  <a:schemeClr val="tx1"/>
                </a:solidFill>
              </a:rPr>
              <a:t>Pryncypia KRMC</a:t>
            </a:r>
            <a:endParaRPr lang="pl-PL" sz="1400" b="1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055840" y="5564641"/>
            <a:ext cx="180000" cy="18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Rectangle 86"/>
          <p:cNvSpPr/>
          <p:nvPr/>
        </p:nvSpPr>
        <p:spPr>
          <a:xfrm>
            <a:off x="1055840" y="5801421"/>
            <a:ext cx="180000" cy="18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8" name="Rectangle 87"/>
          <p:cNvSpPr/>
          <p:nvPr/>
        </p:nvSpPr>
        <p:spPr>
          <a:xfrm>
            <a:off x="1055840" y="6074777"/>
            <a:ext cx="180000" cy="180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9" name="Rectangle 88"/>
          <p:cNvSpPr/>
          <p:nvPr/>
        </p:nvSpPr>
        <p:spPr>
          <a:xfrm>
            <a:off x="1055840" y="6335940"/>
            <a:ext cx="180000" cy="180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0" name="TextBox 89"/>
          <p:cNvSpPr txBox="1"/>
          <p:nvPr/>
        </p:nvSpPr>
        <p:spPr>
          <a:xfrm>
            <a:off x="1199628" y="5546919"/>
            <a:ext cx="136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dirty="0" smtClean="0"/>
              <a:t>Pryncypia biznesowe</a:t>
            </a:r>
            <a:endParaRPr lang="pl-PL" sz="800" dirty="0"/>
          </a:p>
        </p:txBody>
      </p:sp>
      <p:sp>
        <p:nvSpPr>
          <p:cNvPr id="91" name="TextBox 90"/>
          <p:cNvSpPr txBox="1"/>
          <p:nvPr/>
        </p:nvSpPr>
        <p:spPr>
          <a:xfrm>
            <a:off x="1199628" y="5796768"/>
            <a:ext cx="136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dirty="0" smtClean="0"/>
              <a:t>Pryncypia aplikacyjne</a:t>
            </a:r>
            <a:endParaRPr lang="pl-PL" sz="800" dirty="0"/>
          </a:p>
        </p:txBody>
      </p:sp>
      <p:sp>
        <p:nvSpPr>
          <p:cNvPr id="92" name="TextBox 91"/>
          <p:cNvSpPr txBox="1"/>
          <p:nvPr/>
        </p:nvSpPr>
        <p:spPr>
          <a:xfrm>
            <a:off x="1199628" y="6046617"/>
            <a:ext cx="136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dirty="0" smtClean="0"/>
              <a:t>Pryncypia danych</a:t>
            </a:r>
            <a:endParaRPr lang="pl-PL" sz="800" dirty="0"/>
          </a:p>
        </p:txBody>
      </p:sp>
      <p:sp>
        <p:nvSpPr>
          <p:cNvPr id="93" name="TextBox 92"/>
          <p:cNvSpPr txBox="1"/>
          <p:nvPr/>
        </p:nvSpPr>
        <p:spPr>
          <a:xfrm>
            <a:off x="1199628" y="6186737"/>
            <a:ext cx="1140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dirty="0" smtClean="0"/>
              <a:t>Pryncypia </a:t>
            </a:r>
            <a:br>
              <a:rPr lang="pl-PL" sz="800" dirty="0" smtClean="0"/>
            </a:br>
            <a:r>
              <a:rPr lang="pl-PL" sz="800" dirty="0" smtClean="0"/>
              <a:t>infrastruktury technicznej</a:t>
            </a:r>
            <a:endParaRPr lang="pl-PL" sz="800" dirty="0"/>
          </a:p>
        </p:txBody>
      </p:sp>
      <p:grpSp>
        <p:nvGrpSpPr>
          <p:cNvPr id="94" name="Group 93"/>
          <p:cNvGrpSpPr/>
          <p:nvPr/>
        </p:nvGrpSpPr>
        <p:grpSpPr bwMode="auto">
          <a:xfrm>
            <a:off x="2340199" y="5553792"/>
            <a:ext cx="6480175" cy="324133"/>
            <a:chOff x="1762584" y="3605289"/>
            <a:chExt cx="6876000" cy="324000"/>
          </a:xfrm>
          <a:solidFill>
            <a:schemeClr val="accent3">
              <a:lumMod val="75000"/>
            </a:schemeClr>
          </a:solidFill>
        </p:grpSpPr>
        <p:sp>
          <p:nvSpPr>
            <p:cNvPr id="95" name="Pentagon 94"/>
            <p:cNvSpPr/>
            <p:nvPr/>
          </p:nvSpPr>
          <p:spPr>
            <a:xfrm rot="10800000">
              <a:off x="1762584" y="3605289"/>
              <a:ext cx="6876000" cy="324000"/>
            </a:xfrm>
            <a:prstGeom prst="homePlate">
              <a:avLst/>
            </a:prstGeom>
            <a:solidFill>
              <a:srgbClr val="9191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pl-PL" sz="105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949006" y="3640331"/>
              <a:ext cx="6689578" cy="253916"/>
            </a:xfrm>
            <a:prstGeom prst="rect">
              <a:avLst/>
            </a:prstGeom>
            <a:solidFill>
              <a:srgbClr val="9191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pl-PL"/>
              </a:defPPr>
              <a:lvl1pPr algn="ctr">
                <a:defRPr>
                  <a:solidFill>
                    <a:schemeClr val="lt1"/>
                  </a:solidFill>
                  <a:latin typeface="+mn-lt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9pPr>
            </a:lstStyle>
            <a:p>
              <a:pPr algn="l">
                <a:defRPr/>
              </a:pPr>
              <a:r>
                <a:rPr lang="pl-PL" sz="1050" dirty="0" smtClean="0"/>
                <a:t>W obszarze danych określamy i stosujemy standardy</a:t>
              </a:r>
              <a:endParaRPr lang="pl-PL" sz="105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2108200" y="274638"/>
            <a:ext cx="7035800" cy="708025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sz="1400" b="1" dirty="0" smtClean="0">
                <a:solidFill>
                  <a:schemeClr val="bg1">
                    <a:lumMod val="75000"/>
                  </a:schemeClr>
                </a:solidFill>
              </a:rPr>
              <a:t>ZSIRF wymaga odpowiedniego ładu zarządczego, który zapewni sprawną komunikację między Biznesem a IT, nakierowanie działań IT na efektywne wsparcie Biznesu w świadczeniu usług, efektywny proces podejmowania decyzji</a:t>
            </a:r>
            <a:endParaRPr lang="pl-PL" sz="1400" dirty="0" smtClean="0">
              <a:solidFill>
                <a:schemeClr val="bg2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848805" y="2890850"/>
            <a:ext cx="2556000" cy="3708000"/>
          </a:xfrm>
          <a:prstGeom prst="rect">
            <a:avLst/>
          </a:prstGeom>
          <a:noFill/>
          <a:ln w="19050">
            <a:solidFill>
              <a:schemeClr val="tx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Flowchart: Alternate Process 34"/>
          <p:cNvSpPr/>
          <p:nvPr/>
        </p:nvSpPr>
        <p:spPr>
          <a:xfrm>
            <a:off x="4307641" y="2186518"/>
            <a:ext cx="2314652" cy="637023"/>
          </a:xfrm>
          <a:prstGeom prst="flowChartAlternateProcess">
            <a:avLst/>
          </a:prstGeom>
          <a:solidFill>
            <a:srgbClr val="B51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Rada Informatyzacji Resortu</a:t>
            </a:r>
          </a:p>
        </p:txBody>
      </p:sp>
      <p:sp>
        <p:nvSpPr>
          <p:cNvPr id="36" name="Flowchart: Alternate Process 35"/>
          <p:cNvSpPr/>
          <p:nvPr/>
        </p:nvSpPr>
        <p:spPr>
          <a:xfrm>
            <a:off x="3396982" y="3826586"/>
            <a:ext cx="1314450" cy="546356"/>
          </a:xfrm>
          <a:prstGeom prst="flowChartAlternateProcess">
            <a:avLst/>
          </a:prstGeom>
          <a:solidFill>
            <a:srgbClr val="B51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1200" dirty="0">
                <a:latin typeface="Calibri" panose="020F0502020204030204" pitchFamily="34" charset="0"/>
                <a:cs typeface="Calibri" panose="020F0502020204030204" pitchFamily="34" charset="0"/>
              </a:rPr>
              <a:t>Komitet Zmiany Biznesowej</a:t>
            </a:r>
          </a:p>
        </p:txBody>
      </p:sp>
      <p:sp>
        <p:nvSpPr>
          <p:cNvPr id="37" name="Flowchart: Alternate Process 36"/>
          <p:cNvSpPr/>
          <p:nvPr/>
        </p:nvSpPr>
        <p:spPr>
          <a:xfrm>
            <a:off x="6052380" y="3826586"/>
            <a:ext cx="1314450" cy="546356"/>
          </a:xfrm>
          <a:prstGeom prst="flowChartAlternateProcess">
            <a:avLst/>
          </a:prstGeom>
          <a:solidFill>
            <a:srgbClr val="B51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1200" dirty="0">
                <a:latin typeface="Calibri" panose="020F0502020204030204" pitchFamily="34" charset="0"/>
                <a:cs typeface="Calibri" panose="020F0502020204030204" pitchFamily="34" charset="0"/>
              </a:rPr>
              <a:t>Komitet Operacyjny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742912" y="1819606"/>
            <a:ext cx="5387506" cy="319116"/>
          </a:xfrm>
          <a:prstGeom prst="rect">
            <a:avLst/>
          </a:prstGeom>
          <a:solidFill>
            <a:srgbClr val="9191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1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Nadzór </a:t>
            </a:r>
            <a:r>
              <a:rPr lang="pl-PL" sz="11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Strategiczny nad ZSIRF</a:t>
            </a:r>
            <a:endParaRPr lang="pl-PL" sz="11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861505" y="2878151"/>
            <a:ext cx="2538000" cy="33568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Nadzór nad procesami planowania i rozwoju</a:t>
            </a:r>
            <a:endParaRPr lang="pl-PL" sz="11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484017" y="2878151"/>
            <a:ext cx="2538000" cy="33568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Nadzór nad świadczeniem usług</a:t>
            </a:r>
            <a:endParaRPr lang="pl-PL" sz="11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Pentagon 40"/>
          <p:cNvSpPr/>
          <p:nvPr/>
        </p:nvSpPr>
        <p:spPr>
          <a:xfrm>
            <a:off x="2875632" y="3252518"/>
            <a:ext cx="1366997" cy="453673"/>
          </a:xfrm>
          <a:prstGeom prst="homePlate">
            <a:avLst/>
          </a:prstGeom>
          <a:solidFill>
            <a:srgbClr val="C9CA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Planowanie długo- średnio- i krótkoterminowe</a:t>
            </a:r>
          </a:p>
        </p:txBody>
      </p:sp>
      <p:sp>
        <p:nvSpPr>
          <p:cNvPr id="42" name="Chevron 41"/>
          <p:cNvSpPr/>
          <p:nvPr/>
        </p:nvSpPr>
        <p:spPr>
          <a:xfrm>
            <a:off x="4054090" y="3252518"/>
            <a:ext cx="1345415" cy="453673"/>
          </a:xfrm>
          <a:prstGeom prst="chevron">
            <a:avLst/>
          </a:prstGeom>
          <a:solidFill>
            <a:srgbClr val="C9CA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Wdrażanie zmian</a:t>
            </a:r>
          </a:p>
        </p:txBody>
      </p:sp>
      <p:sp>
        <p:nvSpPr>
          <p:cNvPr id="43" name="Chevron 42"/>
          <p:cNvSpPr/>
          <p:nvPr/>
        </p:nvSpPr>
        <p:spPr>
          <a:xfrm>
            <a:off x="5485617" y="3252518"/>
            <a:ext cx="2520000" cy="453673"/>
          </a:xfrm>
          <a:prstGeom prst="chevron">
            <a:avLst/>
          </a:prstGeom>
          <a:solidFill>
            <a:srgbClr val="C9CA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Realizacja usług</a:t>
            </a:r>
          </a:p>
        </p:txBody>
      </p:sp>
      <p:sp>
        <p:nvSpPr>
          <p:cNvPr id="47" name="Flowchart: Alternate Process 46"/>
          <p:cNvSpPr/>
          <p:nvPr/>
        </p:nvSpPr>
        <p:spPr>
          <a:xfrm>
            <a:off x="2979010" y="5207966"/>
            <a:ext cx="801662" cy="1287922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/>
            <a:r>
              <a:rPr lang="pl-P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Programy</a:t>
            </a:r>
          </a:p>
        </p:txBody>
      </p:sp>
      <p:sp>
        <p:nvSpPr>
          <p:cNvPr id="48" name="Flowchart: Alternate Process 47"/>
          <p:cNvSpPr/>
          <p:nvPr/>
        </p:nvSpPr>
        <p:spPr>
          <a:xfrm>
            <a:off x="4045585" y="5207966"/>
            <a:ext cx="776446" cy="1299629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l-P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Projekty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468180" y="2890850"/>
            <a:ext cx="2556000" cy="3708000"/>
          </a:xfrm>
          <a:prstGeom prst="rect">
            <a:avLst/>
          </a:prstGeom>
          <a:noFill/>
          <a:ln w="19050">
            <a:solidFill>
              <a:schemeClr val="tx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858330" y="4529290"/>
            <a:ext cx="5148000" cy="310376"/>
          </a:xfrm>
          <a:prstGeom prst="rect">
            <a:avLst/>
          </a:prstGeom>
          <a:solidFill>
            <a:srgbClr val="C9CA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Nadzoruje działania realizowane przez:</a:t>
            </a:r>
          </a:p>
        </p:txBody>
      </p:sp>
      <p:sp>
        <p:nvSpPr>
          <p:cNvPr id="52" name="Flowchart: Alternate Process 51"/>
          <p:cNvSpPr/>
          <p:nvPr/>
        </p:nvSpPr>
        <p:spPr>
          <a:xfrm>
            <a:off x="5089852" y="5140266"/>
            <a:ext cx="2719891" cy="594477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b" anchorCtr="0"/>
          <a:lstStyle/>
          <a:p>
            <a:pPr algn="ctr"/>
            <a:r>
              <a:rPr lang="pl-P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Biznesowe </a:t>
            </a:r>
            <a:r>
              <a:rPr lang="pl-P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komórki </a:t>
            </a:r>
            <a:r>
              <a:rPr lang="pl-P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organizacyjne w ramach realizacji procesów operacyjnych</a:t>
            </a:r>
          </a:p>
        </p:txBody>
      </p:sp>
      <p:sp>
        <p:nvSpPr>
          <p:cNvPr id="53" name="Flowchart: Alternate Process 52"/>
          <p:cNvSpPr/>
          <p:nvPr/>
        </p:nvSpPr>
        <p:spPr>
          <a:xfrm>
            <a:off x="5089851" y="5925516"/>
            <a:ext cx="2719891" cy="582079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b" anchorCtr="0"/>
          <a:lstStyle/>
          <a:p>
            <a:pPr algn="ctr"/>
            <a:r>
              <a:rPr lang="pl-P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Informatyczne </a:t>
            </a:r>
            <a:r>
              <a:rPr lang="pl-P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komórki </a:t>
            </a:r>
            <a:r>
              <a:rPr lang="pl-P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organizacyjne w ramach realizacji procesów wsparcia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742568" y="1808522"/>
            <a:ext cx="5387850" cy="4860000"/>
          </a:xfrm>
          <a:prstGeom prst="rect">
            <a:avLst/>
          </a:prstGeom>
          <a:noFill/>
          <a:ln w="19050">
            <a:solidFill>
              <a:schemeClr val="tx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Flowchart: Alternate Process 54"/>
          <p:cNvSpPr/>
          <p:nvPr/>
        </p:nvSpPr>
        <p:spPr>
          <a:xfrm>
            <a:off x="2969483" y="5026357"/>
            <a:ext cx="828675" cy="363217"/>
          </a:xfrm>
          <a:prstGeom prst="flowChartAlternateProcess">
            <a:avLst/>
          </a:prstGeom>
          <a:solidFill>
            <a:srgbClr val="B51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Rady </a:t>
            </a: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Programu</a:t>
            </a:r>
          </a:p>
        </p:txBody>
      </p:sp>
      <p:sp>
        <p:nvSpPr>
          <p:cNvPr id="56" name="Flowchart: Alternate Process 55"/>
          <p:cNvSpPr/>
          <p:nvPr/>
        </p:nvSpPr>
        <p:spPr>
          <a:xfrm>
            <a:off x="4031458" y="5037363"/>
            <a:ext cx="809625" cy="352211"/>
          </a:xfrm>
          <a:prstGeom prst="flowChartAlternateProcess">
            <a:avLst/>
          </a:prstGeom>
          <a:solidFill>
            <a:srgbClr val="B51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Rady </a:t>
            </a: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Projektu</a:t>
            </a:r>
          </a:p>
        </p:txBody>
      </p:sp>
      <p:sp>
        <p:nvSpPr>
          <p:cNvPr id="57" name="Flowchart: Alternate Process 56"/>
          <p:cNvSpPr/>
          <p:nvPr/>
        </p:nvSpPr>
        <p:spPr>
          <a:xfrm>
            <a:off x="5082822" y="5029679"/>
            <a:ext cx="2736447" cy="249109"/>
          </a:xfrm>
          <a:prstGeom prst="flowChartAlternateProcess">
            <a:avLst/>
          </a:prstGeom>
          <a:solidFill>
            <a:srgbClr val="B51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Kierownictwo komórek biznesowych</a:t>
            </a:r>
            <a:endParaRPr lang="pl-PL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Flowchart: Alternate Process 57"/>
          <p:cNvSpPr/>
          <p:nvPr/>
        </p:nvSpPr>
        <p:spPr>
          <a:xfrm>
            <a:off x="5082822" y="5823590"/>
            <a:ext cx="2736447" cy="234331"/>
          </a:xfrm>
          <a:prstGeom prst="flowChartAlternateProcess">
            <a:avLst/>
          </a:prstGeom>
          <a:solidFill>
            <a:srgbClr val="B51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Kierownictwo komórek IT</a:t>
            </a:r>
            <a:endParaRPr lang="pl-PL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Down Arrow 58"/>
          <p:cNvSpPr/>
          <p:nvPr/>
        </p:nvSpPr>
        <p:spPr>
          <a:xfrm>
            <a:off x="8221141" y="1066924"/>
            <a:ext cx="426068" cy="5652000"/>
          </a:xfrm>
          <a:prstGeom prst="downArrow">
            <a:avLst/>
          </a:prstGeom>
          <a:solidFill>
            <a:srgbClr val="E3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/>
            <a:r>
              <a:rPr lang="pl-PL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Decyzje</a:t>
            </a:r>
            <a:endParaRPr lang="pl-PL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Down Arrow 59"/>
          <p:cNvSpPr/>
          <p:nvPr/>
        </p:nvSpPr>
        <p:spPr>
          <a:xfrm flipV="1">
            <a:off x="8621925" y="1066924"/>
            <a:ext cx="426068" cy="5652000"/>
          </a:xfrm>
          <a:prstGeom prst="downArrow">
            <a:avLst/>
          </a:prstGeom>
          <a:solidFill>
            <a:srgbClr val="E3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/>
            <a:r>
              <a:rPr lang="pl-PL" sz="1400" b="1" dirty="0">
                <a:latin typeface="Calibri" panose="020F0502020204030204" pitchFamily="34" charset="0"/>
                <a:cs typeface="Calibri" panose="020F0502020204030204" pitchFamily="34" charset="0"/>
              </a:rPr>
              <a:t>Eskalacje</a:t>
            </a:r>
          </a:p>
        </p:txBody>
      </p:sp>
      <p:sp>
        <p:nvSpPr>
          <p:cNvPr id="61" name="Flowchart: Alternate Process 60"/>
          <p:cNvSpPr/>
          <p:nvPr/>
        </p:nvSpPr>
        <p:spPr>
          <a:xfrm>
            <a:off x="4275004" y="1131448"/>
            <a:ext cx="2314652" cy="637023"/>
          </a:xfrm>
          <a:prstGeom prst="flowChartAlternateProcess">
            <a:avLst/>
          </a:prstGeom>
          <a:solidFill>
            <a:srgbClr val="B51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Minister Finansów</a:t>
            </a: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661214" y="1066924"/>
            <a:ext cx="5545404" cy="5652000"/>
          </a:xfrm>
          <a:prstGeom prst="rect">
            <a:avLst/>
          </a:prstGeom>
          <a:noFill/>
          <a:ln w="19050">
            <a:solidFill>
              <a:schemeClr val="tx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Flowchart: Alternate Process 104"/>
          <p:cNvSpPr/>
          <p:nvPr/>
        </p:nvSpPr>
        <p:spPr>
          <a:xfrm>
            <a:off x="1072783" y="4275992"/>
            <a:ext cx="1401925" cy="681577"/>
          </a:xfrm>
          <a:prstGeom prst="flowChartAlternateProcess">
            <a:avLst/>
          </a:prstGeom>
          <a:solidFill>
            <a:srgbClr val="E3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l-PL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Wydział ds. Monitorowania Strategii</a:t>
            </a:r>
            <a:endParaRPr lang="pl-PL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Flowchart: Alternate Process 105"/>
          <p:cNvSpPr/>
          <p:nvPr/>
        </p:nvSpPr>
        <p:spPr>
          <a:xfrm>
            <a:off x="1072781" y="2198330"/>
            <a:ext cx="1401926" cy="975294"/>
          </a:xfrm>
          <a:prstGeom prst="flowChartAlternateProcess">
            <a:avLst/>
          </a:prstGeom>
          <a:solidFill>
            <a:srgbClr val="E3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l-PL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Biuro ds. Operacyjnego Zarządzania Architekturą Korporacyjną</a:t>
            </a:r>
          </a:p>
        </p:txBody>
      </p:sp>
      <p:sp>
        <p:nvSpPr>
          <p:cNvPr id="67" name="Flowchart: Alternate Process 106"/>
          <p:cNvSpPr/>
          <p:nvPr/>
        </p:nvSpPr>
        <p:spPr>
          <a:xfrm>
            <a:off x="1072781" y="5837360"/>
            <a:ext cx="1401925" cy="779640"/>
          </a:xfrm>
          <a:prstGeom prst="flowChartAlternateProcess">
            <a:avLst/>
          </a:prstGeom>
          <a:solidFill>
            <a:srgbClr val="E3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l-PL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Centra kompetencji ds. poszczególnych grup usług</a:t>
            </a:r>
          </a:p>
        </p:txBody>
      </p:sp>
      <p:sp>
        <p:nvSpPr>
          <p:cNvPr id="68" name="Rectangle 110"/>
          <p:cNvSpPr/>
          <p:nvPr/>
        </p:nvSpPr>
        <p:spPr>
          <a:xfrm>
            <a:off x="963892" y="1808522"/>
            <a:ext cx="1611062" cy="32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1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Wsparcie</a:t>
            </a:r>
            <a:endParaRPr lang="pl-PL" sz="11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Rectangle 123"/>
          <p:cNvSpPr/>
          <p:nvPr/>
        </p:nvSpPr>
        <p:spPr>
          <a:xfrm>
            <a:off x="963892" y="1793955"/>
            <a:ext cx="1611062" cy="4896000"/>
          </a:xfrm>
          <a:prstGeom prst="rect">
            <a:avLst/>
          </a:prstGeom>
          <a:noFill/>
          <a:ln w="19050">
            <a:solidFill>
              <a:schemeClr val="tx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Flowchart: Alternate Process 124"/>
          <p:cNvSpPr/>
          <p:nvPr/>
        </p:nvSpPr>
        <p:spPr>
          <a:xfrm>
            <a:off x="1072782" y="5022796"/>
            <a:ext cx="1401925" cy="744165"/>
          </a:xfrm>
          <a:prstGeom prst="flowChartAlternateProcess">
            <a:avLst/>
          </a:prstGeom>
          <a:solidFill>
            <a:srgbClr val="E3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l-PL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Wydział ds. Monitorowania Usług</a:t>
            </a:r>
            <a:endParaRPr lang="pl-PL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Flowchart: Alternate Process 104"/>
          <p:cNvSpPr/>
          <p:nvPr/>
        </p:nvSpPr>
        <p:spPr>
          <a:xfrm>
            <a:off x="1068460" y="3223502"/>
            <a:ext cx="1401926" cy="977157"/>
          </a:xfrm>
          <a:prstGeom prst="flowChartAlternateProcess">
            <a:avLst/>
          </a:prstGeom>
          <a:solidFill>
            <a:srgbClr val="E3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l-PL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Centrum Kompetencji Portfela Programów </a:t>
            </a:r>
            <a:r>
              <a:rPr lang="pl-PL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11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Projektów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2108200" y="274638"/>
            <a:ext cx="6426200" cy="708025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sz="1400" b="1" dirty="0" smtClean="0">
                <a:solidFill>
                  <a:schemeClr val="bg1">
                    <a:lumMod val="75000"/>
                  </a:schemeClr>
                </a:solidFill>
              </a:rPr>
              <a:t>Odpowiednie role muszą zostać obsadzone, aby umożliwić efektywną komunikację i sprawną realizację Strategii ZSIRF</a:t>
            </a:r>
            <a:endParaRPr lang="pl-PL" sz="1400" dirty="0" smtClean="0">
              <a:solidFill>
                <a:schemeClr val="bg2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130726" y="1452312"/>
            <a:ext cx="3195557" cy="696643"/>
            <a:chOff x="1270426" y="1452312"/>
            <a:chExt cx="3195557" cy="696643"/>
          </a:xfrm>
        </p:grpSpPr>
        <p:sp>
          <p:nvSpPr>
            <p:cNvPr id="18" name="Rectangle 17"/>
            <p:cNvSpPr/>
            <p:nvPr/>
          </p:nvSpPr>
          <p:spPr>
            <a:xfrm>
              <a:off x="1450426" y="1452312"/>
              <a:ext cx="3015557" cy="69664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60000"/>
              <a:r>
                <a:rPr lang="pl-PL" sz="1400" b="1" dirty="0" smtClean="0">
                  <a:solidFill>
                    <a:schemeClr val="tx1"/>
                  </a:solidFill>
                </a:rPr>
                <a:t>Komitet Zmiany Biznesowej</a:t>
              </a:r>
              <a:endParaRPr lang="pl-PL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1270426" y="1620633"/>
              <a:ext cx="360000" cy="360000"/>
            </a:xfrm>
            <a:prstGeom prst="ellipse">
              <a:avLst/>
            </a:prstGeom>
            <a:solidFill>
              <a:srgbClr val="E318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800" b="1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5088837" y="1452312"/>
            <a:ext cx="3737110" cy="69664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 smtClean="0">
                <a:solidFill>
                  <a:schemeClr val="tx1"/>
                </a:solidFill>
              </a:rPr>
              <a:t>Odpowiada za bezpośredni nadzór nad procesem planowania i wdrażania zmian związanych z rozwojem ZSIRF</a:t>
            </a:r>
            <a:endParaRPr lang="pl-PL" sz="1400" dirty="0">
              <a:solidFill>
                <a:schemeClr val="tx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30726" y="2292079"/>
            <a:ext cx="3195557" cy="696643"/>
            <a:chOff x="1270426" y="2292079"/>
            <a:chExt cx="3195557" cy="696643"/>
          </a:xfrm>
        </p:grpSpPr>
        <p:sp>
          <p:nvSpPr>
            <p:cNvPr id="20" name="Rectangle 19"/>
            <p:cNvSpPr/>
            <p:nvPr/>
          </p:nvSpPr>
          <p:spPr>
            <a:xfrm>
              <a:off x="1450426" y="2292079"/>
              <a:ext cx="3015557" cy="69664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60000"/>
              <a:r>
                <a:rPr lang="pl-PL" sz="1400" b="1" dirty="0" smtClean="0">
                  <a:solidFill>
                    <a:schemeClr val="tx1"/>
                  </a:solidFill>
                </a:rPr>
                <a:t>Komitet Operacyjny</a:t>
              </a:r>
              <a:endParaRPr lang="pl-PL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1270426" y="2460400"/>
              <a:ext cx="360000" cy="360000"/>
            </a:xfrm>
            <a:prstGeom prst="ellipse">
              <a:avLst/>
            </a:prstGeom>
            <a:solidFill>
              <a:srgbClr val="E318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800" b="1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130726" y="3131846"/>
            <a:ext cx="3195557" cy="696643"/>
            <a:chOff x="1270426" y="3131846"/>
            <a:chExt cx="3195557" cy="696643"/>
          </a:xfrm>
        </p:grpSpPr>
        <p:sp>
          <p:nvSpPr>
            <p:cNvPr id="22" name="Rectangle 21"/>
            <p:cNvSpPr/>
            <p:nvPr/>
          </p:nvSpPr>
          <p:spPr>
            <a:xfrm>
              <a:off x="1450426" y="3131846"/>
              <a:ext cx="3015557" cy="69664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60000"/>
              <a:r>
                <a:rPr lang="pl-PL" sz="1400" b="1" dirty="0" smtClean="0">
                  <a:solidFill>
                    <a:schemeClr val="tx1"/>
                  </a:solidFill>
                </a:rPr>
                <a:t>Główny Architekt</a:t>
              </a:r>
              <a:endParaRPr lang="pl-PL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1270426" y="3300167"/>
              <a:ext cx="360000" cy="360000"/>
            </a:xfrm>
            <a:prstGeom prst="ellipse">
              <a:avLst/>
            </a:prstGeom>
            <a:solidFill>
              <a:srgbClr val="E318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800" b="1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130726" y="4811380"/>
            <a:ext cx="3195557" cy="696643"/>
            <a:chOff x="1270426" y="4811380"/>
            <a:chExt cx="3195557" cy="696643"/>
          </a:xfrm>
        </p:grpSpPr>
        <p:sp>
          <p:nvSpPr>
            <p:cNvPr id="24" name="Rectangle 23"/>
            <p:cNvSpPr/>
            <p:nvPr/>
          </p:nvSpPr>
          <p:spPr>
            <a:xfrm>
              <a:off x="1450426" y="4811380"/>
              <a:ext cx="3015557" cy="69664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60000"/>
              <a:r>
                <a:rPr lang="pl-PL" sz="1400" b="1" dirty="0" smtClean="0">
                  <a:solidFill>
                    <a:schemeClr val="tx1"/>
                  </a:solidFill>
                </a:rPr>
                <a:t>Centrum Kompetencji Portfela Programów i Projektów</a:t>
              </a:r>
              <a:endParaRPr lang="pl-PL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1270426" y="4979701"/>
              <a:ext cx="360000" cy="360000"/>
            </a:xfrm>
            <a:prstGeom prst="ellipse">
              <a:avLst/>
            </a:prstGeom>
            <a:solidFill>
              <a:srgbClr val="E318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800" b="1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130726" y="3971613"/>
            <a:ext cx="3195557" cy="696643"/>
            <a:chOff x="1270426" y="3971613"/>
            <a:chExt cx="3195557" cy="696643"/>
          </a:xfrm>
        </p:grpSpPr>
        <p:sp>
          <p:nvSpPr>
            <p:cNvPr id="26" name="Rectangle 25"/>
            <p:cNvSpPr/>
            <p:nvPr/>
          </p:nvSpPr>
          <p:spPr>
            <a:xfrm>
              <a:off x="1450426" y="3971613"/>
              <a:ext cx="3015557" cy="69664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60000"/>
              <a:r>
                <a:rPr lang="pl-PL" sz="1400" b="1" dirty="0" smtClean="0">
                  <a:solidFill>
                    <a:schemeClr val="tx1"/>
                  </a:solidFill>
                </a:rPr>
                <a:t>Biuro ds. operacyjnego zarz. Architekturą Korporacyjną</a:t>
              </a:r>
              <a:endParaRPr lang="pl-PL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1270426" y="4139934"/>
              <a:ext cx="360000" cy="360000"/>
            </a:xfrm>
            <a:prstGeom prst="ellipse">
              <a:avLst/>
            </a:prstGeom>
            <a:solidFill>
              <a:srgbClr val="E318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800" b="1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130726" y="5651147"/>
            <a:ext cx="3195557" cy="696643"/>
            <a:chOff x="1270426" y="5651147"/>
            <a:chExt cx="3195557" cy="696643"/>
          </a:xfrm>
        </p:grpSpPr>
        <p:sp>
          <p:nvSpPr>
            <p:cNvPr id="34" name="Rectangle 33"/>
            <p:cNvSpPr/>
            <p:nvPr/>
          </p:nvSpPr>
          <p:spPr>
            <a:xfrm>
              <a:off x="1450426" y="5651147"/>
              <a:ext cx="3015557" cy="69664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60000"/>
              <a:r>
                <a:rPr lang="pl-PL" sz="1400" b="1" dirty="0" smtClean="0">
                  <a:solidFill>
                    <a:schemeClr val="tx1"/>
                  </a:solidFill>
                </a:rPr>
                <a:t>Centra Kompetencyjne</a:t>
              </a:r>
              <a:endParaRPr lang="pl-PL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1270426" y="5819468"/>
              <a:ext cx="360000" cy="360000"/>
            </a:xfrm>
            <a:prstGeom prst="ellipse">
              <a:avLst/>
            </a:prstGeom>
            <a:solidFill>
              <a:srgbClr val="E318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800" b="1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5088836" y="2292079"/>
            <a:ext cx="3737110" cy="69664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>
                <a:solidFill>
                  <a:schemeClr val="tx1"/>
                </a:solidFill>
              </a:rPr>
              <a:t>Odpowiada za </a:t>
            </a:r>
            <a:r>
              <a:rPr lang="pl-PL" sz="1400" dirty="0" smtClean="0">
                <a:solidFill>
                  <a:schemeClr val="tx1"/>
                </a:solidFill>
              </a:rPr>
              <a:t>bezpośredni nadzór nad eksploatacją ZSIRF</a:t>
            </a:r>
            <a:endParaRPr lang="pl-PL" sz="14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088835" y="3131846"/>
            <a:ext cx="3737110" cy="69664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>
                <a:solidFill>
                  <a:schemeClr val="tx1"/>
                </a:solidFill>
              </a:rPr>
              <a:t>Odpowiada za </a:t>
            </a:r>
            <a:r>
              <a:rPr lang="pl-PL" sz="1400" dirty="0" smtClean="0">
                <a:solidFill>
                  <a:schemeClr val="tx1"/>
                </a:solidFill>
              </a:rPr>
              <a:t>koordynację i kontrolę realizacji architektury korporacyjnej</a:t>
            </a:r>
            <a:endParaRPr lang="pl-PL" sz="14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088834" y="3971613"/>
            <a:ext cx="3737110" cy="69664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>
                <a:solidFill>
                  <a:schemeClr val="tx1"/>
                </a:solidFill>
              </a:rPr>
              <a:t>Odpowiada za </a:t>
            </a:r>
            <a:r>
              <a:rPr lang="pl-PL" sz="1400" dirty="0" smtClean="0">
                <a:solidFill>
                  <a:schemeClr val="tx1"/>
                </a:solidFill>
              </a:rPr>
              <a:t>koordynowanie prac architektonicznych w poszczególnych obszarach</a:t>
            </a:r>
            <a:endParaRPr lang="pl-PL" sz="14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088833" y="4811380"/>
            <a:ext cx="3737110" cy="69664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 smtClean="0">
                <a:solidFill>
                  <a:schemeClr val="tx1"/>
                </a:solidFill>
              </a:rPr>
              <a:t>Wspiera w procesie zarządzania Portfelem Projektów, w szczególności w monitorowaniu i raportowaniu realizacji Strategii</a:t>
            </a:r>
            <a:endParaRPr lang="pl-PL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088832" y="5651147"/>
            <a:ext cx="3737110" cy="69664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 smtClean="0">
                <a:solidFill>
                  <a:schemeClr val="tx1"/>
                </a:solidFill>
              </a:rPr>
              <a:t>Wspierają w zakresie rozwoju lub eksploatacji systemów IT</a:t>
            </a:r>
            <a:endParaRPr lang="pl-PL" sz="1400" dirty="0">
              <a:solidFill>
                <a:schemeClr val="tx1"/>
              </a:solidFill>
            </a:endParaRPr>
          </a:p>
        </p:txBody>
      </p:sp>
      <p:sp>
        <p:nvSpPr>
          <p:cNvPr id="45" name="Right Arrow 44"/>
          <p:cNvSpPr/>
          <p:nvPr/>
        </p:nvSpPr>
        <p:spPr>
          <a:xfrm>
            <a:off x="4395587" y="1558317"/>
            <a:ext cx="627549" cy="484632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Right Arrow 46"/>
          <p:cNvSpPr/>
          <p:nvPr/>
        </p:nvSpPr>
        <p:spPr>
          <a:xfrm>
            <a:off x="4395587" y="5757152"/>
            <a:ext cx="627549" cy="484632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8" name="Right Arrow 47"/>
          <p:cNvSpPr/>
          <p:nvPr/>
        </p:nvSpPr>
        <p:spPr>
          <a:xfrm>
            <a:off x="4395587" y="2398084"/>
            <a:ext cx="627549" cy="484632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9" name="Right Arrow 48"/>
          <p:cNvSpPr/>
          <p:nvPr/>
        </p:nvSpPr>
        <p:spPr>
          <a:xfrm>
            <a:off x="4395587" y="3237851"/>
            <a:ext cx="627549" cy="484632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0" name="Right Arrow 49"/>
          <p:cNvSpPr/>
          <p:nvPr/>
        </p:nvSpPr>
        <p:spPr>
          <a:xfrm>
            <a:off x="4395587" y="4077618"/>
            <a:ext cx="627549" cy="484632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" name="Right Arrow 50"/>
          <p:cNvSpPr/>
          <p:nvPr/>
        </p:nvSpPr>
        <p:spPr>
          <a:xfrm>
            <a:off x="4395587" y="4917385"/>
            <a:ext cx="627549" cy="484632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2108200" y="274638"/>
            <a:ext cx="6426200" cy="708025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sz="1400" b="1" dirty="0" smtClean="0">
                <a:solidFill>
                  <a:schemeClr val="bg1">
                    <a:lumMod val="75000"/>
                  </a:schemeClr>
                </a:solidFill>
              </a:rPr>
              <a:t>Kluczowe kierunki rozwoju Architektury dotyczą aspektów aplikacyjnego, technologicznego oraz danych.</a:t>
            </a:r>
            <a:endParaRPr lang="pl-PL" sz="1400" dirty="0" smtClean="0">
              <a:solidFill>
                <a:schemeClr val="bg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41165" y="1569885"/>
            <a:ext cx="7200000" cy="54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0"/>
            <a:r>
              <a:rPr lang="pl-PL" sz="1400" dirty="0" smtClean="0">
                <a:solidFill>
                  <a:schemeClr val="tx1"/>
                </a:solidFill>
              </a:rPr>
              <a:t>Ograniczenie roli kanałów bezpośrednich i rozwój kanałów elektronicznych</a:t>
            </a:r>
            <a:endParaRPr lang="pl-PL" sz="14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1165" y="2181639"/>
            <a:ext cx="7200000" cy="54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0"/>
            <a:r>
              <a:rPr lang="pl-PL" sz="1400" dirty="0" smtClean="0">
                <a:solidFill>
                  <a:schemeClr val="tx1"/>
                </a:solidFill>
              </a:rPr>
              <a:t>Zorientowane usługowo integrowanie rozwiązań IT</a:t>
            </a:r>
            <a:endParaRPr lang="pl-PL" sz="1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1165" y="2793393"/>
            <a:ext cx="7200000" cy="54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0"/>
            <a:r>
              <a:rPr lang="pl-PL" sz="1400" dirty="0" smtClean="0">
                <a:solidFill>
                  <a:schemeClr val="tx1"/>
                </a:solidFill>
              </a:rPr>
              <a:t>Konsolidacja rozwiązań IT</a:t>
            </a:r>
            <a:endParaRPr lang="pl-PL" sz="1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1165" y="3405147"/>
            <a:ext cx="7200000" cy="54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0"/>
            <a:r>
              <a:rPr lang="pl-PL" sz="1400" dirty="0" smtClean="0">
                <a:solidFill>
                  <a:schemeClr val="tx1"/>
                </a:solidFill>
              </a:rPr>
              <a:t>Rozwój narzędzi umożliwiających elektroniczną obsługę spraw wewnątrz Resortu Finansów i ograniczenie dokumentacji papierowej</a:t>
            </a:r>
            <a:endParaRPr lang="pl-PL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1165" y="4016901"/>
            <a:ext cx="7200000" cy="54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0"/>
            <a:r>
              <a:rPr lang="pl-PL" sz="1400" dirty="0" smtClean="0">
                <a:solidFill>
                  <a:schemeClr val="tx1"/>
                </a:solidFill>
              </a:rPr>
              <a:t>Konsolidacja i rozwój narzędzi analitycznych i zarządczych</a:t>
            </a:r>
            <a:endParaRPr lang="pl-PL" sz="1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41165" y="4628655"/>
            <a:ext cx="7200000" cy="54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0"/>
            <a:r>
              <a:rPr lang="pl-PL" sz="1400" dirty="0" smtClean="0">
                <a:solidFill>
                  <a:schemeClr val="tx1"/>
                </a:solidFill>
              </a:rPr>
              <a:t>Integracja danych – m.in. poprzez stworzenie i udostępnienie rejestrów referencyjnych</a:t>
            </a:r>
            <a:endParaRPr lang="pl-PL" sz="1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41165" y="5240407"/>
            <a:ext cx="7200000" cy="54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0"/>
            <a:r>
              <a:rPr lang="pl-PL" sz="1400" dirty="0" smtClean="0">
                <a:solidFill>
                  <a:schemeClr val="tx1"/>
                </a:solidFill>
              </a:rPr>
              <a:t>Zapewnienie bezpieczeństwa przetwarzania danych</a:t>
            </a:r>
            <a:endParaRPr lang="pl-PL" sz="1400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264024" y="1659885"/>
            <a:ext cx="360000" cy="360000"/>
          </a:xfrm>
          <a:prstGeom prst="ellipse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pl-PL" sz="1400" b="1" i="1" dirty="0" smtClean="0">
                <a:solidFill>
                  <a:schemeClr val="bg1"/>
                </a:solidFill>
              </a:rPr>
              <a:t>1.</a:t>
            </a:r>
            <a:endParaRPr lang="pl-PL" sz="1400" b="1" i="1" dirty="0">
              <a:solidFill>
                <a:schemeClr val="bg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264024" y="2271639"/>
            <a:ext cx="360000" cy="360000"/>
          </a:xfrm>
          <a:prstGeom prst="ellipse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pl-PL" sz="1400" b="1" i="1" dirty="0" smtClean="0">
                <a:solidFill>
                  <a:schemeClr val="bg1"/>
                </a:solidFill>
              </a:rPr>
              <a:t>2.</a:t>
            </a:r>
            <a:endParaRPr lang="pl-PL" sz="1400" b="1" i="1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64024" y="2883393"/>
            <a:ext cx="360000" cy="360000"/>
          </a:xfrm>
          <a:prstGeom prst="ellipse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pl-PL" sz="1400" b="1" i="1" dirty="0" smtClean="0">
                <a:solidFill>
                  <a:schemeClr val="bg1"/>
                </a:solidFill>
              </a:rPr>
              <a:t>3.</a:t>
            </a:r>
            <a:endParaRPr lang="pl-PL" sz="1400" b="1" i="1" dirty="0">
              <a:solidFill>
                <a:schemeClr val="bg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64024" y="3495147"/>
            <a:ext cx="360000" cy="360000"/>
          </a:xfrm>
          <a:prstGeom prst="ellipse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pl-PL" sz="1400" b="1" i="1" dirty="0" smtClean="0">
                <a:solidFill>
                  <a:schemeClr val="bg1"/>
                </a:solidFill>
              </a:rPr>
              <a:t>4.</a:t>
            </a:r>
            <a:endParaRPr lang="pl-PL" sz="1400" b="1" i="1" dirty="0">
              <a:solidFill>
                <a:schemeClr val="bg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264024" y="4106901"/>
            <a:ext cx="360000" cy="360000"/>
          </a:xfrm>
          <a:prstGeom prst="ellipse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pl-PL" sz="1400" b="1" i="1" dirty="0" smtClean="0">
                <a:solidFill>
                  <a:schemeClr val="bg1"/>
                </a:solidFill>
              </a:rPr>
              <a:t>5.</a:t>
            </a:r>
            <a:endParaRPr lang="pl-PL" sz="1400" b="1" i="1" dirty="0">
              <a:solidFill>
                <a:schemeClr val="bg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264024" y="4718655"/>
            <a:ext cx="360000" cy="360000"/>
          </a:xfrm>
          <a:prstGeom prst="ellipse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pl-PL" sz="1400" b="1" i="1" dirty="0" smtClean="0">
                <a:solidFill>
                  <a:schemeClr val="bg1"/>
                </a:solidFill>
              </a:rPr>
              <a:t>6.</a:t>
            </a:r>
            <a:endParaRPr lang="pl-PL" sz="1400" b="1" i="1" dirty="0">
              <a:solidFill>
                <a:schemeClr val="bg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264024" y="5330407"/>
            <a:ext cx="360000" cy="360000"/>
          </a:xfrm>
          <a:prstGeom prst="ellipse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pl-PL" sz="1400" b="1" i="1" dirty="0" smtClean="0">
                <a:solidFill>
                  <a:schemeClr val="bg1"/>
                </a:solidFill>
              </a:rPr>
              <a:t>7.</a:t>
            </a:r>
            <a:endParaRPr lang="pl-PL" sz="1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2108200" y="274638"/>
            <a:ext cx="6426200" cy="708025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sz="1400" b="1" dirty="0" smtClean="0">
                <a:solidFill>
                  <a:schemeClr val="bg1">
                    <a:lumMod val="75000"/>
                  </a:schemeClr>
                </a:solidFill>
              </a:rPr>
              <a:t>Model architektury rozwiązań na rok 2020</a:t>
            </a:r>
            <a:endParaRPr lang="pl-PL" sz="1400" dirty="0" smtClean="0">
              <a:solidFill>
                <a:schemeClr val="bg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244" y="1244401"/>
            <a:ext cx="7602184" cy="539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66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2108200" y="274638"/>
            <a:ext cx="6426200" cy="708025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sz="1400" b="1" dirty="0" smtClean="0">
                <a:solidFill>
                  <a:schemeClr val="bg1">
                    <a:lumMod val="75000"/>
                  </a:schemeClr>
                </a:solidFill>
              </a:rPr>
              <a:t>Uzyskanie docelowego kształtu architektury przyniesie korzyści zarówno dla Resortu, jak i obywatela</a:t>
            </a:r>
            <a:endParaRPr lang="pl-PL" sz="1400" dirty="0" smtClean="0">
              <a:solidFill>
                <a:schemeClr val="bg2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005388" y="2933700"/>
            <a:ext cx="3654425" cy="312420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429375" y="2079625"/>
            <a:ext cx="968375" cy="968375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1133475" y="2933700"/>
            <a:ext cx="3654425" cy="312420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351088" y="2079625"/>
            <a:ext cx="968375" cy="968375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TextBox 5"/>
          <p:cNvSpPr txBox="1">
            <a:spLocks noChangeArrowheads="1"/>
          </p:cNvSpPr>
          <p:nvPr/>
        </p:nvSpPr>
        <p:spPr bwMode="auto">
          <a:xfrm>
            <a:off x="1568450" y="3141663"/>
            <a:ext cx="26638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l-PL" sz="1200" b="1" dirty="0" smtClean="0">
                <a:solidFill>
                  <a:srgbClr val="C00000"/>
                </a:solidFill>
                <a:latin typeface="+mj-lt"/>
                <a:cs typeface="Calibri" panose="020F0502020204030204" pitchFamily="34" charset="0"/>
              </a:rPr>
              <a:t>Korzyści dla Resortu Finansów</a:t>
            </a:r>
          </a:p>
        </p:txBody>
      </p:sp>
      <p:sp>
        <p:nvSpPr>
          <p:cNvPr id="52" name="TextBox 10"/>
          <p:cNvSpPr txBox="1">
            <a:spLocks noChangeArrowheads="1"/>
          </p:cNvSpPr>
          <p:nvPr/>
        </p:nvSpPr>
        <p:spPr bwMode="auto">
          <a:xfrm>
            <a:off x="5507038" y="3141663"/>
            <a:ext cx="29432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l-PL" sz="1200" b="1" dirty="0" smtClean="0">
                <a:solidFill>
                  <a:srgbClr val="C00000"/>
                </a:solidFill>
                <a:latin typeface="+mj-lt"/>
                <a:cs typeface="Calibri" panose="020F0502020204030204" pitchFamily="34" charset="0"/>
              </a:rPr>
              <a:t>Korzyści dla obywatela</a:t>
            </a:r>
          </a:p>
        </p:txBody>
      </p:sp>
      <p:sp>
        <p:nvSpPr>
          <p:cNvPr id="53" name="Pentagon 20"/>
          <p:cNvSpPr>
            <a:spLocks noChangeArrowheads="1"/>
          </p:cNvSpPr>
          <p:nvPr/>
        </p:nvSpPr>
        <p:spPr bwMode="auto">
          <a:xfrm flipH="1">
            <a:off x="5191125" y="3486150"/>
            <a:ext cx="3344863" cy="449263"/>
          </a:xfrm>
          <a:prstGeom prst="homePlate">
            <a:avLst>
              <a:gd name="adj" fmla="val 30276"/>
            </a:avLst>
          </a:prstGeom>
          <a:noFill/>
          <a:ln>
            <a:noFill/>
          </a:ln>
        </p:spPr>
        <p:txBody>
          <a:bodyPr lIns="54000" tIns="54000" rIns="54000" bIns="54000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defRPr/>
            </a:pPr>
            <a:r>
              <a:rPr lang="pl-PL" sz="1050" dirty="0" smtClean="0">
                <a:latin typeface="+mj-lt"/>
                <a:cs typeface="Calibri" panose="020F0502020204030204" pitchFamily="34" charset="0"/>
              </a:rPr>
              <a:t>Dostęp do usług resortu poprzez elektroniczne kanały komunikacji</a:t>
            </a:r>
          </a:p>
        </p:txBody>
      </p:sp>
      <p:sp>
        <p:nvSpPr>
          <p:cNvPr id="54" name="Pentagon 21"/>
          <p:cNvSpPr>
            <a:spLocks noChangeArrowheads="1"/>
          </p:cNvSpPr>
          <p:nvPr/>
        </p:nvSpPr>
        <p:spPr bwMode="auto">
          <a:xfrm flipH="1">
            <a:off x="5191125" y="3954463"/>
            <a:ext cx="3343275" cy="323850"/>
          </a:xfrm>
          <a:prstGeom prst="homePlate">
            <a:avLst>
              <a:gd name="adj" fmla="val 40747"/>
            </a:avLst>
          </a:prstGeom>
          <a:noFill/>
          <a:ln>
            <a:noFill/>
          </a:ln>
        </p:spPr>
        <p:txBody>
          <a:bodyPr lIns="54000" tIns="54000" rIns="54000" bIns="54000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defRPr/>
            </a:pPr>
            <a:r>
              <a:rPr lang="pl-PL" sz="1050" dirty="0" smtClean="0">
                <a:latin typeface="+mj-lt"/>
                <a:cs typeface="Calibri" panose="020F0502020204030204" pitchFamily="34" charset="0"/>
              </a:rPr>
              <a:t>Oszczędność czasu i kosztu interakcji </a:t>
            </a:r>
            <a:br>
              <a:rPr lang="pl-PL" sz="1050" dirty="0" smtClean="0">
                <a:latin typeface="+mj-lt"/>
                <a:cs typeface="Calibri" panose="020F0502020204030204" pitchFamily="34" charset="0"/>
              </a:rPr>
            </a:br>
            <a:r>
              <a:rPr lang="pl-PL" sz="1050" dirty="0" smtClean="0">
                <a:latin typeface="+mj-lt"/>
                <a:cs typeface="Calibri" panose="020F0502020204030204" pitchFamily="34" charset="0"/>
              </a:rPr>
              <a:t>z administracją</a:t>
            </a:r>
          </a:p>
        </p:txBody>
      </p:sp>
      <p:sp>
        <p:nvSpPr>
          <p:cNvPr id="55" name="Pentagon 22"/>
          <p:cNvSpPr>
            <a:spLocks noChangeArrowheads="1"/>
          </p:cNvSpPr>
          <p:nvPr/>
        </p:nvSpPr>
        <p:spPr bwMode="auto">
          <a:xfrm flipH="1">
            <a:off x="5191125" y="4364038"/>
            <a:ext cx="3344863" cy="323850"/>
          </a:xfrm>
          <a:prstGeom prst="homePlate">
            <a:avLst>
              <a:gd name="adj" fmla="val 36750"/>
            </a:avLst>
          </a:prstGeom>
          <a:noFill/>
          <a:ln>
            <a:noFill/>
          </a:ln>
        </p:spPr>
        <p:txBody>
          <a:bodyPr lIns="54000" tIns="54000" rIns="54000" bIns="54000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defRPr/>
            </a:pPr>
            <a:r>
              <a:rPr lang="pl-PL" sz="1050" dirty="0" smtClean="0">
                <a:latin typeface="+mj-lt"/>
                <a:cs typeface="Calibri" panose="020F0502020204030204" pitchFamily="34" charset="0"/>
              </a:rPr>
              <a:t>Przyśpieszenie realizacji spraw </a:t>
            </a:r>
          </a:p>
        </p:txBody>
      </p:sp>
      <p:sp>
        <p:nvSpPr>
          <p:cNvPr id="56" name="Pentagon 59"/>
          <p:cNvSpPr>
            <a:spLocks noChangeArrowheads="1"/>
          </p:cNvSpPr>
          <p:nvPr/>
        </p:nvSpPr>
        <p:spPr bwMode="auto">
          <a:xfrm>
            <a:off x="1376363" y="3557588"/>
            <a:ext cx="3471862" cy="287337"/>
          </a:xfrm>
          <a:prstGeom prst="homePlate">
            <a:avLst>
              <a:gd name="adj" fmla="val 30326"/>
            </a:avLst>
          </a:prstGeom>
          <a:noFill/>
          <a:ln>
            <a:noFill/>
          </a:ln>
        </p:spPr>
        <p:txBody>
          <a:bodyPr lIns="54000" tIns="54000" rIns="54000" bIns="54000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defRPr/>
            </a:pPr>
            <a:r>
              <a:rPr lang="pl-PL" sz="1050" dirty="0" smtClean="0">
                <a:latin typeface="+mj-lt"/>
                <a:cs typeface="Calibri" panose="020F0502020204030204" pitchFamily="34" charset="0"/>
              </a:rPr>
              <a:t>Efektywne współdziałanie rozwiązań informatycznych</a:t>
            </a:r>
          </a:p>
        </p:txBody>
      </p:sp>
      <p:sp>
        <p:nvSpPr>
          <p:cNvPr id="57" name="Pentagon 60"/>
          <p:cNvSpPr>
            <a:spLocks noChangeArrowheads="1"/>
          </p:cNvSpPr>
          <p:nvPr/>
        </p:nvSpPr>
        <p:spPr bwMode="auto">
          <a:xfrm>
            <a:off x="1376363" y="5670550"/>
            <a:ext cx="3471862" cy="288925"/>
          </a:xfrm>
          <a:prstGeom prst="homePlate">
            <a:avLst>
              <a:gd name="adj" fmla="val 26181"/>
            </a:avLst>
          </a:prstGeom>
          <a:noFill/>
          <a:ln>
            <a:noFill/>
          </a:ln>
        </p:spPr>
        <p:txBody>
          <a:bodyPr lIns="54000" tIns="54000" rIns="54000" bIns="54000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defRPr/>
            </a:pPr>
            <a:r>
              <a:rPr lang="pl-PL" sz="1050" dirty="0" smtClean="0">
                <a:latin typeface="+mj-lt"/>
                <a:cs typeface="Calibri" panose="020F0502020204030204" pitchFamily="34" charset="0"/>
              </a:rPr>
              <a:t>Elastyczne i efektywne wykorzystanie zasobów</a:t>
            </a:r>
          </a:p>
        </p:txBody>
      </p:sp>
      <p:sp>
        <p:nvSpPr>
          <p:cNvPr id="58" name="Pentagon 61"/>
          <p:cNvSpPr>
            <a:spLocks noChangeArrowheads="1"/>
          </p:cNvSpPr>
          <p:nvPr/>
        </p:nvSpPr>
        <p:spPr bwMode="auto">
          <a:xfrm>
            <a:off x="1376363" y="3979863"/>
            <a:ext cx="3471862" cy="288925"/>
          </a:xfrm>
          <a:prstGeom prst="homePlate">
            <a:avLst>
              <a:gd name="adj" fmla="val 26181"/>
            </a:avLst>
          </a:prstGeom>
          <a:noFill/>
          <a:ln>
            <a:noFill/>
          </a:ln>
        </p:spPr>
        <p:txBody>
          <a:bodyPr lIns="54000" tIns="54000" rIns="54000" bIns="54000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defRPr/>
            </a:pPr>
            <a:r>
              <a:rPr lang="pl-PL" sz="1050" smtClean="0">
                <a:latin typeface="+mj-lt"/>
                <a:cs typeface="Calibri" panose="020F0502020204030204" pitchFamily="34" charset="0"/>
              </a:rPr>
              <a:t>Elastyczność rozwiązań dzięki zastosowaniu architektury usługowej</a:t>
            </a:r>
          </a:p>
        </p:txBody>
      </p:sp>
      <p:sp>
        <p:nvSpPr>
          <p:cNvPr id="59" name="Pentagon 65"/>
          <p:cNvSpPr>
            <a:spLocks noChangeArrowheads="1"/>
          </p:cNvSpPr>
          <p:nvPr/>
        </p:nvSpPr>
        <p:spPr bwMode="auto">
          <a:xfrm>
            <a:off x="1374775" y="4403725"/>
            <a:ext cx="3475038" cy="288925"/>
          </a:xfrm>
          <a:prstGeom prst="homePlate">
            <a:avLst>
              <a:gd name="adj" fmla="val 26192"/>
            </a:avLst>
          </a:prstGeom>
          <a:noFill/>
          <a:ln>
            <a:noFill/>
          </a:ln>
        </p:spPr>
        <p:txBody>
          <a:bodyPr lIns="54000" tIns="54000" rIns="54000" bIns="54000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defRPr/>
            </a:pPr>
            <a:r>
              <a:rPr lang="pl-PL" sz="1050" dirty="0" smtClean="0">
                <a:latin typeface="+mj-lt"/>
                <a:cs typeface="Calibri" panose="020F0502020204030204" pitchFamily="34" charset="0"/>
              </a:rPr>
              <a:t>Prosty dostęp do spójnych i przekrojowych danych</a:t>
            </a:r>
          </a:p>
        </p:txBody>
      </p:sp>
      <p:sp>
        <p:nvSpPr>
          <p:cNvPr id="60" name="Pentagon 67"/>
          <p:cNvSpPr>
            <a:spLocks noChangeArrowheads="1"/>
          </p:cNvSpPr>
          <p:nvPr/>
        </p:nvSpPr>
        <p:spPr bwMode="auto">
          <a:xfrm>
            <a:off x="1376363" y="4826000"/>
            <a:ext cx="3471862" cy="287338"/>
          </a:xfrm>
          <a:prstGeom prst="homePlate">
            <a:avLst>
              <a:gd name="adj" fmla="val 26325"/>
            </a:avLst>
          </a:prstGeom>
          <a:noFill/>
          <a:ln>
            <a:noFill/>
          </a:ln>
        </p:spPr>
        <p:txBody>
          <a:bodyPr lIns="54000" tIns="54000" rIns="54000" bIns="54000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defRPr/>
            </a:pPr>
            <a:r>
              <a:rPr lang="pl-PL" sz="1050" dirty="0" smtClean="0">
                <a:latin typeface="+mj-lt"/>
                <a:cs typeface="Calibri" panose="020F0502020204030204" pitchFamily="34" charset="0"/>
              </a:rPr>
              <a:t>Możliwość prowadzenia przekrojowych analiz informacji  </a:t>
            </a:r>
          </a:p>
        </p:txBody>
      </p:sp>
      <p:sp>
        <p:nvSpPr>
          <p:cNvPr id="61" name="Pentagon 69"/>
          <p:cNvSpPr>
            <a:spLocks noChangeArrowheads="1"/>
          </p:cNvSpPr>
          <p:nvPr/>
        </p:nvSpPr>
        <p:spPr bwMode="auto">
          <a:xfrm>
            <a:off x="1374775" y="5248275"/>
            <a:ext cx="3475038" cy="287338"/>
          </a:xfrm>
          <a:prstGeom prst="homePlate">
            <a:avLst>
              <a:gd name="adj" fmla="val 26337"/>
            </a:avLst>
          </a:prstGeom>
          <a:noFill/>
          <a:ln>
            <a:noFill/>
          </a:ln>
        </p:spPr>
        <p:txBody>
          <a:bodyPr lIns="54000" tIns="54000" rIns="54000" bIns="54000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defRPr/>
            </a:pPr>
            <a:r>
              <a:rPr lang="pl-PL" sz="1050" dirty="0" smtClean="0">
                <a:latin typeface="+mj-lt"/>
                <a:cs typeface="Calibri" panose="020F0502020204030204" pitchFamily="34" charset="0"/>
              </a:rPr>
              <a:t>Automatyzacja i usprawnienie realizacji procesów biznesowych (rezygnacja z dokumentacji papierowej)</a:t>
            </a:r>
          </a:p>
        </p:txBody>
      </p:sp>
      <p:sp>
        <p:nvSpPr>
          <p:cNvPr id="62" name="Pentagon 75"/>
          <p:cNvSpPr>
            <a:spLocks noChangeArrowheads="1"/>
          </p:cNvSpPr>
          <p:nvPr/>
        </p:nvSpPr>
        <p:spPr bwMode="auto">
          <a:xfrm flipH="1">
            <a:off x="5191125" y="4835525"/>
            <a:ext cx="3343275" cy="323850"/>
          </a:xfrm>
          <a:prstGeom prst="homePlate">
            <a:avLst>
              <a:gd name="adj" fmla="val 36734"/>
            </a:avLst>
          </a:prstGeom>
          <a:noFill/>
          <a:ln>
            <a:noFill/>
          </a:ln>
        </p:spPr>
        <p:txBody>
          <a:bodyPr lIns="54000" tIns="54000" rIns="54000" bIns="54000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defRPr/>
            </a:pPr>
            <a:r>
              <a:rPr lang="pl-PL" sz="1050" dirty="0" smtClean="0">
                <a:latin typeface="+mj-lt"/>
                <a:cs typeface="Calibri" panose="020F0502020204030204" pitchFamily="34" charset="0"/>
              </a:rPr>
              <a:t>Usprawnienie współpracy pomiędzy Resortem Finansów a innymi jednostkami administracji publicznej</a:t>
            </a:r>
          </a:p>
        </p:txBody>
      </p:sp>
      <p:grpSp>
        <p:nvGrpSpPr>
          <p:cNvPr id="63" name="Group 57"/>
          <p:cNvGrpSpPr>
            <a:grpSpLocks/>
          </p:cNvGrpSpPr>
          <p:nvPr/>
        </p:nvGrpSpPr>
        <p:grpSpPr bwMode="auto">
          <a:xfrm>
            <a:off x="2605088" y="2325688"/>
            <a:ext cx="493712" cy="465137"/>
            <a:chOff x="4061461" y="4435685"/>
            <a:chExt cx="750222" cy="706338"/>
          </a:xfrm>
        </p:grpSpPr>
        <p:sp>
          <p:nvSpPr>
            <p:cNvPr id="64" name="Flowchart: Alternate Process 1715"/>
            <p:cNvSpPr/>
            <p:nvPr/>
          </p:nvSpPr>
          <p:spPr>
            <a:xfrm>
              <a:off x="4061461" y="4435685"/>
              <a:ext cx="750222" cy="706338"/>
            </a:xfrm>
            <a:custGeom>
              <a:avLst/>
              <a:gdLst>
                <a:gd name="connsiteX0" fmla="*/ 285000 w 1489307"/>
                <a:gd name="connsiteY0" fmla="*/ 38100 h 1402192"/>
                <a:gd name="connsiteX1" fmla="*/ 145129 w 1489307"/>
                <a:gd name="connsiteY1" fmla="*/ 185420 h 1402192"/>
                <a:gd name="connsiteX2" fmla="*/ 145129 w 1489307"/>
                <a:gd name="connsiteY2" fmla="*/ 640238 h 1402192"/>
                <a:gd name="connsiteX3" fmla="*/ 984356 w 1489307"/>
                <a:gd name="connsiteY3" fmla="*/ 640238 h 1402192"/>
                <a:gd name="connsiteX4" fmla="*/ 984356 w 1489307"/>
                <a:gd name="connsiteY4" fmla="*/ 185420 h 1402192"/>
                <a:gd name="connsiteX5" fmla="*/ 844484 w 1489307"/>
                <a:gd name="connsiteY5" fmla="*/ 38100 h 1402192"/>
                <a:gd name="connsiteX6" fmla="*/ 285000 w 1489307"/>
                <a:gd name="connsiteY6" fmla="*/ 38100 h 1402192"/>
                <a:gd name="connsiteX7" fmla="*/ 260884 w 1489307"/>
                <a:gd name="connsiteY7" fmla="*/ 0 h 1402192"/>
                <a:gd name="connsiteX8" fmla="*/ 868600 w 1489307"/>
                <a:gd name="connsiteY8" fmla="*/ 0 h 1402192"/>
                <a:gd name="connsiteX9" fmla="*/ 1020529 w 1489307"/>
                <a:gd name="connsiteY9" fmla="*/ 160020 h 1402192"/>
                <a:gd name="connsiteX10" fmla="*/ 1020529 w 1489307"/>
                <a:gd name="connsiteY10" fmla="*/ 640238 h 1402192"/>
                <a:gd name="connsiteX11" fmla="*/ 1061455 w 1489307"/>
                <a:gd name="connsiteY11" fmla="*/ 640238 h 1402192"/>
                <a:gd name="connsiteX12" fmla="*/ 1061455 w 1489307"/>
                <a:gd name="connsiteY12" fmla="*/ 639877 h 1402192"/>
                <a:gd name="connsiteX13" fmla="*/ 1176949 w 1489307"/>
                <a:gd name="connsiteY13" fmla="*/ 639877 h 1402192"/>
                <a:gd name="connsiteX14" fmla="*/ 1292517 w 1489307"/>
                <a:gd name="connsiteY14" fmla="*/ 1266789 h 1402192"/>
                <a:gd name="connsiteX15" fmla="*/ 1400077 w 1489307"/>
                <a:gd name="connsiteY15" fmla="*/ 539327 h 1402192"/>
                <a:gd name="connsiteX16" fmla="*/ 1061455 w 1489307"/>
                <a:gd name="connsiteY16" fmla="*/ 539329 h 1402192"/>
                <a:gd name="connsiteX17" fmla="*/ 1061455 w 1489307"/>
                <a:gd name="connsiteY17" fmla="*/ 356611 h 1402192"/>
                <a:gd name="connsiteX18" fmla="*/ 1478042 w 1489307"/>
                <a:gd name="connsiteY18" fmla="*/ 442819 h 1402192"/>
                <a:gd name="connsiteX19" fmla="*/ 1487505 w 1489307"/>
                <a:gd name="connsiteY19" fmla="*/ 457579 h 1402192"/>
                <a:gd name="connsiteX20" fmla="*/ 1489308 w 1489307"/>
                <a:gd name="connsiteY20" fmla="*/ 457579 h 1402192"/>
                <a:gd name="connsiteX21" fmla="*/ 1360929 w 1489307"/>
                <a:gd name="connsiteY21" fmla="*/ 1402192 h 1402192"/>
                <a:gd name="connsiteX22" fmla="*/ 113828 w 1489307"/>
                <a:gd name="connsiteY22" fmla="*/ 1402192 h 1402192"/>
                <a:gd name="connsiteX23" fmla="*/ 118309 w 1489307"/>
                <a:gd name="connsiteY23" fmla="*/ 1373339 h 1402192"/>
                <a:gd name="connsiteX24" fmla="*/ 0 w 1489307"/>
                <a:gd name="connsiteY24" fmla="*/ 639873 h 1402192"/>
                <a:gd name="connsiteX25" fmla="*/ 108955 w 1489307"/>
                <a:gd name="connsiteY25" fmla="*/ 639874 h 1402192"/>
                <a:gd name="connsiteX26" fmla="*/ 108955 w 1489307"/>
                <a:gd name="connsiteY26" fmla="*/ 160020 h 1402192"/>
                <a:gd name="connsiteX27" fmla="*/ 260884 w 1489307"/>
                <a:gd name="connsiteY27" fmla="*/ 0 h 1402192"/>
                <a:gd name="connsiteX0" fmla="*/ 285000 w 1489309"/>
                <a:gd name="connsiteY0" fmla="*/ 38100 h 1402192"/>
                <a:gd name="connsiteX1" fmla="*/ 145129 w 1489309"/>
                <a:gd name="connsiteY1" fmla="*/ 185420 h 1402192"/>
                <a:gd name="connsiteX2" fmla="*/ 145129 w 1489309"/>
                <a:gd name="connsiteY2" fmla="*/ 640238 h 1402192"/>
                <a:gd name="connsiteX3" fmla="*/ 984356 w 1489309"/>
                <a:gd name="connsiteY3" fmla="*/ 640238 h 1402192"/>
                <a:gd name="connsiteX4" fmla="*/ 984356 w 1489309"/>
                <a:gd name="connsiteY4" fmla="*/ 185420 h 1402192"/>
                <a:gd name="connsiteX5" fmla="*/ 844484 w 1489309"/>
                <a:gd name="connsiteY5" fmla="*/ 38100 h 1402192"/>
                <a:gd name="connsiteX6" fmla="*/ 285000 w 1489309"/>
                <a:gd name="connsiteY6" fmla="*/ 38100 h 1402192"/>
                <a:gd name="connsiteX7" fmla="*/ 260884 w 1489309"/>
                <a:gd name="connsiteY7" fmla="*/ 0 h 1402192"/>
                <a:gd name="connsiteX8" fmla="*/ 868600 w 1489309"/>
                <a:gd name="connsiteY8" fmla="*/ 0 h 1402192"/>
                <a:gd name="connsiteX9" fmla="*/ 1020529 w 1489309"/>
                <a:gd name="connsiteY9" fmla="*/ 160020 h 1402192"/>
                <a:gd name="connsiteX10" fmla="*/ 1020529 w 1489309"/>
                <a:gd name="connsiteY10" fmla="*/ 640238 h 1402192"/>
                <a:gd name="connsiteX11" fmla="*/ 1061455 w 1489309"/>
                <a:gd name="connsiteY11" fmla="*/ 640238 h 1402192"/>
                <a:gd name="connsiteX12" fmla="*/ 1061455 w 1489309"/>
                <a:gd name="connsiteY12" fmla="*/ 639877 h 1402192"/>
                <a:gd name="connsiteX13" fmla="*/ 1176949 w 1489309"/>
                <a:gd name="connsiteY13" fmla="*/ 639877 h 1402192"/>
                <a:gd name="connsiteX14" fmla="*/ 1292517 w 1489309"/>
                <a:gd name="connsiteY14" fmla="*/ 1266789 h 1402192"/>
                <a:gd name="connsiteX15" fmla="*/ 1400077 w 1489309"/>
                <a:gd name="connsiteY15" fmla="*/ 539327 h 1402192"/>
                <a:gd name="connsiteX16" fmla="*/ 1061455 w 1489309"/>
                <a:gd name="connsiteY16" fmla="*/ 539329 h 1402192"/>
                <a:gd name="connsiteX17" fmla="*/ 1070909 w 1489309"/>
                <a:gd name="connsiteY17" fmla="*/ 441701 h 1402192"/>
                <a:gd name="connsiteX18" fmla="*/ 1478042 w 1489309"/>
                <a:gd name="connsiteY18" fmla="*/ 442819 h 1402192"/>
                <a:gd name="connsiteX19" fmla="*/ 1487505 w 1489309"/>
                <a:gd name="connsiteY19" fmla="*/ 457579 h 1402192"/>
                <a:gd name="connsiteX20" fmla="*/ 1489308 w 1489309"/>
                <a:gd name="connsiteY20" fmla="*/ 457579 h 1402192"/>
                <a:gd name="connsiteX21" fmla="*/ 1360929 w 1489309"/>
                <a:gd name="connsiteY21" fmla="*/ 1402192 h 1402192"/>
                <a:gd name="connsiteX22" fmla="*/ 113828 w 1489309"/>
                <a:gd name="connsiteY22" fmla="*/ 1402192 h 1402192"/>
                <a:gd name="connsiteX23" fmla="*/ 118309 w 1489309"/>
                <a:gd name="connsiteY23" fmla="*/ 1373339 h 1402192"/>
                <a:gd name="connsiteX24" fmla="*/ 0 w 1489309"/>
                <a:gd name="connsiteY24" fmla="*/ 639873 h 1402192"/>
                <a:gd name="connsiteX25" fmla="*/ 108955 w 1489309"/>
                <a:gd name="connsiteY25" fmla="*/ 639874 h 1402192"/>
                <a:gd name="connsiteX26" fmla="*/ 108955 w 1489309"/>
                <a:gd name="connsiteY26" fmla="*/ 160020 h 1402192"/>
                <a:gd name="connsiteX27" fmla="*/ 260884 w 1489309"/>
                <a:gd name="connsiteY27" fmla="*/ 0 h 1402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489309" h="1402192">
                  <a:moveTo>
                    <a:pt x="285000" y="38100"/>
                  </a:moveTo>
                  <a:cubicBezTo>
                    <a:pt x="207751" y="38100"/>
                    <a:pt x="145129" y="104057"/>
                    <a:pt x="145129" y="185420"/>
                  </a:cubicBezTo>
                  <a:lnTo>
                    <a:pt x="145129" y="640238"/>
                  </a:lnTo>
                  <a:lnTo>
                    <a:pt x="984356" y="640238"/>
                  </a:lnTo>
                  <a:lnTo>
                    <a:pt x="984356" y="185420"/>
                  </a:lnTo>
                  <a:cubicBezTo>
                    <a:pt x="984356" y="104057"/>
                    <a:pt x="921734" y="38100"/>
                    <a:pt x="844484" y="38100"/>
                  </a:cubicBezTo>
                  <a:lnTo>
                    <a:pt x="285000" y="38100"/>
                  </a:lnTo>
                  <a:close/>
                  <a:moveTo>
                    <a:pt x="260884" y="0"/>
                  </a:moveTo>
                  <a:lnTo>
                    <a:pt x="868600" y="0"/>
                  </a:lnTo>
                  <a:cubicBezTo>
                    <a:pt x="952509" y="0"/>
                    <a:pt x="1020529" y="71643"/>
                    <a:pt x="1020529" y="160020"/>
                  </a:cubicBezTo>
                  <a:lnTo>
                    <a:pt x="1020529" y="640238"/>
                  </a:lnTo>
                  <a:lnTo>
                    <a:pt x="1061455" y="640238"/>
                  </a:lnTo>
                  <a:lnTo>
                    <a:pt x="1061455" y="639877"/>
                  </a:lnTo>
                  <a:lnTo>
                    <a:pt x="1176949" y="639877"/>
                  </a:lnTo>
                  <a:lnTo>
                    <a:pt x="1292517" y="1266789"/>
                  </a:lnTo>
                  <a:lnTo>
                    <a:pt x="1400077" y="539327"/>
                  </a:lnTo>
                  <a:lnTo>
                    <a:pt x="1061455" y="539329"/>
                  </a:lnTo>
                  <a:lnTo>
                    <a:pt x="1070909" y="441701"/>
                  </a:lnTo>
                  <a:lnTo>
                    <a:pt x="1478042" y="442819"/>
                  </a:lnTo>
                  <a:cubicBezTo>
                    <a:pt x="1474378" y="471177"/>
                    <a:pt x="1492561" y="423393"/>
                    <a:pt x="1487505" y="457579"/>
                  </a:cubicBezTo>
                  <a:lnTo>
                    <a:pt x="1489308" y="457579"/>
                  </a:lnTo>
                  <a:lnTo>
                    <a:pt x="1360929" y="1402192"/>
                  </a:lnTo>
                  <a:lnTo>
                    <a:pt x="113828" y="1402192"/>
                  </a:lnTo>
                  <a:lnTo>
                    <a:pt x="118309" y="1373339"/>
                  </a:lnTo>
                  <a:lnTo>
                    <a:pt x="0" y="639873"/>
                  </a:lnTo>
                  <a:lnTo>
                    <a:pt x="108955" y="639874"/>
                  </a:lnTo>
                  <a:lnTo>
                    <a:pt x="108955" y="160020"/>
                  </a:lnTo>
                  <a:cubicBezTo>
                    <a:pt x="108955" y="71643"/>
                    <a:pt x="176976" y="0"/>
                    <a:pt x="260884" y="0"/>
                  </a:cubicBezTo>
                  <a:close/>
                </a:path>
              </a:pathLst>
            </a:custGeom>
            <a:solidFill>
              <a:srgbClr val="E318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290628" y="4503185"/>
              <a:ext cx="243642" cy="21696"/>
            </a:xfrm>
            <a:prstGeom prst="rect">
              <a:avLst/>
            </a:prstGeom>
            <a:solidFill>
              <a:srgbClr val="E318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290628" y="4561042"/>
              <a:ext cx="243642" cy="21696"/>
            </a:xfrm>
            <a:prstGeom prst="rect">
              <a:avLst/>
            </a:prstGeom>
            <a:solidFill>
              <a:srgbClr val="E318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174838" y="4611666"/>
              <a:ext cx="359432" cy="24107"/>
            </a:xfrm>
            <a:prstGeom prst="rect">
              <a:avLst/>
            </a:prstGeom>
            <a:solidFill>
              <a:srgbClr val="E318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174838" y="4667113"/>
              <a:ext cx="359432" cy="21696"/>
            </a:xfrm>
            <a:prstGeom prst="rect">
              <a:avLst/>
            </a:prstGeom>
            <a:solidFill>
              <a:srgbClr val="E318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174838" y="4712916"/>
              <a:ext cx="359432" cy="24107"/>
            </a:xfrm>
            <a:prstGeom prst="rect">
              <a:avLst/>
            </a:prstGeom>
            <a:solidFill>
              <a:srgbClr val="E318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</p:grpSp>
      <p:grpSp>
        <p:nvGrpSpPr>
          <p:cNvPr id="70" name="Group 5"/>
          <p:cNvGrpSpPr>
            <a:grpSpLocks/>
          </p:cNvGrpSpPr>
          <p:nvPr/>
        </p:nvGrpSpPr>
        <p:grpSpPr bwMode="auto">
          <a:xfrm>
            <a:off x="6538913" y="2366963"/>
            <a:ext cx="746125" cy="387350"/>
            <a:chOff x="6932238" y="2249808"/>
            <a:chExt cx="1111215" cy="577288"/>
          </a:xfrm>
        </p:grpSpPr>
        <p:sp>
          <p:nvSpPr>
            <p:cNvPr id="71" name="Freeform 70"/>
            <p:cNvSpPr/>
            <p:nvPr/>
          </p:nvSpPr>
          <p:spPr>
            <a:xfrm>
              <a:off x="7298702" y="2249808"/>
              <a:ext cx="375922" cy="404574"/>
            </a:xfrm>
            <a:custGeom>
              <a:avLst/>
              <a:gdLst/>
              <a:ahLst/>
              <a:cxnLst/>
              <a:rect l="l" t="t" r="r" b="b"/>
              <a:pathLst>
                <a:path w="801983" h="861869">
                  <a:moveTo>
                    <a:pt x="486712" y="513791"/>
                  </a:moveTo>
                  <a:lnTo>
                    <a:pt x="420614" y="565312"/>
                  </a:lnTo>
                  <a:lnTo>
                    <a:pt x="443336" y="577579"/>
                  </a:lnTo>
                  <a:lnTo>
                    <a:pt x="410287" y="605793"/>
                  </a:lnTo>
                  <a:lnTo>
                    <a:pt x="455729" y="844996"/>
                  </a:lnTo>
                  <a:cubicBezTo>
                    <a:pt x="500483" y="808604"/>
                    <a:pt x="536974" y="708425"/>
                    <a:pt x="534220" y="643820"/>
                  </a:cubicBezTo>
                  <a:cubicBezTo>
                    <a:pt x="531465" y="600477"/>
                    <a:pt x="514253" y="538734"/>
                    <a:pt x="486712" y="513791"/>
                  </a:cubicBezTo>
                  <a:close/>
                  <a:moveTo>
                    <a:pt x="315269" y="513791"/>
                  </a:moveTo>
                  <a:cubicBezTo>
                    <a:pt x="287729" y="538734"/>
                    <a:pt x="270516" y="600477"/>
                    <a:pt x="267761" y="643820"/>
                  </a:cubicBezTo>
                  <a:cubicBezTo>
                    <a:pt x="265008" y="708425"/>
                    <a:pt x="301498" y="808604"/>
                    <a:pt x="346253" y="844996"/>
                  </a:cubicBezTo>
                  <a:lnTo>
                    <a:pt x="391695" y="605793"/>
                  </a:lnTo>
                  <a:lnTo>
                    <a:pt x="358646" y="577579"/>
                  </a:lnTo>
                  <a:lnTo>
                    <a:pt x="381367" y="565312"/>
                  </a:lnTo>
                  <a:close/>
                  <a:moveTo>
                    <a:pt x="385542" y="0"/>
                  </a:moveTo>
                  <a:lnTo>
                    <a:pt x="401757" y="525"/>
                  </a:lnTo>
                  <a:lnTo>
                    <a:pt x="417972" y="0"/>
                  </a:lnTo>
                  <a:cubicBezTo>
                    <a:pt x="435806" y="849"/>
                    <a:pt x="458735" y="3397"/>
                    <a:pt x="475720" y="8492"/>
                  </a:cubicBezTo>
                  <a:cubicBezTo>
                    <a:pt x="492705" y="13588"/>
                    <a:pt x="505160" y="18683"/>
                    <a:pt x="519881" y="30573"/>
                  </a:cubicBezTo>
                  <a:cubicBezTo>
                    <a:pt x="534601" y="42462"/>
                    <a:pt x="553001" y="60863"/>
                    <a:pt x="564041" y="79829"/>
                  </a:cubicBezTo>
                  <a:cubicBezTo>
                    <a:pt x="575082" y="98795"/>
                    <a:pt x="582159" y="126820"/>
                    <a:pt x="586122" y="144371"/>
                  </a:cubicBezTo>
                  <a:cubicBezTo>
                    <a:pt x="590085" y="161922"/>
                    <a:pt x="587820" y="172963"/>
                    <a:pt x="587820" y="185135"/>
                  </a:cubicBezTo>
                  <a:cubicBezTo>
                    <a:pt x="587820" y="197307"/>
                    <a:pt x="584423" y="211178"/>
                    <a:pt x="586122" y="217406"/>
                  </a:cubicBezTo>
                  <a:cubicBezTo>
                    <a:pt x="587820" y="223634"/>
                    <a:pt x="595464" y="219105"/>
                    <a:pt x="598011" y="222502"/>
                  </a:cubicBezTo>
                  <a:cubicBezTo>
                    <a:pt x="600559" y="225899"/>
                    <a:pt x="601974" y="229862"/>
                    <a:pt x="601408" y="237788"/>
                  </a:cubicBezTo>
                  <a:cubicBezTo>
                    <a:pt x="600842" y="245714"/>
                    <a:pt x="599144" y="260718"/>
                    <a:pt x="594614" y="270059"/>
                  </a:cubicBezTo>
                  <a:cubicBezTo>
                    <a:pt x="590085" y="279401"/>
                    <a:pt x="579611" y="287044"/>
                    <a:pt x="574232" y="293838"/>
                  </a:cubicBezTo>
                  <a:cubicBezTo>
                    <a:pt x="568854" y="300632"/>
                    <a:pt x="566589" y="299499"/>
                    <a:pt x="562343" y="310823"/>
                  </a:cubicBezTo>
                  <a:cubicBezTo>
                    <a:pt x="558096" y="322146"/>
                    <a:pt x="554416" y="344793"/>
                    <a:pt x="548755" y="361777"/>
                  </a:cubicBezTo>
                  <a:cubicBezTo>
                    <a:pt x="543094" y="378762"/>
                    <a:pt x="536016" y="398012"/>
                    <a:pt x="528373" y="412732"/>
                  </a:cubicBezTo>
                  <a:cubicBezTo>
                    <a:pt x="520730" y="427452"/>
                    <a:pt x="507142" y="437077"/>
                    <a:pt x="502896" y="450099"/>
                  </a:cubicBezTo>
                  <a:cubicBezTo>
                    <a:pt x="498650" y="463120"/>
                    <a:pt x="496668" y="481804"/>
                    <a:pt x="502896" y="490862"/>
                  </a:cubicBezTo>
                  <a:cubicBezTo>
                    <a:pt x="509124" y="499921"/>
                    <a:pt x="522145" y="497656"/>
                    <a:pt x="540263" y="504450"/>
                  </a:cubicBezTo>
                  <a:cubicBezTo>
                    <a:pt x="558380" y="511244"/>
                    <a:pt x="586122" y="523133"/>
                    <a:pt x="611599" y="531626"/>
                  </a:cubicBezTo>
                  <a:cubicBezTo>
                    <a:pt x="637076" y="540118"/>
                    <a:pt x="671329" y="548045"/>
                    <a:pt x="693126" y="555405"/>
                  </a:cubicBezTo>
                  <a:cubicBezTo>
                    <a:pt x="714923" y="562765"/>
                    <a:pt x="727945" y="566162"/>
                    <a:pt x="742382" y="575786"/>
                  </a:cubicBezTo>
                  <a:cubicBezTo>
                    <a:pt x="756819" y="585411"/>
                    <a:pt x="770407" y="599565"/>
                    <a:pt x="779749" y="613153"/>
                  </a:cubicBezTo>
                  <a:cubicBezTo>
                    <a:pt x="789091" y="626741"/>
                    <a:pt x="795035" y="632969"/>
                    <a:pt x="798432" y="657314"/>
                  </a:cubicBezTo>
                  <a:cubicBezTo>
                    <a:pt x="801354" y="678255"/>
                    <a:pt x="803229" y="723910"/>
                    <a:pt x="801008" y="748854"/>
                  </a:cubicBezTo>
                  <a:cubicBezTo>
                    <a:pt x="801251" y="749312"/>
                    <a:pt x="801261" y="749781"/>
                    <a:pt x="801261" y="750251"/>
                  </a:cubicBezTo>
                  <a:lnTo>
                    <a:pt x="800565" y="754093"/>
                  </a:lnTo>
                  <a:cubicBezTo>
                    <a:pt x="800653" y="756021"/>
                    <a:pt x="800408" y="757730"/>
                    <a:pt x="800131" y="759223"/>
                  </a:cubicBezTo>
                  <a:cubicBezTo>
                    <a:pt x="798634" y="767282"/>
                    <a:pt x="796857" y="770284"/>
                    <a:pt x="794047" y="771058"/>
                  </a:cubicBezTo>
                  <a:cubicBezTo>
                    <a:pt x="759064" y="822822"/>
                    <a:pt x="596215" y="861869"/>
                    <a:pt x="400631" y="861869"/>
                  </a:cubicBezTo>
                  <a:cubicBezTo>
                    <a:pt x="179369" y="861869"/>
                    <a:pt x="0" y="811896"/>
                    <a:pt x="0" y="750251"/>
                  </a:cubicBezTo>
                  <a:lnTo>
                    <a:pt x="1789" y="740383"/>
                  </a:lnTo>
                  <a:cubicBezTo>
                    <a:pt x="690" y="714598"/>
                    <a:pt x="2466" y="676056"/>
                    <a:pt x="5081" y="657314"/>
                  </a:cubicBezTo>
                  <a:cubicBezTo>
                    <a:pt x="8478" y="632969"/>
                    <a:pt x="14423" y="626741"/>
                    <a:pt x="23765" y="613153"/>
                  </a:cubicBezTo>
                  <a:cubicBezTo>
                    <a:pt x="33107" y="599565"/>
                    <a:pt x="46694" y="585411"/>
                    <a:pt x="61131" y="575786"/>
                  </a:cubicBezTo>
                  <a:cubicBezTo>
                    <a:pt x="75568" y="566162"/>
                    <a:pt x="88590" y="562765"/>
                    <a:pt x="110387" y="555405"/>
                  </a:cubicBezTo>
                  <a:cubicBezTo>
                    <a:pt x="132185" y="548045"/>
                    <a:pt x="166437" y="540118"/>
                    <a:pt x="191915" y="531626"/>
                  </a:cubicBezTo>
                  <a:cubicBezTo>
                    <a:pt x="217392" y="523133"/>
                    <a:pt x="245133" y="511244"/>
                    <a:pt x="263251" y="504450"/>
                  </a:cubicBezTo>
                  <a:cubicBezTo>
                    <a:pt x="281368" y="497656"/>
                    <a:pt x="294390" y="499921"/>
                    <a:pt x="300617" y="490862"/>
                  </a:cubicBezTo>
                  <a:cubicBezTo>
                    <a:pt x="306845" y="481804"/>
                    <a:pt x="304863" y="463120"/>
                    <a:pt x="300617" y="450099"/>
                  </a:cubicBezTo>
                  <a:cubicBezTo>
                    <a:pt x="296372" y="437077"/>
                    <a:pt x="282784" y="427452"/>
                    <a:pt x="275140" y="412732"/>
                  </a:cubicBezTo>
                  <a:cubicBezTo>
                    <a:pt x="267497" y="398012"/>
                    <a:pt x="260420" y="378762"/>
                    <a:pt x="254758" y="361777"/>
                  </a:cubicBezTo>
                  <a:cubicBezTo>
                    <a:pt x="249097" y="344793"/>
                    <a:pt x="245417" y="322146"/>
                    <a:pt x="241171" y="310823"/>
                  </a:cubicBezTo>
                  <a:cubicBezTo>
                    <a:pt x="236925" y="299499"/>
                    <a:pt x="234660" y="300632"/>
                    <a:pt x="229281" y="293838"/>
                  </a:cubicBezTo>
                  <a:cubicBezTo>
                    <a:pt x="223903" y="287044"/>
                    <a:pt x="213429" y="279401"/>
                    <a:pt x="208899" y="270059"/>
                  </a:cubicBezTo>
                  <a:cubicBezTo>
                    <a:pt x="204370" y="260718"/>
                    <a:pt x="202671" y="245714"/>
                    <a:pt x="202105" y="237788"/>
                  </a:cubicBezTo>
                  <a:cubicBezTo>
                    <a:pt x="201539" y="229862"/>
                    <a:pt x="202955" y="225899"/>
                    <a:pt x="205502" y="222502"/>
                  </a:cubicBezTo>
                  <a:cubicBezTo>
                    <a:pt x="208050" y="219105"/>
                    <a:pt x="215693" y="223634"/>
                    <a:pt x="217392" y="217406"/>
                  </a:cubicBezTo>
                  <a:cubicBezTo>
                    <a:pt x="219090" y="211178"/>
                    <a:pt x="215693" y="197307"/>
                    <a:pt x="215693" y="185135"/>
                  </a:cubicBezTo>
                  <a:cubicBezTo>
                    <a:pt x="215693" y="172963"/>
                    <a:pt x="213429" y="161922"/>
                    <a:pt x="217392" y="144371"/>
                  </a:cubicBezTo>
                  <a:cubicBezTo>
                    <a:pt x="221355" y="126820"/>
                    <a:pt x="228432" y="98795"/>
                    <a:pt x="239472" y="79829"/>
                  </a:cubicBezTo>
                  <a:cubicBezTo>
                    <a:pt x="250512" y="60863"/>
                    <a:pt x="268912" y="42462"/>
                    <a:pt x="283633" y="30573"/>
                  </a:cubicBezTo>
                  <a:cubicBezTo>
                    <a:pt x="298353" y="18683"/>
                    <a:pt x="310808" y="13588"/>
                    <a:pt x="327793" y="8492"/>
                  </a:cubicBezTo>
                  <a:cubicBezTo>
                    <a:pt x="344778" y="3397"/>
                    <a:pt x="367708" y="849"/>
                    <a:pt x="385542" y="0"/>
                  </a:cubicBezTo>
                  <a:close/>
                </a:path>
              </a:pathLst>
            </a:custGeom>
            <a:solidFill>
              <a:srgbClr val="E31837"/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932238" y="2422520"/>
              <a:ext cx="375921" cy="404576"/>
            </a:xfrm>
            <a:custGeom>
              <a:avLst/>
              <a:gdLst/>
              <a:ahLst/>
              <a:cxnLst/>
              <a:rect l="l" t="t" r="r" b="b"/>
              <a:pathLst>
                <a:path w="801983" h="861869">
                  <a:moveTo>
                    <a:pt x="486712" y="513791"/>
                  </a:moveTo>
                  <a:lnTo>
                    <a:pt x="420614" y="565312"/>
                  </a:lnTo>
                  <a:lnTo>
                    <a:pt x="443336" y="577579"/>
                  </a:lnTo>
                  <a:lnTo>
                    <a:pt x="410287" y="605793"/>
                  </a:lnTo>
                  <a:lnTo>
                    <a:pt x="455729" y="844996"/>
                  </a:lnTo>
                  <a:cubicBezTo>
                    <a:pt x="500483" y="808604"/>
                    <a:pt x="536974" y="708425"/>
                    <a:pt x="534220" y="643820"/>
                  </a:cubicBezTo>
                  <a:cubicBezTo>
                    <a:pt x="531465" y="600477"/>
                    <a:pt x="514253" y="538734"/>
                    <a:pt x="486712" y="513791"/>
                  </a:cubicBezTo>
                  <a:close/>
                  <a:moveTo>
                    <a:pt x="315269" y="513791"/>
                  </a:moveTo>
                  <a:cubicBezTo>
                    <a:pt x="287729" y="538734"/>
                    <a:pt x="270516" y="600477"/>
                    <a:pt x="267761" y="643820"/>
                  </a:cubicBezTo>
                  <a:cubicBezTo>
                    <a:pt x="265008" y="708425"/>
                    <a:pt x="301498" y="808604"/>
                    <a:pt x="346253" y="844996"/>
                  </a:cubicBezTo>
                  <a:lnTo>
                    <a:pt x="391695" y="605793"/>
                  </a:lnTo>
                  <a:lnTo>
                    <a:pt x="358646" y="577579"/>
                  </a:lnTo>
                  <a:lnTo>
                    <a:pt x="381367" y="565312"/>
                  </a:lnTo>
                  <a:close/>
                  <a:moveTo>
                    <a:pt x="385542" y="0"/>
                  </a:moveTo>
                  <a:lnTo>
                    <a:pt x="401757" y="525"/>
                  </a:lnTo>
                  <a:lnTo>
                    <a:pt x="417972" y="0"/>
                  </a:lnTo>
                  <a:cubicBezTo>
                    <a:pt x="435806" y="849"/>
                    <a:pt x="458735" y="3397"/>
                    <a:pt x="475720" y="8492"/>
                  </a:cubicBezTo>
                  <a:cubicBezTo>
                    <a:pt x="492705" y="13588"/>
                    <a:pt x="505160" y="18683"/>
                    <a:pt x="519881" y="30573"/>
                  </a:cubicBezTo>
                  <a:cubicBezTo>
                    <a:pt x="534601" y="42462"/>
                    <a:pt x="553001" y="60863"/>
                    <a:pt x="564041" y="79829"/>
                  </a:cubicBezTo>
                  <a:cubicBezTo>
                    <a:pt x="575082" y="98795"/>
                    <a:pt x="582159" y="126820"/>
                    <a:pt x="586122" y="144371"/>
                  </a:cubicBezTo>
                  <a:cubicBezTo>
                    <a:pt x="590085" y="161922"/>
                    <a:pt x="587820" y="172963"/>
                    <a:pt x="587820" y="185135"/>
                  </a:cubicBezTo>
                  <a:cubicBezTo>
                    <a:pt x="587820" y="197307"/>
                    <a:pt x="584423" y="211178"/>
                    <a:pt x="586122" y="217406"/>
                  </a:cubicBezTo>
                  <a:cubicBezTo>
                    <a:pt x="587820" y="223634"/>
                    <a:pt x="595464" y="219105"/>
                    <a:pt x="598011" y="222502"/>
                  </a:cubicBezTo>
                  <a:cubicBezTo>
                    <a:pt x="600559" y="225899"/>
                    <a:pt x="601974" y="229862"/>
                    <a:pt x="601408" y="237788"/>
                  </a:cubicBezTo>
                  <a:cubicBezTo>
                    <a:pt x="600842" y="245714"/>
                    <a:pt x="599144" y="260718"/>
                    <a:pt x="594614" y="270059"/>
                  </a:cubicBezTo>
                  <a:cubicBezTo>
                    <a:pt x="590085" y="279401"/>
                    <a:pt x="579611" y="287044"/>
                    <a:pt x="574232" y="293838"/>
                  </a:cubicBezTo>
                  <a:cubicBezTo>
                    <a:pt x="568854" y="300632"/>
                    <a:pt x="566589" y="299499"/>
                    <a:pt x="562343" y="310823"/>
                  </a:cubicBezTo>
                  <a:cubicBezTo>
                    <a:pt x="558096" y="322146"/>
                    <a:pt x="554416" y="344793"/>
                    <a:pt x="548755" y="361777"/>
                  </a:cubicBezTo>
                  <a:cubicBezTo>
                    <a:pt x="543094" y="378762"/>
                    <a:pt x="536016" y="398012"/>
                    <a:pt x="528373" y="412732"/>
                  </a:cubicBezTo>
                  <a:cubicBezTo>
                    <a:pt x="520730" y="427452"/>
                    <a:pt x="507142" y="437077"/>
                    <a:pt x="502896" y="450099"/>
                  </a:cubicBezTo>
                  <a:cubicBezTo>
                    <a:pt x="498650" y="463120"/>
                    <a:pt x="496668" y="481804"/>
                    <a:pt x="502896" y="490862"/>
                  </a:cubicBezTo>
                  <a:cubicBezTo>
                    <a:pt x="509124" y="499921"/>
                    <a:pt x="522145" y="497656"/>
                    <a:pt x="540263" y="504450"/>
                  </a:cubicBezTo>
                  <a:cubicBezTo>
                    <a:pt x="558380" y="511244"/>
                    <a:pt x="586122" y="523133"/>
                    <a:pt x="611599" y="531626"/>
                  </a:cubicBezTo>
                  <a:cubicBezTo>
                    <a:pt x="637076" y="540118"/>
                    <a:pt x="671329" y="548045"/>
                    <a:pt x="693126" y="555405"/>
                  </a:cubicBezTo>
                  <a:cubicBezTo>
                    <a:pt x="714923" y="562765"/>
                    <a:pt x="727945" y="566162"/>
                    <a:pt x="742382" y="575786"/>
                  </a:cubicBezTo>
                  <a:cubicBezTo>
                    <a:pt x="756819" y="585411"/>
                    <a:pt x="770407" y="599565"/>
                    <a:pt x="779749" y="613153"/>
                  </a:cubicBezTo>
                  <a:cubicBezTo>
                    <a:pt x="789091" y="626741"/>
                    <a:pt x="795035" y="632969"/>
                    <a:pt x="798432" y="657314"/>
                  </a:cubicBezTo>
                  <a:cubicBezTo>
                    <a:pt x="801354" y="678255"/>
                    <a:pt x="803229" y="723910"/>
                    <a:pt x="801008" y="748854"/>
                  </a:cubicBezTo>
                  <a:cubicBezTo>
                    <a:pt x="801251" y="749312"/>
                    <a:pt x="801261" y="749781"/>
                    <a:pt x="801261" y="750251"/>
                  </a:cubicBezTo>
                  <a:lnTo>
                    <a:pt x="800565" y="754093"/>
                  </a:lnTo>
                  <a:cubicBezTo>
                    <a:pt x="800653" y="756021"/>
                    <a:pt x="800408" y="757730"/>
                    <a:pt x="800131" y="759223"/>
                  </a:cubicBezTo>
                  <a:cubicBezTo>
                    <a:pt x="798634" y="767282"/>
                    <a:pt x="796857" y="770284"/>
                    <a:pt x="794047" y="771058"/>
                  </a:cubicBezTo>
                  <a:cubicBezTo>
                    <a:pt x="759064" y="822822"/>
                    <a:pt x="596215" y="861869"/>
                    <a:pt x="400631" y="861869"/>
                  </a:cubicBezTo>
                  <a:cubicBezTo>
                    <a:pt x="179369" y="861869"/>
                    <a:pt x="0" y="811896"/>
                    <a:pt x="0" y="750251"/>
                  </a:cubicBezTo>
                  <a:lnTo>
                    <a:pt x="1789" y="740383"/>
                  </a:lnTo>
                  <a:cubicBezTo>
                    <a:pt x="690" y="714598"/>
                    <a:pt x="2466" y="676056"/>
                    <a:pt x="5081" y="657314"/>
                  </a:cubicBezTo>
                  <a:cubicBezTo>
                    <a:pt x="8478" y="632969"/>
                    <a:pt x="14423" y="626741"/>
                    <a:pt x="23765" y="613153"/>
                  </a:cubicBezTo>
                  <a:cubicBezTo>
                    <a:pt x="33107" y="599565"/>
                    <a:pt x="46694" y="585411"/>
                    <a:pt x="61131" y="575786"/>
                  </a:cubicBezTo>
                  <a:cubicBezTo>
                    <a:pt x="75568" y="566162"/>
                    <a:pt x="88590" y="562765"/>
                    <a:pt x="110387" y="555405"/>
                  </a:cubicBezTo>
                  <a:cubicBezTo>
                    <a:pt x="132185" y="548045"/>
                    <a:pt x="166437" y="540118"/>
                    <a:pt x="191915" y="531626"/>
                  </a:cubicBezTo>
                  <a:cubicBezTo>
                    <a:pt x="217392" y="523133"/>
                    <a:pt x="245133" y="511244"/>
                    <a:pt x="263251" y="504450"/>
                  </a:cubicBezTo>
                  <a:cubicBezTo>
                    <a:pt x="281368" y="497656"/>
                    <a:pt x="294390" y="499921"/>
                    <a:pt x="300617" y="490862"/>
                  </a:cubicBezTo>
                  <a:cubicBezTo>
                    <a:pt x="306845" y="481804"/>
                    <a:pt x="304863" y="463120"/>
                    <a:pt x="300617" y="450099"/>
                  </a:cubicBezTo>
                  <a:cubicBezTo>
                    <a:pt x="296372" y="437077"/>
                    <a:pt x="282784" y="427452"/>
                    <a:pt x="275140" y="412732"/>
                  </a:cubicBezTo>
                  <a:cubicBezTo>
                    <a:pt x="267497" y="398012"/>
                    <a:pt x="260420" y="378762"/>
                    <a:pt x="254758" y="361777"/>
                  </a:cubicBezTo>
                  <a:cubicBezTo>
                    <a:pt x="249097" y="344793"/>
                    <a:pt x="245417" y="322146"/>
                    <a:pt x="241171" y="310823"/>
                  </a:cubicBezTo>
                  <a:cubicBezTo>
                    <a:pt x="236925" y="299499"/>
                    <a:pt x="234660" y="300632"/>
                    <a:pt x="229281" y="293838"/>
                  </a:cubicBezTo>
                  <a:cubicBezTo>
                    <a:pt x="223903" y="287044"/>
                    <a:pt x="213429" y="279401"/>
                    <a:pt x="208899" y="270059"/>
                  </a:cubicBezTo>
                  <a:cubicBezTo>
                    <a:pt x="204370" y="260718"/>
                    <a:pt x="202671" y="245714"/>
                    <a:pt x="202105" y="237788"/>
                  </a:cubicBezTo>
                  <a:cubicBezTo>
                    <a:pt x="201539" y="229862"/>
                    <a:pt x="202955" y="225899"/>
                    <a:pt x="205502" y="222502"/>
                  </a:cubicBezTo>
                  <a:cubicBezTo>
                    <a:pt x="208050" y="219105"/>
                    <a:pt x="215693" y="223634"/>
                    <a:pt x="217392" y="217406"/>
                  </a:cubicBezTo>
                  <a:cubicBezTo>
                    <a:pt x="219090" y="211178"/>
                    <a:pt x="215693" y="197307"/>
                    <a:pt x="215693" y="185135"/>
                  </a:cubicBezTo>
                  <a:cubicBezTo>
                    <a:pt x="215693" y="172963"/>
                    <a:pt x="213429" y="161922"/>
                    <a:pt x="217392" y="144371"/>
                  </a:cubicBezTo>
                  <a:cubicBezTo>
                    <a:pt x="221355" y="126820"/>
                    <a:pt x="228432" y="98795"/>
                    <a:pt x="239472" y="79829"/>
                  </a:cubicBezTo>
                  <a:cubicBezTo>
                    <a:pt x="250512" y="60863"/>
                    <a:pt x="268912" y="42462"/>
                    <a:pt x="283633" y="30573"/>
                  </a:cubicBezTo>
                  <a:cubicBezTo>
                    <a:pt x="298353" y="18683"/>
                    <a:pt x="310808" y="13588"/>
                    <a:pt x="327793" y="8492"/>
                  </a:cubicBezTo>
                  <a:cubicBezTo>
                    <a:pt x="344778" y="3397"/>
                    <a:pt x="367708" y="849"/>
                    <a:pt x="385542" y="0"/>
                  </a:cubicBezTo>
                  <a:close/>
                </a:path>
              </a:pathLst>
            </a:custGeom>
            <a:solidFill>
              <a:srgbClr val="E31837"/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7667531" y="2422520"/>
              <a:ext cx="375922" cy="404576"/>
            </a:xfrm>
            <a:custGeom>
              <a:avLst/>
              <a:gdLst/>
              <a:ahLst/>
              <a:cxnLst/>
              <a:rect l="l" t="t" r="r" b="b"/>
              <a:pathLst>
                <a:path w="801983" h="861869">
                  <a:moveTo>
                    <a:pt x="486712" y="513791"/>
                  </a:moveTo>
                  <a:lnTo>
                    <a:pt x="420614" y="565312"/>
                  </a:lnTo>
                  <a:lnTo>
                    <a:pt x="443336" y="577579"/>
                  </a:lnTo>
                  <a:lnTo>
                    <a:pt x="410287" y="605793"/>
                  </a:lnTo>
                  <a:lnTo>
                    <a:pt x="455729" y="844996"/>
                  </a:lnTo>
                  <a:cubicBezTo>
                    <a:pt x="500483" y="808604"/>
                    <a:pt x="536974" y="708425"/>
                    <a:pt x="534220" y="643820"/>
                  </a:cubicBezTo>
                  <a:cubicBezTo>
                    <a:pt x="531465" y="600477"/>
                    <a:pt x="514253" y="538734"/>
                    <a:pt x="486712" y="513791"/>
                  </a:cubicBezTo>
                  <a:close/>
                  <a:moveTo>
                    <a:pt x="315269" y="513791"/>
                  </a:moveTo>
                  <a:cubicBezTo>
                    <a:pt x="287729" y="538734"/>
                    <a:pt x="270516" y="600477"/>
                    <a:pt x="267761" y="643820"/>
                  </a:cubicBezTo>
                  <a:cubicBezTo>
                    <a:pt x="265008" y="708425"/>
                    <a:pt x="301498" y="808604"/>
                    <a:pt x="346253" y="844996"/>
                  </a:cubicBezTo>
                  <a:lnTo>
                    <a:pt x="391695" y="605793"/>
                  </a:lnTo>
                  <a:lnTo>
                    <a:pt x="358646" y="577579"/>
                  </a:lnTo>
                  <a:lnTo>
                    <a:pt x="381367" y="565312"/>
                  </a:lnTo>
                  <a:close/>
                  <a:moveTo>
                    <a:pt x="385542" y="0"/>
                  </a:moveTo>
                  <a:lnTo>
                    <a:pt x="401757" y="525"/>
                  </a:lnTo>
                  <a:lnTo>
                    <a:pt x="417972" y="0"/>
                  </a:lnTo>
                  <a:cubicBezTo>
                    <a:pt x="435806" y="849"/>
                    <a:pt x="458735" y="3397"/>
                    <a:pt x="475720" y="8492"/>
                  </a:cubicBezTo>
                  <a:cubicBezTo>
                    <a:pt x="492705" y="13588"/>
                    <a:pt x="505160" y="18683"/>
                    <a:pt x="519881" y="30573"/>
                  </a:cubicBezTo>
                  <a:cubicBezTo>
                    <a:pt x="534601" y="42462"/>
                    <a:pt x="553001" y="60863"/>
                    <a:pt x="564041" y="79829"/>
                  </a:cubicBezTo>
                  <a:cubicBezTo>
                    <a:pt x="575082" y="98795"/>
                    <a:pt x="582159" y="126820"/>
                    <a:pt x="586122" y="144371"/>
                  </a:cubicBezTo>
                  <a:cubicBezTo>
                    <a:pt x="590085" y="161922"/>
                    <a:pt x="587820" y="172963"/>
                    <a:pt x="587820" y="185135"/>
                  </a:cubicBezTo>
                  <a:cubicBezTo>
                    <a:pt x="587820" y="197307"/>
                    <a:pt x="584423" y="211178"/>
                    <a:pt x="586122" y="217406"/>
                  </a:cubicBezTo>
                  <a:cubicBezTo>
                    <a:pt x="587820" y="223634"/>
                    <a:pt x="595464" y="219105"/>
                    <a:pt x="598011" y="222502"/>
                  </a:cubicBezTo>
                  <a:cubicBezTo>
                    <a:pt x="600559" y="225899"/>
                    <a:pt x="601974" y="229862"/>
                    <a:pt x="601408" y="237788"/>
                  </a:cubicBezTo>
                  <a:cubicBezTo>
                    <a:pt x="600842" y="245714"/>
                    <a:pt x="599144" y="260718"/>
                    <a:pt x="594614" y="270059"/>
                  </a:cubicBezTo>
                  <a:cubicBezTo>
                    <a:pt x="590085" y="279401"/>
                    <a:pt x="579611" y="287044"/>
                    <a:pt x="574232" y="293838"/>
                  </a:cubicBezTo>
                  <a:cubicBezTo>
                    <a:pt x="568854" y="300632"/>
                    <a:pt x="566589" y="299499"/>
                    <a:pt x="562343" y="310823"/>
                  </a:cubicBezTo>
                  <a:cubicBezTo>
                    <a:pt x="558096" y="322146"/>
                    <a:pt x="554416" y="344793"/>
                    <a:pt x="548755" y="361777"/>
                  </a:cubicBezTo>
                  <a:cubicBezTo>
                    <a:pt x="543094" y="378762"/>
                    <a:pt x="536016" y="398012"/>
                    <a:pt x="528373" y="412732"/>
                  </a:cubicBezTo>
                  <a:cubicBezTo>
                    <a:pt x="520730" y="427452"/>
                    <a:pt x="507142" y="437077"/>
                    <a:pt x="502896" y="450099"/>
                  </a:cubicBezTo>
                  <a:cubicBezTo>
                    <a:pt x="498650" y="463120"/>
                    <a:pt x="496668" y="481804"/>
                    <a:pt x="502896" y="490862"/>
                  </a:cubicBezTo>
                  <a:cubicBezTo>
                    <a:pt x="509124" y="499921"/>
                    <a:pt x="522145" y="497656"/>
                    <a:pt x="540263" y="504450"/>
                  </a:cubicBezTo>
                  <a:cubicBezTo>
                    <a:pt x="558380" y="511244"/>
                    <a:pt x="586122" y="523133"/>
                    <a:pt x="611599" y="531626"/>
                  </a:cubicBezTo>
                  <a:cubicBezTo>
                    <a:pt x="637076" y="540118"/>
                    <a:pt x="671329" y="548045"/>
                    <a:pt x="693126" y="555405"/>
                  </a:cubicBezTo>
                  <a:cubicBezTo>
                    <a:pt x="714923" y="562765"/>
                    <a:pt x="727945" y="566162"/>
                    <a:pt x="742382" y="575786"/>
                  </a:cubicBezTo>
                  <a:cubicBezTo>
                    <a:pt x="756819" y="585411"/>
                    <a:pt x="770407" y="599565"/>
                    <a:pt x="779749" y="613153"/>
                  </a:cubicBezTo>
                  <a:cubicBezTo>
                    <a:pt x="789091" y="626741"/>
                    <a:pt x="795035" y="632969"/>
                    <a:pt x="798432" y="657314"/>
                  </a:cubicBezTo>
                  <a:cubicBezTo>
                    <a:pt x="801354" y="678255"/>
                    <a:pt x="803229" y="723910"/>
                    <a:pt x="801008" y="748854"/>
                  </a:cubicBezTo>
                  <a:cubicBezTo>
                    <a:pt x="801251" y="749312"/>
                    <a:pt x="801261" y="749781"/>
                    <a:pt x="801261" y="750251"/>
                  </a:cubicBezTo>
                  <a:lnTo>
                    <a:pt x="800565" y="754093"/>
                  </a:lnTo>
                  <a:cubicBezTo>
                    <a:pt x="800653" y="756021"/>
                    <a:pt x="800408" y="757730"/>
                    <a:pt x="800131" y="759223"/>
                  </a:cubicBezTo>
                  <a:cubicBezTo>
                    <a:pt x="798634" y="767282"/>
                    <a:pt x="796857" y="770284"/>
                    <a:pt x="794047" y="771058"/>
                  </a:cubicBezTo>
                  <a:cubicBezTo>
                    <a:pt x="759064" y="822822"/>
                    <a:pt x="596215" y="861869"/>
                    <a:pt x="400631" y="861869"/>
                  </a:cubicBezTo>
                  <a:cubicBezTo>
                    <a:pt x="179369" y="861869"/>
                    <a:pt x="0" y="811896"/>
                    <a:pt x="0" y="750251"/>
                  </a:cubicBezTo>
                  <a:lnTo>
                    <a:pt x="1789" y="740383"/>
                  </a:lnTo>
                  <a:cubicBezTo>
                    <a:pt x="690" y="714598"/>
                    <a:pt x="2466" y="676056"/>
                    <a:pt x="5081" y="657314"/>
                  </a:cubicBezTo>
                  <a:cubicBezTo>
                    <a:pt x="8478" y="632969"/>
                    <a:pt x="14423" y="626741"/>
                    <a:pt x="23765" y="613153"/>
                  </a:cubicBezTo>
                  <a:cubicBezTo>
                    <a:pt x="33107" y="599565"/>
                    <a:pt x="46694" y="585411"/>
                    <a:pt x="61131" y="575786"/>
                  </a:cubicBezTo>
                  <a:cubicBezTo>
                    <a:pt x="75568" y="566162"/>
                    <a:pt x="88590" y="562765"/>
                    <a:pt x="110387" y="555405"/>
                  </a:cubicBezTo>
                  <a:cubicBezTo>
                    <a:pt x="132185" y="548045"/>
                    <a:pt x="166437" y="540118"/>
                    <a:pt x="191915" y="531626"/>
                  </a:cubicBezTo>
                  <a:cubicBezTo>
                    <a:pt x="217392" y="523133"/>
                    <a:pt x="245133" y="511244"/>
                    <a:pt x="263251" y="504450"/>
                  </a:cubicBezTo>
                  <a:cubicBezTo>
                    <a:pt x="281368" y="497656"/>
                    <a:pt x="294390" y="499921"/>
                    <a:pt x="300617" y="490862"/>
                  </a:cubicBezTo>
                  <a:cubicBezTo>
                    <a:pt x="306845" y="481804"/>
                    <a:pt x="304863" y="463120"/>
                    <a:pt x="300617" y="450099"/>
                  </a:cubicBezTo>
                  <a:cubicBezTo>
                    <a:pt x="296372" y="437077"/>
                    <a:pt x="282784" y="427452"/>
                    <a:pt x="275140" y="412732"/>
                  </a:cubicBezTo>
                  <a:cubicBezTo>
                    <a:pt x="267497" y="398012"/>
                    <a:pt x="260420" y="378762"/>
                    <a:pt x="254758" y="361777"/>
                  </a:cubicBezTo>
                  <a:cubicBezTo>
                    <a:pt x="249097" y="344793"/>
                    <a:pt x="245417" y="322146"/>
                    <a:pt x="241171" y="310823"/>
                  </a:cubicBezTo>
                  <a:cubicBezTo>
                    <a:pt x="236925" y="299499"/>
                    <a:pt x="234660" y="300632"/>
                    <a:pt x="229281" y="293838"/>
                  </a:cubicBezTo>
                  <a:cubicBezTo>
                    <a:pt x="223903" y="287044"/>
                    <a:pt x="213429" y="279401"/>
                    <a:pt x="208899" y="270059"/>
                  </a:cubicBezTo>
                  <a:cubicBezTo>
                    <a:pt x="204370" y="260718"/>
                    <a:pt x="202671" y="245714"/>
                    <a:pt x="202105" y="237788"/>
                  </a:cubicBezTo>
                  <a:cubicBezTo>
                    <a:pt x="201539" y="229862"/>
                    <a:pt x="202955" y="225899"/>
                    <a:pt x="205502" y="222502"/>
                  </a:cubicBezTo>
                  <a:cubicBezTo>
                    <a:pt x="208050" y="219105"/>
                    <a:pt x="215693" y="223634"/>
                    <a:pt x="217392" y="217406"/>
                  </a:cubicBezTo>
                  <a:cubicBezTo>
                    <a:pt x="219090" y="211178"/>
                    <a:pt x="215693" y="197307"/>
                    <a:pt x="215693" y="185135"/>
                  </a:cubicBezTo>
                  <a:cubicBezTo>
                    <a:pt x="215693" y="172963"/>
                    <a:pt x="213429" y="161922"/>
                    <a:pt x="217392" y="144371"/>
                  </a:cubicBezTo>
                  <a:cubicBezTo>
                    <a:pt x="221355" y="126820"/>
                    <a:pt x="228432" y="98795"/>
                    <a:pt x="239472" y="79829"/>
                  </a:cubicBezTo>
                  <a:cubicBezTo>
                    <a:pt x="250512" y="60863"/>
                    <a:pt x="268912" y="42462"/>
                    <a:pt x="283633" y="30573"/>
                  </a:cubicBezTo>
                  <a:cubicBezTo>
                    <a:pt x="298353" y="18683"/>
                    <a:pt x="310808" y="13588"/>
                    <a:pt x="327793" y="8492"/>
                  </a:cubicBezTo>
                  <a:cubicBezTo>
                    <a:pt x="344778" y="3397"/>
                    <a:pt x="367708" y="849"/>
                    <a:pt x="385542" y="0"/>
                  </a:cubicBezTo>
                  <a:close/>
                </a:path>
              </a:pathLst>
            </a:custGeom>
            <a:solidFill>
              <a:srgbClr val="E31837"/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</p:grpSp>
      <p:sp>
        <p:nvSpPr>
          <p:cNvPr id="74" name="Oval 73"/>
          <p:cNvSpPr/>
          <p:nvPr/>
        </p:nvSpPr>
        <p:spPr>
          <a:xfrm>
            <a:off x="4273550" y="1531938"/>
            <a:ext cx="1231900" cy="1231900"/>
          </a:xfrm>
          <a:prstGeom prst="ellipse">
            <a:avLst/>
          </a:prstGeom>
          <a:solidFill>
            <a:srgbClr val="B51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5" name="TextBox 8"/>
          <p:cNvSpPr txBox="1">
            <a:spLocks noChangeArrowheads="1"/>
          </p:cNvSpPr>
          <p:nvPr/>
        </p:nvSpPr>
        <p:spPr bwMode="auto">
          <a:xfrm>
            <a:off x="4235450" y="1755775"/>
            <a:ext cx="12827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l-PL" sz="1050" b="1" dirty="0" smtClean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Korzyści </a:t>
            </a:r>
            <a:br>
              <a:rPr lang="pl-PL" sz="1050" b="1" dirty="0" smtClean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</a:br>
            <a:r>
              <a:rPr lang="pl-PL" sz="1050" b="1" dirty="0" smtClean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z uzyskania docelowego kształtu architektury</a:t>
            </a:r>
            <a:endParaRPr lang="pl-PL" sz="1050" b="1" baseline="30000" dirty="0" smtClean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76" name="Down Arrow 75"/>
          <p:cNvSpPr/>
          <p:nvPr/>
        </p:nvSpPr>
        <p:spPr>
          <a:xfrm rot="4661346">
            <a:off x="3706019" y="2026444"/>
            <a:ext cx="271463" cy="739775"/>
          </a:xfrm>
          <a:prstGeom prst="downArrow">
            <a:avLst/>
          </a:prstGeom>
          <a:solidFill>
            <a:srgbClr val="9191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7" name="Down Arrow 76"/>
          <p:cNvSpPr/>
          <p:nvPr/>
        </p:nvSpPr>
        <p:spPr>
          <a:xfrm rot="16938654" flipH="1">
            <a:off x="5807869" y="2026444"/>
            <a:ext cx="271463" cy="739775"/>
          </a:xfrm>
          <a:prstGeom prst="downArrow">
            <a:avLst/>
          </a:prstGeom>
          <a:solidFill>
            <a:srgbClr val="9191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1222375" y="3597275"/>
            <a:ext cx="190500" cy="190500"/>
          </a:xfrm>
          <a:prstGeom prst="ellipse">
            <a:avLst/>
          </a:prstGeom>
          <a:solidFill>
            <a:srgbClr val="E3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1222375" y="3994150"/>
            <a:ext cx="190500" cy="190500"/>
          </a:xfrm>
          <a:prstGeom prst="ellipse">
            <a:avLst/>
          </a:prstGeom>
          <a:solidFill>
            <a:srgbClr val="E3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1222375" y="4449763"/>
            <a:ext cx="190500" cy="190500"/>
          </a:xfrm>
          <a:prstGeom prst="ellipse">
            <a:avLst/>
          </a:prstGeom>
          <a:solidFill>
            <a:srgbClr val="E3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1222375" y="4889500"/>
            <a:ext cx="190500" cy="190500"/>
          </a:xfrm>
          <a:prstGeom prst="ellipse">
            <a:avLst/>
          </a:prstGeom>
          <a:solidFill>
            <a:srgbClr val="E3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1222375" y="5302250"/>
            <a:ext cx="190500" cy="190500"/>
          </a:xfrm>
          <a:prstGeom prst="ellipse">
            <a:avLst/>
          </a:prstGeom>
          <a:solidFill>
            <a:srgbClr val="E3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1222375" y="5721350"/>
            <a:ext cx="190500" cy="190500"/>
          </a:xfrm>
          <a:prstGeom prst="ellipse">
            <a:avLst/>
          </a:prstGeom>
          <a:solidFill>
            <a:srgbClr val="E3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5108575" y="3597275"/>
            <a:ext cx="190500" cy="190500"/>
          </a:xfrm>
          <a:prstGeom prst="ellipse">
            <a:avLst/>
          </a:prstGeom>
          <a:solidFill>
            <a:srgbClr val="E3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5108575" y="3994150"/>
            <a:ext cx="190500" cy="190500"/>
          </a:xfrm>
          <a:prstGeom prst="ellipse">
            <a:avLst/>
          </a:prstGeom>
          <a:solidFill>
            <a:srgbClr val="E3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5108575" y="4449763"/>
            <a:ext cx="190500" cy="190500"/>
          </a:xfrm>
          <a:prstGeom prst="ellipse">
            <a:avLst/>
          </a:prstGeom>
          <a:solidFill>
            <a:srgbClr val="E3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5108575" y="4889500"/>
            <a:ext cx="190500" cy="190500"/>
          </a:xfrm>
          <a:prstGeom prst="ellipse">
            <a:avLst/>
          </a:prstGeom>
          <a:solidFill>
            <a:srgbClr val="E3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83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2108200" y="274638"/>
            <a:ext cx="6426200" cy="708025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sz="1400" b="1" dirty="0" smtClean="0">
                <a:solidFill>
                  <a:schemeClr val="bg1">
                    <a:lumMod val="75000"/>
                  </a:schemeClr>
                </a:solidFill>
              </a:rPr>
              <a:t>Kierunki zmian w zakresie procesów i usług</a:t>
            </a:r>
            <a:endParaRPr lang="pl-PL" sz="1400" dirty="0" smtClean="0">
              <a:solidFill>
                <a:schemeClr val="bg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5388" y="1476375"/>
            <a:ext cx="3654425" cy="501650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33475" y="1476375"/>
            <a:ext cx="3654425" cy="501650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68450" y="1619250"/>
            <a:ext cx="2663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l-PL" sz="1600" b="1" dirty="0" smtClean="0">
                <a:solidFill>
                  <a:srgbClr val="C00000"/>
                </a:solidFill>
                <a:latin typeface="+mj-lt"/>
                <a:cs typeface="Calibri" panose="020F0502020204030204" pitchFamily="34" charset="0"/>
              </a:rPr>
              <a:t>Procesy</a:t>
            </a:r>
          </a:p>
        </p:txBody>
      </p:sp>
      <p:sp>
        <p:nvSpPr>
          <p:cNvPr id="7" name="Pentagon 59"/>
          <p:cNvSpPr>
            <a:spLocks noChangeArrowheads="1"/>
          </p:cNvSpPr>
          <p:nvPr/>
        </p:nvSpPr>
        <p:spPr bwMode="auto">
          <a:xfrm>
            <a:off x="1376363" y="1981200"/>
            <a:ext cx="3471862" cy="287338"/>
          </a:xfrm>
          <a:prstGeom prst="homePlate">
            <a:avLst>
              <a:gd name="adj" fmla="val 30326"/>
            </a:avLst>
          </a:prstGeom>
          <a:noFill/>
          <a:ln>
            <a:noFill/>
          </a:ln>
        </p:spPr>
        <p:txBody>
          <a:bodyPr lIns="54000" tIns="54000" rIns="54000" bIns="54000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defRPr/>
            </a:pPr>
            <a:r>
              <a:rPr lang="pl-PL" sz="1400" dirty="0" smtClean="0">
                <a:latin typeface="+mj-lt"/>
                <a:cs typeface="Calibri" panose="020F0502020204030204" pitchFamily="34" charset="0"/>
              </a:rPr>
              <a:t>Rozwój i standaryzacja procesów IT</a:t>
            </a:r>
          </a:p>
        </p:txBody>
      </p:sp>
      <p:sp>
        <p:nvSpPr>
          <p:cNvPr id="10" name="Pentagon 61"/>
          <p:cNvSpPr>
            <a:spLocks noChangeArrowheads="1"/>
          </p:cNvSpPr>
          <p:nvPr/>
        </p:nvSpPr>
        <p:spPr bwMode="auto">
          <a:xfrm>
            <a:off x="1376363" y="2468563"/>
            <a:ext cx="3471862" cy="288925"/>
          </a:xfrm>
          <a:prstGeom prst="homePlate">
            <a:avLst>
              <a:gd name="adj" fmla="val 26181"/>
            </a:avLst>
          </a:prstGeom>
          <a:noFill/>
          <a:ln>
            <a:noFill/>
          </a:ln>
        </p:spPr>
        <p:txBody>
          <a:bodyPr lIns="54000" tIns="54000" rIns="54000" bIns="54000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defRPr/>
            </a:pPr>
            <a:r>
              <a:rPr lang="pl-PL" sz="1400" dirty="0" smtClean="0">
                <a:latin typeface="+mj-lt"/>
                <a:cs typeface="Calibri" panose="020F0502020204030204" pitchFamily="34" charset="0"/>
              </a:rPr>
              <a:t>Rozwój procesów zarządzania portfelem projektów</a:t>
            </a:r>
          </a:p>
        </p:txBody>
      </p:sp>
      <p:sp>
        <p:nvSpPr>
          <p:cNvPr id="11" name="Pentagon 65"/>
          <p:cNvSpPr>
            <a:spLocks noChangeArrowheads="1"/>
          </p:cNvSpPr>
          <p:nvPr/>
        </p:nvSpPr>
        <p:spPr bwMode="auto">
          <a:xfrm>
            <a:off x="1374775" y="3038475"/>
            <a:ext cx="3475038" cy="288925"/>
          </a:xfrm>
          <a:prstGeom prst="homePlate">
            <a:avLst>
              <a:gd name="adj" fmla="val 26192"/>
            </a:avLst>
          </a:prstGeom>
          <a:noFill/>
          <a:ln>
            <a:noFill/>
          </a:ln>
        </p:spPr>
        <p:txBody>
          <a:bodyPr lIns="54000" tIns="54000" rIns="54000" bIns="54000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defRPr/>
            </a:pPr>
            <a:r>
              <a:rPr lang="pl-PL" sz="1400" dirty="0" smtClean="0">
                <a:latin typeface="+mj-lt"/>
                <a:cs typeface="Calibri" panose="020F0502020204030204" pitchFamily="34" charset="0"/>
              </a:rPr>
              <a:t>Rozwój procesów zarządzania architekturą korporacyjną</a:t>
            </a:r>
          </a:p>
        </p:txBody>
      </p:sp>
      <p:sp>
        <p:nvSpPr>
          <p:cNvPr id="12" name="Pentagon 67"/>
          <p:cNvSpPr>
            <a:spLocks noChangeArrowheads="1"/>
          </p:cNvSpPr>
          <p:nvPr/>
        </p:nvSpPr>
        <p:spPr bwMode="auto">
          <a:xfrm>
            <a:off x="1376363" y="3594100"/>
            <a:ext cx="3471862" cy="287338"/>
          </a:xfrm>
          <a:prstGeom prst="homePlate">
            <a:avLst>
              <a:gd name="adj" fmla="val 26325"/>
            </a:avLst>
          </a:prstGeom>
          <a:noFill/>
          <a:ln>
            <a:noFill/>
          </a:ln>
        </p:spPr>
        <p:txBody>
          <a:bodyPr lIns="54000" tIns="54000" rIns="54000" bIns="54000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defRPr/>
            </a:pPr>
            <a:r>
              <a:rPr lang="pl-PL" sz="1400" dirty="0" smtClean="0">
                <a:latin typeface="+mj-lt"/>
                <a:cs typeface="Calibri" panose="020F0502020204030204" pitchFamily="34" charset="0"/>
              </a:rPr>
              <a:t>Rozwój procesów zarządzania dostawcami IT</a:t>
            </a:r>
          </a:p>
        </p:txBody>
      </p:sp>
      <p:sp>
        <p:nvSpPr>
          <p:cNvPr id="14" name="Oval 13"/>
          <p:cNvSpPr/>
          <p:nvPr/>
        </p:nvSpPr>
        <p:spPr>
          <a:xfrm>
            <a:off x="1222375" y="2020888"/>
            <a:ext cx="190500" cy="190500"/>
          </a:xfrm>
          <a:prstGeom prst="ellipse">
            <a:avLst/>
          </a:prstGeom>
          <a:solidFill>
            <a:srgbClr val="E3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/>
          </a:p>
        </p:txBody>
      </p:sp>
      <p:sp>
        <p:nvSpPr>
          <p:cNvPr id="15" name="Oval 14"/>
          <p:cNvSpPr/>
          <p:nvPr/>
        </p:nvSpPr>
        <p:spPr>
          <a:xfrm>
            <a:off x="1222375" y="2482850"/>
            <a:ext cx="190500" cy="190500"/>
          </a:xfrm>
          <a:prstGeom prst="ellipse">
            <a:avLst/>
          </a:prstGeom>
          <a:solidFill>
            <a:srgbClr val="E3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/>
          </a:p>
        </p:txBody>
      </p:sp>
      <p:sp>
        <p:nvSpPr>
          <p:cNvPr id="16" name="Oval 15"/>
          <p:cNvSpPr/>
          <p:nvPr/>
        </p:nvSpPr>
        <p:spPr>
          <a:xfrm>
            <a:off x="1222375" y="3084513"/>
            <a:ext cx="190500" cy="190500"/>
          </a:xfrm>
          <a:prstGeom prst="ellipse">
            <a:avLst/>
          </a:prstGeom>
          <a:solidFill>
            <a:srgbClr val="E3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/>
          </a:p>
        </p:txBody>
      </p:sp>
      <p:sp>
        <p:nvSpPr>
          <p:cNvPr id="17" name="Oval 16"/>
          <p:cNvSpPr/>
          <p:nvPr/>
        </p:nvSpPr>
        <p:spPr>
          <a:xfrm>
            <a:off x="1222375" y="3657600"/>
            <a:ext cx="190500" cy="190500"/>
          </a:xfrm>
          <a:prstGeom prst="ellipse">
            <a:avLst/>
          </a:prstGeom>
          <a:solidFill>
            <a:srgbClr val="E3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500688" y="1619250"/>
            <a:ext cx="2663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l-PL" sz="1600" b="1" dirty="0" smtClean="0">
                <a:solidFill>
                  <a:srgbClr val="C00000"/>
                </a:solidFill>
                <a:latin typeface="+mj-lt"/>
                <a:cs typeface="Calibri" panose="020F0502020204030204" pitchFamily="34" charset="0"/>
              </a:rPr>
              <a:t>Usługi</a:t>
            </a:r>
          </a:p>
        </p:txBody>
      </p:sp>
      <p:sp>
        <p:nvSpPr>
          <p:cNvPr id="21" name="Pentagon 59"/>
          <p:cNvSpPr>
            <a:spLocks noChangeArrowheads="1"/>
          </p:cNvSpPr>
          <p:nvPr/>
        </p:nvSpPr>
        <p:spPr bwMode="auto">
          <a:xfrm>
            <a:off x="5248275" y="1976438"/>
            <a:ext cx="3471863" cy="287337"/>
          </a:xfrm>
          <a:prstGeom prst="homePlate">
            <a:avLst>
              <a:gd name="adj" fmla="val 30326"/>
            </a:avLst>
          </a:prstGeom>
          <a:noFill/>
          <a:ln>
            <a:noFill/>
          </a:ln>
        </p:spPr>
        <p:txBody>
          <a:bodyPr lIns="54000" tIns="54000" rIns="54000" bIns="54000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defRPr/>
            </a:pPr>
            <a:r>
              <a:rPr lang="pl-PL" sz="1400" dirty="0" smtClean="0">
                <a:latin typeface="+mj-lt"/>
                <a:cs typeface="Calibri" panose="020F0502020204030204" pitchFamily="34" charset="0"/>
              </a:rPr>
              <a:t>Jeden katalog usług</a:t>
            </a:r>
          </a:p>
        </p:txBody>
      </p:sp>
      <p:sp>
        <p:nvSpPr>
          <p:cNvPr id="22" name="Pentagon 61"/>
          <p:cNvSpPr>
            <a:spLocks noChangeArrowheads="1"/>
          </p:cNvSpPr>
          <p:nvPr/>
        </p:nvSpPr>
        <p:spPr bwMode="auto">
          <a:xfrm>
            <a:off x="5248275" y="2465388"/>
            <a:ext cx="3471863" cy="288925"/>
          </a:xfrm>
          <a:prstGeom prst="homePlate">
            <a:avLst>
              <a:gd name="adj" fmla="val 26181"/>
            </a:avLst>
          </a:prstGeom>
          <a:noFill/>
          <a:ln>
            <a:noFill/>
          </a:ln>
        </p:spPr>
        <p:txBody>
          <a:bodyPr lIns="54000" tIns="54000" rIns="54000" bIns="54000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defRPr/>
            </a:pPr>
            <a:r>
              <a:rPr lang="pl-PL" sz="1400" dirty="0" smtClean="0">
                <a:latin typeface="+mj-lt"/>
                <a:cs typeface="Calibri" panose="020F0502020204030204" pitchFamily="34" charset="0"/>
              </a:rPr>
              <a:t>Objęcie usługami IT wszystkich usług biznesowych</a:t>
            </a:r>
          </a:p>
        </p:txBody>
      </p:sp>
      <p:sp>
        <p:nvSpPr>
          <p:cNvPr id="23" name="Pentagon 65"/>
          <p:cNvSpPr>
            <a:spLocks noChangeArrowheads="1"/>
          </p:cNvSpPr>
          <p:nvPr/>
        </p:nvSpPr>
        <p:spPr bwMode="auto">
          <a:xfrm>
            <a:off x="5246688" y="3035300"/>
            <a:ext cx="3475037" cy="288925"/>
          </a:xfrm>
          <a:prstGeom prst="homePlate">
            <a:avLst>
              <a:gd name="adj" fmla="val 26192"/>
            </a:avLst>
          </a:prstGeom>
          <a:noFill/>
          <a:ln>
            <a:noFill/>
          </a:ln>
        </p:spPr>
        <p:txBody>
          <a:bodyPr lIns="54000" tIns="54000" rIns="54000" bIns="54000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defRPr/>
            </a:pPr>
            <a:r>
              <a:rPr lang="pl-PL" sz="1400" dirty="0" smtClean="0">
                <a:latin typeface="+mj-lt"/>
                <a:cs typeface="Calibri" panose="020F0502020204030204" pitchFamily="34" charset="0"/>
              </a:rPr>
              <a:t>Monitorowanie jakości dostarczanych usług</a:t>
            </a:r>
          </a:p>
        </p:txBody>
      </p:sp>
      <p:sp>
        <p:nvSpPr>
          <p:cNvPr id="24" name="Oval 23"/>
          <p:cNvSpPr/>
          <p:nvPr/>
        </p:nvSpPr>
        <p:spPr>
          <a:xfrm>
            <a:off x="5094288" y="2016125"/>
            <a:ext cx="190500" cy="190500"/>
          </a:xfrm>
          <a:prstGeom prst="ellipse">
            <a:avLst/>
          </a:prstGeom>
          <a:solidFill>
            <a:srgbClr val="E3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/>
          </a:p>
        </p:txBody>
      </p:sp>
      <p:sp>
        <p:nvSpPr>
          <p:cNvPr id="25" name="Oval 24"/>
          <p:cNvSpPr/>
          <p:nvPr/>
        </p:nvSpPr>
        <p:spPr>
          <a:xfrm>
            <a:off x="5094288" y="2479675"/>
            <a:ext cx="190500" cy="190500"/>
          </a:xfrm>
          <a:prstGeom prst="ellipse">
            <a:avLst/>
          </a:prstGeom>
          <a:solidFill>
            <a:srgbClr val="E3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/>
          </a:p>
        </p:txBody>
      </p:sp>
      <p:sp>
        <p:nvSpPr>
          <p:cNvPr id="26" name="Oval 25"/>
          <p:cNvSpPr/>
          <p:nvPr/>
        </p:nvSpPr>
        <p:spPr>
          <a:xfrm>
            <a:off x="5094288" y="3081338"/>
            <a:ext cx="190500" cy="190500"/>
          </a:xfrm>
          <a:prstGeom prst="ellipse">
            <a:avLst/>
          </a:prstGeom>
          <a:solidFill>
            <a:srgbClr val="E3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/>
          </a:p>
        </p:txBody>
      </p:sp>
      <p:pic>
        <p:nvPicPr>
          <p:cNvPr id="27" name="Picture 2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940" y="3486082"/>
            <a:ext cx="2663825" cy="29670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2108200" y="274638"/>
            <a:ext cx="6426200" cy="708025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sz="1400" b="1" dirty="0" smtClean="0">
                <a:solidFill>
                  <a:schemeClr val="bg1">
                    <a:lumMod val="75000"/>
                  </a:schemeClr>
                </a:solidFill>
              </a:rPr>
              <a:t>Kierunki zmian w obszarze ludzie i zasoby</a:t>
            </a:r>
            <a:endParaRPr lang="pl-PL" sz="1400" dirty="0" smtClean="0">
              <a:solidFill>
                <a:schemeClr val="bg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81355" y="1955884"/>
            <a:ext cx="3871958" cy="182499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pl-PL" sz="1400" b="1" kern="0" dirty="0">
                <a:solidFill>
                  <a:schemeClr val="accent4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Efektywne wykorzystanie </a:t>
            </a:r>
            <a:br>
              <a:rPr lang="pl-PL" sz="1400" b="1" kern="0" dirty="0">
                <a:solidFill>
                  <a:schemeClr val="accent4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</a:br>
            <a:r>
              <a:rPr lang="pl-PL" sz="1400" b="1" kern="0" dirty="0">
                <a:solidFill>
                  <a:schemeClr val="accent4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zasobów technologicznych</a:t>
            </a:r>
          </a:p>
          <a:p>
            <a:pPr algn="ctr">
              <a:defRPr/>
            </a:pPr>
            <a:endParaRPr lang="pl-PL" sz="1400" b="1" kern="0" dirty="0">
              <a:solidFill>
                <a:schemeClr val="accent4">
                  <a:lumMod val="7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108000" indent="-108000" algn="ctr">
              <a:buFont typeface="Arial" panose="020B0604020202020204" pitchFamily="34" charset="0"/>
              <a:buChar char="•"/>
              <a:defRPr/>
            </a:pPr>
            <a:r>
              <a:rPr lang="pl-PL" sz="1400" kern="0" dirty="0">
                <a:solidFill>
                  <a:schemeClr val="accent4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Standaryzacja</a:t>
            </a:r>
          </a:p>
          <a:p>
            <a:pPr marL="108000" indent="-108000" algn="ctr">
              <a:buFont typeface="Arial" panose="020B0604020202020204" pitchFamily="34" charset="0"/>
              <a:buChar char="•"/>
              <a:defRPr/>
            </a:pPr>
            <a:r>
              <a:rPr lang="pl-PL" sz="1400" kern="0" dirty="0">
                <a:solidFill>
                  <a:schemeClr val="accent4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Konsolidacja</a:t>
            </a:r>
          </a:p>
          <a:p>
            <a:pPr marL="108000" indent="-108000" algn="ctr">
              <a:buFont typeface="Arial" panose="020B0604020202020204" pitchFamily="34" charset="0"/>
              <a:buChar char="•"/>
              <a:defRPr/>
            </a:pPr>
            <a:r>
              <a:rPr lang="pl-PL" sz="1400" kern="0" dirty="0">
                <a:solidFill>
                  <a:schemeClr val="accent4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Centralizacja</a:t>
            </a:r>
          </a:p>
        </p:txBody>
      </p:sp>
      <p:sp>
        <p:nvSpPr>
          <p:cNvPr id="5" name="Rectangle 4"/>
          <p:cNvSpPr/>
          <p:nvPr/>
        </p:nvSpPr>
        <p:spPr>
          <a:xfrm>
            <a:off x="1013998" y="1955884"/>
            <a:ext cx="3870060" cy="182499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pl-PL" sz="1400" b="1" kern="0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Utrzymanie kompetencji</a:t>
            </a:r>
          </a:p>
          <a:p>
            <a:pPr algn="ctr">
              <a:defRPr/>
            </a:pPr>
            <a:endParaRPr lang="pl-PL" sz="1400" b="1" kern="0" dirty="0">
              <a:solidFill>
                <a:schemeClr val="accent1">
                  <a:lumMod val="7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108000" indent="-108000" algn="ctr">
              <a:buFont typeface="Arial" panose="020B0604020202020204" pitchFamily="34" charset="0"/>
              <a:buChar char="•"/>
              <a:defRPr/>
            </a:pPr>
            <a:r>
              <a:rPr lang="pl-PL" sz="1400" kern="0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Mechanizmy motywowania pracowników</a:t>
            </a:r>
          </a:p>
          <a:p>
            <a:pPr marL="108000" indent="-108000" algn="ctr">
              <a:buFont typeface="Arial" panose="020B0604020202020204" pitchFamily="34" charset="0"/>
              <a:buChar char="•"/>
              <a:defRPr/>
            </a:pPr>
            <a:r>
              <a:rPr lang="pl-PL" sz="1400" kern="0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Mechanizmy umożliwiające centralne zarządzanie kompetencjami</a:t>
            </a:r>
          </a:p>
        </p:txBody>
      </p:sp>
      <p:sp>
        <p:nvSpPr>
          <p:cNvPr id="6" name="Rectangle 5"/>
          <p:cNvSpPr/>
          <p:nvPr/>
        </p:nvSpPr>
        <p:spPr>
          <a:xfrm>
            <a:off x="1013998" y="3983871"/>
            <a:ext cx="3870060" cy="205834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pl-PL" sz="1400" b="1" kern="0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Zapewnienie nowych </a:t>
            </a:r>
            <a:br>
              <a:rPr lang="pl-PL" sz="1400" b="1" kern="0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</a:br>
            <a:r>
              <a:rPr lang="pl-PL" sz="1400" b="1" kern="0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kompetencji</a:t>
            </a:r>
          </a:p>
          <a:p>
            <a:pPr algn="ctr">
              <a:defRPr/>
            </a:pPr>
            <a:endParaRPr lang="pl-PL" sz="1400" b="1" kern="0" dirty="0">
              <a:solidFill>
                <a:schemeClr val="accent1">
                  <a:lumMod val="7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108000" indent="-108000" algn="ctr">
              <a:buFont typeface="Arial" panose="020B0604020202020204" pitchFamily="34" charset="0"/>
              <a:buChar char="•"/>
              <a:defRPr/>
            </a:pPr>
            <a:r>
              <a:rPr lang="pl-PL" sz="1400" kern="0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Architektonicznych</a:t>
            </a:r>
          </a:p>
          <a:p>
            <a:pPr marL="108000" indent="-108000" algn="ctr">
              <a:buFont typeface="Arial" panose="020B0604020202020204" pitchFamily="34" charset="0"/>
              <a:buChar char="•"/>
              <a:defRPr/>
            </a:pPr>
            <a:r>
              <a:rPr lang="pl-PL" sz="1400" kern="0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Analitycznych</a:t>
            </a:r>
          </a:p>
          <a:p>
            <a:pPr marL="108000" indent="-108000" algn="ctr">
              <a:buFont typeface="Arial" panose="020B0604020202020204" pitchFamily="34" charset="0"/>
              <a:buChar char="•"/>
              <a:defRPr/>
            </a:pPr>
            <a:r>
              <a:rPr lang="pl-PL" sz="1400" kern="0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Zarządzania portfelem </a:t>
            </a:r>
            <a:r>
              <a:rPr lang="pl-PL" sz="1400" kern="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projektów </a:t>
            </a:r>
            <a:r>
              <a:rPr lang="pl-PL" sz="1400" kern="0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i projektami</a:t>
            </a:r>
          </a:p>
          <a:p>
            <a:pPr marL="108000" indent="-108000" algn="ctr">
              <a:buFont typeface="Arial" panose="020B0604020202020204" pitchFamily="34" charset="0"/>
              <a:buChar char="•"/>
              <a:defRPr/>
            </a:pPr>
            <a:r>
              <a:rPr lang="pl-PL" sz="1400" kern="0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Zarządzania usługowego </a:t>
            </a:r>
            <a:r>
              <a:rPr lang="pl-PL" sz="1400" kern="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i </a:t>
            </a:r>
            <a:r>
              <a:rPr lang="pl-PL" sz="1400" kern="0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procesowego IT</a:t>
            </a:r>
          </a:p>
        </p:txBody>
      </p:sp>
      <p:sp>
        <p:nvSpPr>
          <p:cNvPr id="7" name="Rectangle 6"/>
          <p:cNvSpPr/>
          <p:nvPr/>
        </p:nvSpPr>
        <p:spPr>
          <a:xfrm>
            <a:off x="5081355" y="3983871"/>
            <a:ext cx="3871958" cy="205834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pl-PL" sz="1400" b="1" kern="0" dirty="0">
                <a:solidFill>
                  <a:schemeClr val="accent4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Projekty i programy</a:t>
            </a:r>
          </a:p>
          <a:p>
            <a:pPr algn="ctr">
              <a:defRPr/>
            </a:pPr>
            <a:endParaRPr lang="pl-PL" sz="1400" b="1" kern="0" dirty="0">
              <a:solidFill>
                <a:schemeClr val="accent4">
                  <a:lumMod val="7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108000" indent="-108000" algn="ctr">
              <a:buFont typeface="Arial" panose="020B0604020202020204" pitchFamily="34" charset="0"/>
              <a:buChar char="•"/>
              <a:defRPr/>
            </a:pPr>
            <a:r>
              <a:rPr lang="pl-PL" sz="1400" kern="0" dirty="0">
                <a:solidFill>
                  <a:schemeClr val="accent4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Zarządzanie architekturą</a:t>
            </a:r>
          </a:p>
          <a:p>
            <a:pPr marL="108000" indent="-108000" algn="ctr">
              <a:buFont typeface="Arial" panose="020B0604020202020204" pitchFamily="34" charset="0"/>
              <a:buChar char="•"/>
              <a:defRPr/>
            </a:pPr>
            <a:r>
              <a:rPr lang="pl-PL" sz="1400" kern="0" dirty="0">
                <a:solidFill>
                  <a:schemeClr val="accent4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Skuteczne pozyskiwanie </a:t>
            </a:r>
            <a:br>
              <a:rPr lang="pl-PL" sz="1400" kern="0" dirty="0">
                <a:solidFill>
                  <a:schemeClr val="accent4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</a:br>
            <a:r>
              <a:rPr lang="pl-PL" sz="1400" kern="0" dirty="0">
                <a:solidFill>
                  <a:schemeClr val="accent4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zasobów zewnętrznych  </a:t>
            </a:r>
            <a:br>
              <a:rPr lang="pl-PL" sz="1400" kern="0" dirty="0">
                <a:solidFill>
                  <a:schemeClr val="accent4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</a:br>
            <a:r>
              <a:rPr lang="pl-PL" sz="1400" kern="0" dirty="0">
                <a:solidFill>
                  <a:schemeClr val="accent4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(kryteria pozacenowe)</a:t>
            </a:r>
          </a:p>
        </p:txBody>
      </p:sp>
      <p:sp>
        <p:nvSpPr>
          <p:cNvPr id="9" name="Oval 8"/>
          <p:cNvSpPr/>
          <p:nvPr/>
        </p:nvSpPr>
        <p:spPr>
          <a:xfrm>
            <a:off x="4134709" y="2993590"/>
            <a:ext cx="1720658" cy="1720660"/>
          </a:xfrm>
          <a:prstGeom prst="ellipse">
            <a:avLst/>
          </a:prstGeom>
          <a:solidFill>
            <a:srgbClr val="FFFFFF"/>
          </a:solidFill>
          <a:ln w="57150" cap="rnd" cmpd="sng" algn="ctr">
            <a:solidFill>
              <a:schemeClr val="accent1"/>
            </a:solidFill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lvl="2" algn="ctr">
              <a:defRPr/>
            </a:pPr>
            <a:endParaRPr lang="pl-PL" sz="1400" b="1" kern="0" dirty="0">
              <a:solidFill>
                <a:schemeClr val="accent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242842" y="3101725"/>
            <a:ext cx="1506288" cy="1506288"/>
          </a:xfrm>
          <a:prstGeom prst="ellipse">
            <a:avLst/>
          </a:prstGeom>
          <a:solidFill>
            <a:schemeClr val="accent1"/>
          </a:solidFill>
          <a:ln w="57150" cap="rnd" cmpd="sng" algn="ctr">
            <a:solidFill>
              <a:schemeClr val="accent1"/>
            </a:solidFill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lvl="2" algn="ctr">
              <a:defRPr/>
            </a:pPr>
            <a:r>
              <a:rPr lang="pl-PL" sz="1400" b="1" kern="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Zasoby Resortu Finansów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13998" y="1597333"/>
            <a:ext cx="3870060" cy="30732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400" b="1" dirty="0">
                <a:latin typeface="+mj-lt"/>
                <a:cs typeface="Times New Roman" panose="02020603050405020304" pitchFamily="18" charset="0"/>
              </a:rPr>
              <a:t>Zasoby ludzkie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81355" y="1595437"/>
            <a:ext cx="3871958" cy="30732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400" b="1" dirty="0">
                <a:latin typeface="+mj-lt"/>
                <a:cs typeface="Times New Roman" panose="02020603050405020304" pitchFamily="18" charset="0"/>
              </a:rPr>
              <a:t>Zasoby technologiczne</a:t>
            </a:r>
          </a:p>
        </p:txBody>
      </p:sp>
    </p:spTree>
    <p:extLst>
      <p:ext uri="{BB962C8B-B14F-4D97-AF65-F5344CB8AC3E}">
        <p14:creationId xmlns:p14="http://schemas.microsoft.com/office/powerpoint/2010/main" val="128053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2108200" y="274638"/>
            <a:ext cx="6426200" cy="708025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sz="2000" b="1" dirty="0" smtClean="0">
                <a:solidFill>
                  <a:schemeClr val="bg1">
                    <a:lumMod val="75000"/>
                  </a:schemeClr>
                </a:solidFill>
              </a:rPr>
              <a:t>Agenda</a:t>
            </a:r>
            <a:endParaRPr lang="pl-PL" sz="2000" dirty="0" smtClean="0">
              <a:solidFill>
                <a:schemeClr val="bg2"/>
              </a:solidFill>
            </a:endParaRPr>
          </a:p>
        </p:txBody>
      </p:sp>
      <p:graphicFrame>
        <p:nvGraphicFramePr>
          <p:cNvPr id="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31559"/>
              </p:ext>
            </p:extLst>
          </p:nvPr>
        </p:nvGraphicFramePr>
        <p:xfrm>
          <a:off x="995869" y="1477542"/>
          <a:ext cx="4250686" cy="4709832"/>
        </p:xfrm>
        <a:graphic>
          <a:graphicData uri="http://schemas.openxmlformats.org/drawingml/2006/table">
            <a:tbl>
              <a:tblPr/>
              <a:tblGrid>
                <a:gridCol w="3614231"/>
                <a:gridCol w="636455"/>
              </a:tblGrid>
              <a:tr h="322121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Plan prezentacji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1" marR="72001" marT="72000" marB="72000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1050" b="1" kern="1200" noProof="0" dirty="0" smtClean="0">
                          <a:solidFill>
                            <a:srgbClr val="00338D"/>
                          </a:solidFill>
                          <a:latin typeface="Arial"/>
                          <a:ea typeface="+mn-ea"/>
                          <a:cs typeface="Arial" pitchFamily="34" charset="0"/>
                        </a:rPr>
                        <a:t> </a:t>
                      </a:r>
                      <a:endParaRPr lang="en-GB" sz="1100" b="0" kern="1200" noProof="0" dirty="0" smtClean="0">
                        <a:solidFill>
                          <a:srgbClr val="00338D"/>
                        </a:solidFill>
                        <a:latin typeface="Arial"/>
                        <a:ea typeface="+mn-ea"/>
                        <a:cs typeface="Arial" pitchFamily="34" charset="0"/>
                      </a:endParaRPr>
                    </a:p>
                  </a:txBody>
                  <a:tcPr marL="72001" marR="72001" marT="72000" marB="72000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1787">
                <a:tc>
                  <a:txBody>
                    <a:bodyPr/>
                    <a:lstStyle/>
                    <a:p>
                      <a:pPr marL="187325" marR="0" lvl="1" indent="-18573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pl-PL" altLang="pl-PL" sz="1050" b="1" dirty="0" smtClean="0">
                          <a:cs typeface="Times New Roman" panose="02020603050405020304" pitchFamily="18" charset="0"/>
                        </a:rPr>
                        <a:t>Oczekiwania Biznesu</a:t>
                      </a:r>
                    </a:p>
                    <a:p>
                      <a:pPr marL="644525" marR="0" lvl="2" indent="-18573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pl-PL" altLang="pl-PL" sz="105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Kontekst biznesowy Strategii</a:t>
                      </a:r>
                    </a:p>
                    <a:p>
                      <a:pPr marL="644525" marR="0" lvl="2" indent="-18573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pl-PL" altLang="pl-PL" sz="105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Wyznaczniki sukcesu</a:t>
                      </a:r>
                    </a:p>
                    <a:p>
                      <a:pPr marL="644525" marR="0" lvl="2" indent="-18573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pl-PL" altLang="pl-PL" sz="105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Możliwości biznesu</a:t>
                      </a:r>
                    </a:p>
                    <a:p>
                      <a:pPr marL="644525" marR="0" lvl="2" indent="-18573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pl-PL" altLang="pl-PL" sz="105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Wkład IT w osiągnięcie wyznaczników sukcesu</a:t>
                      </a:r>
                    </a:p>
                  </a:txBody>
                  <a:tcPr marL="72001" marR="72001" marT="72000" marB="720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7325" marR="0" lvl="1" indent="-185738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pl-PL" sz="900" b="0" kern="1200" noProof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str.</a:t>
                      </a:r>
                      <a:r>
                        <a:rPr lang="pl-PL" sz="900" b="0" kern="120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pl-PL" sz="1100" b="1" kern="1200" noProof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3</a:t>
                      </a:r>
                      <a:endParaRPr lang="en-GB" sz="1100" b="1" kern="1200" noProof="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72001" marR="72001" marT="72000" marB="72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1787">
                <a:tc>
                  <a:txBody>
                    <a:bodyPr/>
                    <a:lstStyle/>
                    <a:p>
                      <a:pPr marL="187325" marR="0" lvl="1" indent="-18573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lang="pl-PL" sz="1050" b="1" kern="1200" noProof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Zarządzanie</a:t>
                      </a:r>
                    </a:p>
                    <a:p>
                      <a:pPr marL="644525" marR="0" lvl="2" indent="-18573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lang="pl-PL" sz="1050" b="0" kern="1200" noProof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Pryncypia architektoniczne</a:t>
                      </a:r>
                    </a:p>
                    <a:p>
                      <a:pPr marL="644525" marR="0" lvl="2" indent="-18573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lang="pl-PL" sz="1050" b="0" kern="1200" noProof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Zarządzanie ZSIRF</a:t>
                      </a:r>
                    </a:p>
                    <a:p>
                      <a:pPr marL="644525" marR="0" lvl="2" indent="-18573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lang="pl-PL" sz="1050" b="0" kern="1200" noProof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Zarządzanie finansami IT</a:t>
                      </a:r>
                    </a:p>
                    <a:p>
                      <a:pPr marL="644525" marR="0" lvl="2" indent="-18573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lang="pl-PL" sz="1050" b="0" kern="1200" noProof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Metryki IT</a:t>
                      </a:r>
                    </a:p>
                  </a:txBody>
                  <a:tcPr marL="72001" marR="72001" marT="72000" marB="720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7325" marR="0" lvl="1" indent="-185738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pl-PL" sz="900" b="0" kern="1200" noProof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str.</a:t>
                      </a:r>
                      <a:r>
                        <a:rPr lang="pl-PL" sz="1000" b="0" kern="120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pl-PL" sz="1100" b="1" kern="1200" noProof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11</a:t>
                      </a:r>
                      <a:endParaRPr lang="en-GB" sz="1100" b="1" kern="1200" noProof="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72001" marR="72001" marT="72000" marB="72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1787">
                <a:tc>
                  <a:txBody>
                    <a:bodyPr/>
                    <a:lstStyle/>
                    <a:p>
                      <a:pPr marL="187325" marR="0" lvl="1" indent="-18573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pl-PL" sz="1050" b="1" kern="1200" noProof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Stan docelowy ZSIRF</a:t>
                      </a:r>
                    </a:p>
                    <a:p>
                      <a:pPr marL="644525" marR="0" lvl="2" indent="-18573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pl-PL" sz="1050" b="0" kern="1200" noProof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Architektura korporacyjna</a:t>
                      </a:r>
                    </a:p>
                    <a:p>
                      <a:pPr marL="644525" marR="0" lvl="2" indent="-18573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pl-PL" sz="1050" b="0" kern="1200" noProof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Procesy i usługi w IT</a:t>
                      </a:r>
                    </a:p>
                    <a:p>
                      <a:pPr marL="644525" marR="0" lvl="2" indent="-18573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pl-PL" sz="1050" b="0" kern="1200" noProof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Ludzie i struktura organizacyjna</a:t>
                      </a:r>
                    </a:p>
                    <a:p>
                      <a:pPr marL="644525" marR="0" lvl="2" indent="-18573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pl-PL" sz="1050" b="0" kern="1200" noProof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Zasoby</a:t>
                      </a:r>
                    </a:p>
                  </a:txBody>
                  <a:tcPr marL="72001" marR="72001" marT="72000" marB="720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7325" marR="0" lvl="1" indent="-185738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lang="pl-PL" sz="900" b="0" kern="1200" noProof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str.</a:t>
                      </a:r>
                      <a:r>
                        <a:rPr lang="pl-PL" sz="1000" b="0" kern="120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pl-PL" sz="1100" b="1" kern="1200" noProof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16</a:t>
                      </a:r>
                      <a:endParaRPr lang="en-GB" sz="1100" b="1" kern="1200" noProof="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72001" marR="72001" marT="72000" marB="72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09">
                <a:tc>
                  <a:txBody>
                    <a:bodyPr/>
                    <a:lstStyle/>
                    <a:p>
                      <a:pPr marL="187325" marR="0" lvl="1" indent="-18573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pl-PL" sz="1050" b="1" kern="1200" noProof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Wdrożenie Strategii</a:t>
                      </a:r>
                    </a:p>
                    <a:p>
                      <a:pPr marL="644525" marR="0" lvl="2" indent="-18573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pl-PL" sz="1050" b="0" kern="1200" noProof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Zasady komunikacji Strategii</a:t>
                      </a:r>
                    </a:p>
                    <a:p>
                      <a:pPr marL="644525" marR="0" lvl="2" indent="-18573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pl-PL" sz="1050" b="0" kern="1200" noProof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Zasady monitorowania i aktualizacji Strategii</a:t>
                      </a:r>
                    </a:p>
                  </a:txBody>
                  <a:tcPr marL="72001" marR="72001" marT="72000" marB="720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7325" marR="0" lvl="1" indent="-185738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lang="pl-PL" sz="900" b="0" kern="1200" noProof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str.</a:t>
                      </a:r>
                      <a:r>
                        <a:rPr lang="pl-PL" sz="1000" b="0" kern="120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pl-PL" sz="1100" b="1" kern="1200" noProof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20</a:t>
                      </a:r>
                      <a:endParaRPr lang="en-GB" sz="1100" b="1" kern="1200" noProof="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72001" marR="72001" marT="72000" marB="720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072777" y="1810748"/>
            <a:ext cx="7740000" cy="0"/>
          </a:xfrm>
          <a:prstGeom prst="line">
            <a:avLst/>
          </a:prstGeom>
          <a:ln>
            <a:solidFill>
              <a:srgbClr val="97989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5416885" y="1882141"/>
            <a:ext cx="3225092" cy="4190107"/>
            <a:chOff x="5178425" y="1966595"/>
            <a:chExt cx="4373124" cy="4053205"/>
          </a:xfrm>
        </p:grpSpPr>
        <p:pic>
          <p:nvPicPr>
            <p:cNvPr id="7" name="Picture 3" descr="C:\Users\rpajka\Desktop\NOWE SLAJDY zdjecia\72193246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" r="9"/>
            <a:stretch/>
          </p:blipFill>
          <p:spPr bwMode="auto">
            <a:xfrm>
              <a:off x="5178425" y="3051175"/>
              <a:ext cx="4373124" cy="2968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3" descr="C:\Users\rpajka\Desktop\NOWE SLAJDY zdjecia\72193246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" r="9" b="80856"/>
            <a:stretch/>
          </p:blipFill>
          <p:spPr bwMode="auto">
            <a:xfrm>
              <a:off x="5178425" y="1966595"/>
              <a:ext cx="4373124" cy="1477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726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2108200" y="274638"/>
            <a:ext cx="6426200" cy="708025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sz="1400" b="1" dirty="0" smtClean="0">
                <a:solidFill>
                  <a:schemeClr val="bg1">
                    <a:lumMod val="75000"/>
                  </a:schemeClr>
                </a:solidFill>
              </a:rPr>
              <a:t>Strategia ZSIRF będzie wdrażana poprzez programy i projekty</a:t>
            </a:r>
            <a:endParaRPr lang="pl-PL" sz="1400" dirty="0" smtClean="0">
              <a:solidFill>
                <a:schemeClr val="bg2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 rot="16200000">
            <a:off x="3531180" y="2421822"/>
            <a:ext cx="169492" cy="396000"/>
          </a:xfrm>
          <a:prstGeom prst="downArrow">
            <a:avLst>
              <a:gd name="adj1" fmla="val 29088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9" name="Down Arrow 58"/>
          <p:cNvSpPr/>
          <p:nvPr/>
        </p:nvSpPr>
        <p:spPr>
          <a:xfrm rot="16200000">
            <a:off x="3036817" y="3510496"/>
            <a:ext cx="169492" cy="396000"/>
          </a:xfrm>
          <a:prstGeom prst="downArrow">
            <a:avLst>
              <a:gd name="adj1" fmla="val 29088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0" name="Down Arrow 59"/>
          <p:cNvSpPr/>
          <p:nvPr/>
        </p:nvSpPr>
        <p:spPr>
          <a:xfrm rot="12318590" flipV="1">
            <a:off x="5310670" y="1892510"/>
            <a:ext cx="169492" cy="276581"/>
          </a:xfrm>
          <a:prstGeom prst="downArrow">
            <a:avLst>
              <a:gd name="adj1" fmla="val 29088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3" name="Down Arrow 72"/>
          <p:cNvSpPr/>
          <p:nvPr/>
        </p:nvSpPr>
        <p:spPr>
          <a:xfrm rot="9281410" flipH="1" flipV="1">
            <a:off x="4482002" y="1902034"/>
            <a:ext cx="169492" cy="276581"/>
          </a:xfrm>
          <a:prstGeom prst="downArrow">
            <a:avLst>
              <a:gd name="adj1" fmla="val 29088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74" name="Group 73"/>
          <p:cNvGrpSpPr/>
          <p:nvPr/>
        </p:nvGrpSpPr>
        <p:grpSpPr>
          <a:xfrm>
            <a:off x="1330016" y="2376506"/>
            <a:ext cx="2050833" cy="673200"/>
            <a:chOff x="1279340" y="2081243"/>
            <a:chExt cx="2050833" cy="673200"/>
          </a:xfrm>
        </p:grpSpPr>
        <p:sp>
          <p:nvSpPr>
            <p:cNvPr id="75" name="Rectangle 74"/>
            <p:cNvSpPr/>
            <p:nvPr/>
          </p:nvSpPr>
          <p:spPr>
            <a:xfrm>
              <a:off x="1279340" y="2250443"/>
              <a:ext cx="1425575" cy="504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l-PL" sz="1050" dirty="0" smtClean="0">
                  <a:solidFill>
                    <a:srgbClr val="FFFFFF"/>
                  </a:solidFill>
                </a:rPr>
                <a:t>Rozwój kompetencji IT</a:t>
              </a:r>
              <a:endParaRPr lang="en-US" sz="1050" dirty="0">
                <a:solidFill>
                  <a:srgbClr val="FFFFFF"/>
                </a:solidFill>
              </a:endParaRPr>
            </a:p>
          </p:txBody>
        </p:sp>
        <p:sp>
          <p:nvSpPr>
            <p:cNvPr id="76" name="AutoShape 81"/>
            <p:cNvSpPr>
              <a:spLocks noChangeArrowheads="1"/>
            </p:cNvSpPr>
            <p:nvPr/>
          </p:nvSpPr>
          <p:spPr bwMode="auto">
            <a:xfrm>
              <a:off x="2692973" y="2081243"/>
              <a:ext cx="637200" cy="673200"/>
            </a:xfrm>
            <a:prstGeom prst="cube">
              <a:avLst>
                <a:gd name="adj" fmla="val 24949"/>
              </a:avLst>
            </a:prstGeom>
            <a:solidFill>
              <a:schemeClr val="accent3">
                <a:lumMod val="75000"/>
              </a:scheme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36000" tIns="91440" rIns="36000" bIns="91440" anchor="ctr"/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5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77" name="Oval 76"/>
          <p:cNvSpPr/>
          <p:nvPr/>
        </p:nvSpPr>
        <p:spPr>
          <a:xfrm>
            <a:off x="3338642" y="2168713"/>
            <a:ext cx="3251200" cy="32512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6350" algn="ctr">
            <a:noFill/>
            <a:round/>
            <a:headEnd/>
            <a:tailEnd/>
          </a:ln>
          <a:effectLst/>
          <a:extLst/>
        </p:spPr>
        <p:txBody>
          <a:bodyPr lIns="72000" tIns="180000"/>
          <a:lstStyle/>
          <a:p>
            <a:pPr marL="85725" indent="-85725">
              <a:spcBef>
                <a:spcPct val="30000"/>
              </a:spcBef>
              <a:buClr>
                <a:srgbClr val="E20074"/>
              </a:buClr>
            </a:pPr>
            <a:endParaRPr lang="pl-PL" sz="1000" kern="0">
              <a:solidFill>
                <a:sysClr val="windowText" lastClr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8" name="Oval 77"/>
          <p:cNvSpPr/>
          <p:nvPr/>
        </p:nvSpPr>
        <p:spPr>
          <a:xfrm>
            <a:off x="3390055" y="2220126"/>
            <a:ext cx="3148374" cy="3148374"/>
          </a:xfrm>
          <a:prstGeom prst="ellipse">
            <a:avLst/>
          </a:prstGeom>
          <a:gradFill rotWithShape="1">
            <a:gsLst>
              <a:gs pos="41000">
                <a:srgbClr val="FFFFFF"/>
              </a:gs>
              <a:gs pos="0">
                <a:schemeClr val="bg1">
                  <a:lumMod val="85000"/>
                </a:schemeClr>
              </a:gs>
            </a:gsLst>
            <a:lin ang="5400000" scaled="1"/>
          </a:gradFill>
          <a:ln w="6350" algn="ctr">
            <a:solidFill>
              <a:srgbClr val="BABBBC"/>
            </a:solidFill>
            <a:round/>
            <a:headEnd/>
            <a:tailEnd/>
          </a:ln>
          <a:effectLst/>
        </p:spPr>
        <p:txBody>
          <a:bodyPr lIns="72000" tIns="180000"/>
          <a:lstStyle/>
          <a:p>
            <a:pPr marL="85725" indent="-85725">
              <a:spcBef>
                <a:spcPct val="30000"/>
              </a:spcBef>
              <a:buClr>
                <a:srgbClr val="E20074"/>
              </a:buClr>
            </a:pPr>
            <a:endParaRPr lang="pl-PL" sz="1000" kern="0">
              <a:solidFill>
                <a:sysClr val="windowText" lastClr="000000"/>
              </a:solidFill>
              <a:latin typeface="Arial" charset="0"/>
              <a:cs typeface="Arial" charset="0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3966550" y="2789768"/>
            <a:ext cx="1995385" cy="2009090"/>
            <a:chOff x="3758075" y="2700620"/>
            <a:chExt cx="1995385" cy="2009090"/>
          </a:xfrm>
        </p:grpSpPr>
        <p:sp>
          <p:nvSpPr>
            <p:cNvPr id="80" name="AutoShape 73"/>
            <p:cNvSpPr>
              <a:spLocks noChangeArrowheads="1"/>
            </p:cNvSpPr>
            <p:nvPr/>
          </p:nvSpPr>
          <p:spPr bwMode="auto">
            <a:xfrm>
              <a:off x="4256485" y="3226633"/>
              <a:ext cx="1001858" cy="1009668"/>
            </a:xfrm>
            <a:prstGeom prst="cube">
              <a:avLst>
                <a:gd name="adj" fmla="val 24949"/>
              </a:avLst>
            </a:prstGeom>
            <a:solidFill>
              <a:srgbClr val="00338D"/>
            </a:solidFill>
            <a:ln w="12700">
              <a:solidFill>
                <a:srgbClr val="8099C6"/>
              </a:solidFill>
              <a:miter lim="800000"/>
              <a:headEnd/>
              <a:tailEnd/>
            </a:ln>
          </p:spPr>
          <p:txBody>
            <a:bodyPr lIns="45720" tIns="91440" rIns="45720" bIns="9144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1" name="AutoShape 77"/>
            <p:cNvSpPr>
              <a:spLocks noChangeArrowheads="1"/>
            </p:cNvSpPr>
            <p:nvPr/>
          </p:nvSpPr>
          <p:spPr bwMode="auto">
            <a:xfrm>
              <a:off x="3999687" y="3460294"/>
              <a:ext cx="1003942" cy="1009668"/>
            </a:xfrm>
            <a:prstGeom prst="cube">
              <a:avLst>
                <a:gd name="adj" fmla="val 24949"/>
              </a:avLst>
            </a:prstGeom>
            <a:solidFill>
              <a:srgbClr val="00338D"/>
            </a:solidFill>
            <a:ln w="12700">
              <a:solidFill>
                <a:srgbClr val="8099C6"/>
              </a:solidFill>
              <a:miter lim="800000"/>
              <a:headEnd/>
              <a:tailEnd/>
            </a:ln>
          </p:spPr>
          <p:txBody>
            <a:bodyPr lIns="45720" tIns="91440" rIns="45720" bIns="9144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2" name="AutoShape 78"/>
            <p:cNvSpPr>
              <a:spLocks noChangeArrowheads="1"/>
            </p:cNvSpPr>
            <p:nvPr/>
          </p:nvSpPr>
          <p:spPr bwMode="auto">
            <a:xfrm>
              <a:off x="3999687" y="2700620"/>
              <a:ext cx="1003942" cy="1009668"/>
            </a:xfrm>
            <a:prstGeom prst="cube">
              <a:avLst>
                <a:gd name="adj" fmla="val 24949"/>
              </a:avLst>
            </a:prstGeom>
            <a:solidFill>
              <a:schemeClr val="accent1">
                <a:lumMod val="75000"/>
              </a:schemeClr>
            </a:solidFill>
            <a:ln w="12700">
              <a:solidFill>
                <a:schemeClr val="accent1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lIns="45720" tIns="91440" rIns="45720" bIns="9144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3" name="AutoShape 80"/>
            <p:cNvSpPr>
              <a:spLocks noChangeArrowheads="1"/>
            </p:cNvSpPr>
            <p:nvPr/>
          </p:nvSpPr>
          <p:spPr bwMode="auto">
            <a:xfrm>
              <a:off x="3758075" y="3700042"/>
              <a:ext cx="1001858" cy="1009668"/>
            </a:xfrm>
            <a:prstGeom prst="cube">
              <a:avLst>
                <a:gd name="adj" fmla="val 24949"/>
              </a:avLst>
            </a:prstGeom>
            <a:solidFill>
              <a:srgbClr val="00338D"/>
            </a:solidFill>
            <a:ln w="12700">
              <a:solidFill>
                <a:srgbClr val="8099C6"/>
              </a:solidFill>
              <a:miter lim="800000"/>
              <a:headEnd/>
              <a:tailEnd/>
            </a:ln>
          </p:spPr>
          <p:txBody>
            <a:bodyPr lIns="45720" tIns="91440" rIns="45720" bIns="91440" anchor="ctr"/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4" name="AutoShape 81"/>
            <p:cNvSpPr>
              <a:spLocks noChangeArrowheads="1"/>
            </p:cNvSpPr>
            <p:nvPr/>
          </p:nvSpPr>
          <p:spPr bwMode="auto">
            <a:xfrm>
              <a:off x="3758075" y="2940369"/>
              <a:ext cx="1001858" cy="1009668"/>
            </a:xfrm>
            <a:prstGeom prst="cube">
              <a:avLst>
                <a:gd name="adj" fmla="val 24949"/>
              </a:avLst>
            </a:prstGeom>
            <a:solidFill>
              <a:schemeClr val="accent1">
                <a:lumMod val="75000"/>
              </a:schemeClr>
            </a:solidFill>
            <a:ln w="12700">
              <a:solidFill>
                <a:schemeClr val="accent1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lIns="45720" tIns="91440" rIns="45720" bIns="91440" anchor="ctr"/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5" name="AutoShape 88"/>
            <p:cNvSpPr>
              <a:spLocks noChangeArrowheads="1"/>
            </p:cNvSpPr>
            <p:nvPr/>
          </p:nvSpPr>
          <p:spPr bwMode="auto">
            <a:xfrm>
              <a:off x="4751602" y="3460294"/>
              <a:ext cx="1001858" cy="1009668"/>
            </a:xfrm>
            <a:prstGeom prst="cube">
              <a:avLst>
                <a:gd name="adj" fmla="val 24949"/>
              </a:avLst>
            </a:prstGeom>
            <a:solidFill>
              <a:schemeClr val="accent1">
                <a:lumMod val="75000"/>
              </a:schemeClr>
            </a:solidFill>
            <a:ln w="12700">
              <a:solidFill>
                <a:schemeClr val="accent1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lIns="45720" tIns="91440" rIns="45720" bIns="9144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6" name="AutoShape 89"/>
            <p:cNvSpPr>
              <a:spLocks noChangeArrowheads="1"/>
            </p:cNvSpPr>
            <p:nvPr/>
          </p:nvSpPr>
          <p:spPr bwMode="auto">
            <a:xfrm>
              <a:off x="4751602" y="2700620"/>
              <a:ext cx="1001858" cy="1009668"/>
            </a:xfrm>
            <a:prstGeom prst="cube">
              <a:avLst>
                <a:gd name="adj" fmla="val 24949"/>
              </a:avLst>
            </a:prstGeom>
            <a:solidFill>
              <a:schemeClr val="accent1">
                <a:lumMod val="75000"/>
              </a:schemeClr>
            </a:solidFill>
            <a:ln w="12700">
              <a:solidFill>
                <a:schemeClr val="accent1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lIns="45720" tIns="91440" rIns="45720" bIns="9144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AutoShape 91"/>
            <p:cNvSpPr>
              <a:spLocks noChangeArrowheads="1"/>
            </p:cNvSpPr>
            <p:nvPr/>
          </p:nvSpPr>
          <p:spPr bwMode="auto">
            <a:xfrm>
              <a:off x="4507907" y="3700042"/>
              <a:ext cx="1001858" cy="1009668"/>
            </a:xfrm>
            <a:prstGeom prst="cube">
              <a:avLst>
                <a:gd name="adj" fmla="val 24949"/>
              </a:avLst>
            </a:prstGeom>
            <a:solidFill>
              <a:schemeClr val="accent1">
                <a:lumMod val="75000"/>
              </a:schemeClr>
            </a:solidFill>
            <a:ln w="12700">
              <a:solidFill>
                <a:schemeClr val="accent1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lIns="45720" tIns="91440" rIns="45720" bIns="91440" anchor="ctr"/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8" name="AutoShape 92"/>
            <p:cNvSpPr>
              <a:spLocks noChangeArrowheads="1"/>
            </p:cNvSpPr>
            <p:nvPr/>
          </p:nvSpPr>
          <p:spPr bwMode="auto">
            <a:xfrm>
              <a:off x="4507909" y="2940369"/>
              <a:ext cx="1001858" cy="1009668"/>
            </a:xfrm>
            <a:prstGeom prst="cube">
              <a:avLst>
                <a:gd name="adj" fmla="val 24949"/>
              </a:avLst>
            </a:prstGeom>
            <a:solidFill>
              <a:schemeClr val="accent1">
                <a:lumMod val="75000"/>
              </a:schemeClr>
            </a:solidFill>
            <a:ln w="12700">
              <a:solidFill>
                <a:schemeClr val="accent1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lIns="45720" tIns="91440" rIns="45720" bIns="91440" anchor="ctr"/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3764432" y="3199199"/>
              <a:ext cx="1493410" cy="150728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lvl="0" algn="ctr"/>
              <a:r>
                <a:rPr lang="pl-PL" sz="1400" b="1" dirty="0" smtClean="0">
                  <a:solidFill>
                    <a:srgbClr val="FFFFFF"/>
                  </a:solidFill>
                </a:rPr>
                <a:t>Strategia Zintegrowanego </a:t>
              </a:r>
              <a:r>
                <a:rPr lang="pl-PL" sz="1400" b="1" smtClean="0">
                  <a:solidFill>
                    <a:srgbClr val="FFFFFF"/>
                  </a:solidFill>
                </a:rPr>
                <a:t>Systemu Informacyjnego </a:t>
              </a:r>
              <a:r>
                <a:rPr lang="pl-PL" sz="1400" b="1" dirty="0" smtClean="0">
                  <a:solidFill>
                    <a:srgbClr val="FFFFFF"/>
                  </a:solidFill>
                </a:rPr>
                <a:t>Resortu Finansów</a:t>
              </a:r>
              <a:endParaRPr lang="en-US" sz="1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918330" y="3470889"/>
            <a:ext cx="2006008" cy="673200"/>
            <a:chOff x="774890" y="3008343"/>
            <a:chExt cx="2006008" cy="673200"/>
          </a:xfrm>
        </p:grpSpPr>
        <p:sp>
          <p:nvSpPr>
            <p:cNvPr id="93" name="Rectangle 92"/>
            <p:cNvSpPr/>
            <p:nvPr/>
          </p:nvSpPr>
          <p:spPr>
            <a:xfrm>
              <a:off x="774890" y="3177543"/>
              <a:ext cx="1368000" cy="50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l-PL" sz="1050" dirty="0" smtClean="0">
                  <a:solidFill>
                    <a:srgbClr val="FFFFFF"/>
                  </a:solidFill>
                </a:rPr>
                <a:t>Rozwój architektury korporacyjnej RF</a:t>
              </a:r>
              <a:endParaRPr lang="en-US" sz="1050" dirty="0">
                <a:solidFill>
                  <a:srgbClr val="FFFFFF"/>
                </a:solidFill>
              </a:endParaRPr>
            </a:p>
          </p:txBody>
        </p:sp>
        <p:sp>
          <p:nvSpPr>
            <p:cNvPr id="94" name="AutoShape 81"/>
            <p:cNvSpPr>
              <a:spLocks noChangeArrowheads="1"/>
            </p:cNvSpPr>
            <p:nvPr/>
          </p:nvSpPr>
          <p:spPr bwMode="auto">
            <a:xfrm>
              <a:off x="2143698" y="3008343"/>
              <a:ext cx="637200" cy="673200"/>
            </a:xfrm>
            <a:prstGeom prst="cube">
              <a:avLst>
                <a:gd name="adj" fmla="val 24949"/>
              </a:avLst>
            </a:prstGeom>
            <a:solidFill>
              <a:schemeClr val="accent3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36000" tIns="91440" rIns="36000" bIns="91440" anchor="ctr"/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5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968196" y="4562776"/>
            <a:ext cx="2080602" cy="673200"/>
            <a:chOff x="824756" y="4017993"/>
            <a:chExt cx="2080602" cy="673200"/>
          </a:xfrm>
        </p:grpSpPr>
        <p:sp>
          <p:nvSpPr>
            <p:cNvPr id="96" name="Rectangle 95"/>
            <p:cNvSpPr/>
            <p:nvPr/>
          </p:nvSpPr>
          <p:spPr>
            <a:xfrm>
              <a:off x="824756" y="4187193"/>
              <a:ext cx="1440000" cy="504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pl-PL" sz="1000" dirty="0" smtClean="0">
                  <a:solidFill>
                    <a:schemeClr val="tx1"/>
                  </a:solidFill>
                </a:rPr>
                <a:t>Optymalizacja wykorzystania zasobów technologicznych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97" name="AutoShape 81"/>
            <p:cNvSpPr>
              <a:spLocks noChangeArrowheads="1"/>
            </p:cNvSpPr>
            <p:nvPr/>
          </p:nvSpPr>
          <p:spPr bwMode="auto">
            <a:xfrm>
              <a:off x="2268158" y="4017993"/>
              <a:ext cx="637200" cy="673200"/>
            </a:xfrm>
            <a:prstGeom prst="cube">
              <a:avLst>
                <a:gd name="adj" fmla="val 24949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36000" tIns="91440" rIns="36000" bIns="91440" anchor="ctr"/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5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2394331" y="5659656"/>
            <a:ext cx="2174657" cy="673200"/>
            <a:chOff x="2250891" y="5561043"/>
            <a:chExt cx="2174657" cy="673200"/>
          </a:xfrm>
        </p:grpSpPr>
        <p:sp>
          <p:nvSpPr>
            <p:cNvPr id="99" name="Rectangle 98"/>
            <p:cNvSpPr/>
            <p:nvPr/>
          </p:nvSpPr>
          <p:spPr>
            <a:xfrm>
              <a:off x="2250891" y="5730243"/>
              <a:ext cx="1549400" cy="504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l-PL" sz="1050" dirty="0" smtClean="0">
                  <a:solidFill>
                    <a:schemeClr val="tx1"/>
                  </a:solidFill>
                </a:rPr>
                <a:t>Zapewnienie bezpieczeństwa zasobów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02" name="AutoShape 81"/>
            <p:cNvSpPr>
              <a:spLocks noChangeArrowheads="1"/>
            </p:cNvSpPr>
            <p:nvPr/>
          </p:nvSpPr>
          <p:spPr bwMode="auto">
            <a:xfrm>
              <a:off x="3788348" y="5561043"/>
              <a:ext cx="637200" cy="673200"/>
            </a:xfrm>
            <a:prstGeom prst="cube">
              <a:avLst>
                <a:gd name="adj" fmla="val 24949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36000" tIns="91440" rIns="36000" bIns="91440" anchor="ctr"/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5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5214819" y="5659656"/>
            <a:ext cx="2120143" cy="673200"/>
            <a:chOff x="5071379" y="5561043"/>
            <a:chExt cx="2120143" cy="673200"/>
          </a:xfrm>
        </p:grpSpPr>
        <p:sp>
          <p:nvSpPr>
            <p:cNvPr id="108" name="Rectangle 107"/>
            <p:cNvSpPr/>
            <p:nvPr/>
          </p:nvSpPr>
          <p:spPr>
            <a:xfrm>
              <a:off x="5642122" y="5561043"/>
              <a:ext cx="1549400" cy="504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dirty="0" smtClean="0">
                  <a:solidFill>
                    <a:schemeClr val="tx1"/>
                  </a:solidFill>
                </a:rPr>
                <a:t>Inne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1" name="AutoShape 81"/>
            <p:cNvSpPr>
              <a:spLocks noChangeArrowheads="1"/>
            </p:cNvSpPr>
            <p:nvPr/>
          </p:nvSpPr>
          <p:spPr bwMode="auto">
            <a:xfrm>
              <a:off x="5071379" y="5561043"/>
              <a:ext cx="637200" cy="673200"/>
            </a:xfrm>
            <a:prstGeom prst="cube">
              <a:avLst>
                <a:gd name="adj" fmla="val 2494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45720" tIns="91440" rIns="45720" bIns="91440" anchor="ctr"/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2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6753798" y="4562776"/>
            <a:ext cx="2120143" cy="673200"/>
            <a:chOff x="6753798" y="4464163"/>
            <a:chExt cx="2120143" cy="673200"/>
          </a:xfrm>
        </p:grpSpPr>
        <p:sp>
          <p:nvSpPr>
            <p:cNvPr id="113" name="Rectangle 112"/>
            <p:cNvSpPr/>
            <p:nvPr/>
          </p:nvSpPr>
          <p:spPr>
            <a:xfrm>
              <a:off x="7324541" y="4464163"/>
              <a:ext cx="1549400" cy="504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l-PL" sz="1200" dirty="0" smtClean="0">
                  <a:solidFill>
                    <a:schemeClr val="tx1"/>
                  </a:solidFill>
                </a:rPr>
                <a:t>e-Podatki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4" name="AutoShape 81"/>
            <p:cNvSpPr>
              <a:spLocks noChangeArrowheads="1"/>
            </p:cNvSpPr>
            <p:nvPr/>
          </p:nvSpPr>
          <p:spPr bwMode="auto">
            <a:xfrm>
              <a:off x="6753798" y="4464163"/>
              <a:ext cx="637200" cy="673200"/>
            </a:xfrm>
            <a:prstGeom prst="cube">
              <a:avLst>
                <a:gd name="adj" fmla="val 24949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36000" tIns="91440" rIns="36000" bIns="91440" anchor="ctr"/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2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6951918" y="3470889"/>
            <a:ext cx="2120143" cy="673200"/>
            <a:chOff x="6951918" y="3372276"/>
            <a:chExt cx="2120143" cy="673200"/>
          </a:xfrm>
        </p:grpSpPr>
        <p:sp>
          <p:nvSpPr>
            <p:cNvPr id="116" name="Rectangle 115"/>
            <p:cNvSpPr/>
            <p:nvPr/>
          </p:nvSpPr>
          <p:spPr>
            <a:xfrm>
              <a:off x="7522661" y="3372276"/>
              <a:ext cx="1549400" cy="50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l-PL" sz="1200" dirty="0" smtClean="0">
                  <a:solidFill>
                    <a:schemeClr val="bg1"/>
                  </a:solidFill>
                </a:rPr>
                <a:t>PUESC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17" name="AutoShape 81"/>
            <p:cNvSpPr>
              <a:spLocks noChangeArrowheads="1"/>
            </p:cNvSpPr>
            <p:nvPr/>
          </p:nvSpPr>
          <p:spPr bwMode="auto">
            <a:xfrm>
              <a:off x="6951918" y="3372276"/>
              <a:ext cx="637200" cy="673200"/>
            </a:xfrm>
            <a:prstGeom prst="cube">
              <a:avLst>
                <a:gd name="adj" fmla="val 24949"/>
              </a:avLst>
            </a:prstGeom>
            <a:solidFill>
              <a:schemeClr val="accent1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36000" tIns="91440" rIns="36000" bIns="91440" anchor="ctr"/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2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6499798" y="2376506"/>
            <a:ext cx="2120143" cy="673200"/>
            <a:chOff x="6499798" y="2277893"/>
            <a:chExt cx="2120143" cy="673200"/>
          </a:xfrm>
        </p:grpSpPr>
        <p:sp>
          <p:nvSpPr>
            <p:cNvPr id="119" name="Rectangle 118"/>
            <p:cNvSpPr/>
            <p:nvPr/>
          </p:nvSpPr>
          <p:spPr>
            <a:xfrm>
              <a:off x="7070541" y="2277893"/>
              <a:ext cx="1549400" cy="504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l-PL" sz="1200" dirty="0" smtClean="0">
                  <a:solidFill>
                    <a:srgbClr val="FFFFFF"/>
                  </a:solidFill>
                </a:rPr>
                <a:t>e-Finanse Publiczne</a:t>
              </a:r>
              <a:endParaRPr lang="en-US" sz="1200" dirty="0">
                <a:solidFill>
                  <a:srgbClr val="FFFFFF"/>
                </a:solidFill>
              </a:endParaRPr>
            </a:p>
          </p:txBody>
        </p:sp>
        <p:sp>
          <p:nvSpPr>
            <p:cNvPr id="120" name="AutoShape 81"/>
            <p:cNvSpPr>
              <a:spLocks noChangeArrowheads="1"/>
            </p:cNvSpPr>
            <p:nvPr/>
          </p:nvSpPr>
          <p:spPr bwMode="auto">
            <a:xfrm>
              <a:off x="6499798" y="2277893"/>
              <a:ext cx="637200" cy="673200"/>
            </a:xfrm>
            <a:prstGeom prst="cube">
              <a:avLst>
                <a:gd name="adj" fmla="val 24949"/>
              </a:avLst>
            </a:prstGeom>
            <a:solidFill>
              <a:schemeClr val="accent1">
                <a:lumMod val="75000"/>
              </a:scheme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36000" tIns="91440" rIns="36000" bIns="91440" anchor="ctr"/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200" b="1" i="0" u="none" strike="noStrike" kern="0" cap="none" spc="0" normalizeH="0" baseline="0" noProof="0">
                <a:ln>
                  <a:noFill/>
                </a:ln>
                <a:solidFill>
                  <a:srgbClr val="409DAD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21" name="Rectangle 120"/>
          <p:cNvSpPr/>
          <p:nvPr/>
        </p:nvSpPr>
        <p:spPr>
          <a:xfrm>
            <a:off x="5994781" y="1282123"/>
            <a:ext cx="1755774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l-PL" sz="1200" dirty="0" smtClean="0">
                <a:solidFill>
                  <a:srgbClr val="FFFFFF"/>
                </a:solidFill>
              </a:rPr>
              <a:t>e-Cło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22" name="AutoShape 81"/>
          <p:cNvSpPr>
            <a:spLocks noChangeArrowheads="1"/>
          </p:cNvSpPr>
          <p:nvPr/>
        </p:nvSpPr>
        <p:spPr bwMode="auto">
          <a:xfrm>
            <a:off x="5424038" y="1282123"/>
            <a:ext cx="637200" cy="673200"/>
          </a:xfrm>
          <a:prstGeom prst="cube">
            <a:avLst>
              <a:gd name="adj" fmla="val 24949"/>
            </a:avLst>
          </a:prstGeom>
          <a:solidFill>
            <a:schemeClr val="accent1">
              <a:lumMod val="50000"/>
            </a:schemeClr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91440" rIns="36000" bIns="91440" anchor="ctr"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1" i="0" u="none" strike="noStrike" kern="0" cap="none" spc="0" normalizeH="0" baseline="0" noProof="0">
              <a:ln>
                <a:noFill/>
              </a:ln>
              <a:solidFill>
                <a:srgbClr val="B2D4EF"/>
              </a:solidFill>
              <a:effectLst/>
              <a:uLnTx/>
              <a:uFillTx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2536631" y="1452118"/>
            <a:ext cx="1549400" cy="504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l-PL" sz="1050" dirty="0" smtClean="0">
                <a:solidFill>
                  <a:srgbClr val="FFFFFF"/>
                </a:solidFill>
              </a:rPr>
              <a:t>Optymalizacja organizacji IT</a:t>
            </a:r>
            <a:endParaRPr lang="en-US" sz="1050" dirty="0">
              <a:solidFill>
                <a:srgbClr val="FFFFFF"/>
              </a:solidFill>
            </a:endParaRPr>
          </a:p>
        </p:txBody>
      </p:sp>
      <p:sp>
        <p:nvSpPr>
          <p:cNvPr id="124" name="AutoShape 81"/>
          <p:cNvSpPr>
            <a:spLocks noChangeArrowheads="1"/>
          </p:cNvSpPr>
          <p:nvPr/>
        </p:nvSpPr>
        <p:spPr bwMode="auto">
          <a:xfrm>
            <a:off x="4074088" y="1282918"/>
            <a:ext cx="637200" cy="673200"/>
          </a:xfrm>
          <a:prstGeom prst="cube">
            <a:avLst>
              <a:gd name="adj" fmla="val 24949"/>
            </a:avLst>
          </a:prstGeom>
          <a:solidFill>
            <a:schemeClr val="accent3">
              <a:lumMod val="50000"/>
            </a:schemeClr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91440" rIns="36000" bIns="91440" anchor="ctr"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50" b="1" i="0" u="none" strike="noStrike" kern="0" cap="none" spc="0" normalizeH="0" baseline="0" noProof="0">
              <a:ln>
                <a:noFill/>
              </a:ln>
              <a:solidFill>
                <a:srgbClr val="B2D4EF"/>
              </a:solidFill>
              <a:effectLst/>
              <a:uLnTx/>
              <a:uFillTx/>
            </a:endParaRPr>
          </a:p>
        </p:txBody>
      </p:sp>
      <p:sp>
        <p:nvSpPr>
          <p:cNvPr id="127" name="Down Arrow 126"/>
          <p:cNvSpPr/>
          <p:nvPr/>
        </p:nvSpPr>
        <p:spPr>
          <a:xfrm rot="5400000">
            <a:off x="6713380" y="3600639"/>
            <a:ext cx="169492" cy="324000"/>
          </a:xfrm>
          <a:prstGeom prst="downArrow">
            <a:avLst>
              <a:gd name="adj1" fmla="val 29088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0" name="Down Arrow 129"/>
          <p:cNvSpPr/>
          <p:nvPr/>
        </p:nvSpPr>
        <p:spPr>
          <a:xfrm rot="5400000">
            <a:off x="6237471" y="2488256"/>
            <a:ext cx="169492" cy="360000"/>
          </a:xfrm>
          <a:prstGeom prst="downArrow">
            <a:avLst>
              <a:gd name="adj1" fmla="val 29088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3" name="Down Arrow 132"/>
          <p:cNvSpPr/>
          <p:nvPr/>
        </p:nvSpPr>
        <p:spPr>
          <a:xfrm rot="7468025">
            <a:off x="6434496" y="4634613"/>
            <a:ext cx="169492" cy="468000"/>
          </a:xfrm>
          <a:prstGeom prst="downArrow">
            <a:avLst>
              <a:gd name="adj1" fmla="val 29088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6" name="Down Arrow 135"/>
          <p:cNvSpPr/>
          <p:nvPr/>
        </p:nvSpPr>
        <p:spPr>
          <a:xfrm rot="9281410">
            <a:off x="5339245" y="5388184"/>
            <a:ext cx="169492" cy="276581"/>
          </a:xfrm>
          <a:prstGeom prst="downArrow">
            <a:avLst>
              <a:gd name="adj1" fmla="val 29088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4" name="Down Arrow 143"/>
          <p:cNvSpPr/>
          <p:nvPr/>
        </p:nvSpPr>
        <p:spPr>
          <a:xfrm rot="12318590" flipH="1">
            <a:off x="4253402" y="5388183"/>
            <a:ext cx="169492" cy="276581"/>
          </a:xfrm>
          <a:prstGeom prst="downArrow">
            <a:avLst>
              <a:gd name="adj1" fmla="val 29088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0" name="Down Arrow 149"/>
          <p:cNvSpPr/>
          <p:nvPr/>
        </p:nvSpPr>
        <p:spPr>
          <a:xfrm rot="12868025">
            <a:off x="3157640" y="4533696"/>
            <a:ext cx="169492" cy="468000"/>
          </a:xfrm>
          <a:prstGeom prst="downArrow">
            <a:avLst>
              <a:gd name="adj1" fmla="val 29088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992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pole tekstowe 7"/>
          <p:cNvSpPr txBox="1">
            <a:spLocks noChangeArrowheads="1"/>
          </p:cNvSpPr>
          <p:nvPr/>
        </p:nvSpPr>
        <p:spPr bwMode="auto">
          <a:xfrm>
            <a:off x="1060450" y="5859463"/>
            <a:ext cx="1081088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l-PL" sz="700" dirty="0">
                <a:solidFill>
                  <a:schemeClr val="accent4"/>
                </a:solidFill>
                <a:latin typeface="Arial" charset="0"/>
                <a:cs typeface="Arial" charset="0"/>
              </a:rPr>
              <a:t>ul. Świętokrzyska 12</a:t>
            </a:r>
          </a:p>
          <a:p>
            <a:pPr eaLnBrk="1" hangingPunct="1">
              <a:defRPr/>
            </a:pPr>
            <a:r>
              <a:rPr lang="pl-PL" sz="700" dirty="0">
                <a:solidFill>
                  <a:schemeClr val="accent4"/>
                </a:solidFill>
                <a:latin typeface="Arial" charset="0"/>
                <a:cs typeface="Arial" charset="0"/>
              </a:rPr>
              <a:t>00-916 Warszawa</a:t>
            </a:r>
          </a:p>
          <a:p>
            <a:pPr eaLnBrk="1" hangingPunct="1">
              <a:defRPr/>
            </a:pPr>
            <a:endParaRPr lang="pl-PL" sz="500" dirty="0">
              <a:solidFill>
                <a:schemeClr val="accent4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l-PL" sz="700" dirty="0">
                <a:solidFill>
                  <a:srgbClr val="ADAFB2"/>
                </a:solidFill>
              </a:rPr>
              <a:t>tel.: +48 22 123 45 67</a:t>
            </a:r>
          </a:p>
          <a:p>
            <a:pPr eaLnBrk="1" hangingPunct="1">
              <a:defRPr/>
            </a:pPr>
            <a:r>
              <a:rPr lang="pl-PL" sz="700" dirty="0">
                <a:solidFill>
                  <a:srgbClr val="ADAFB2"/>
                </a:solidFill>
              </a:rPr>
              <a:t>fax :+48 22 123 45 67</a:t>
            </a:r>
          </a:p>
          <a:p>
            <a:pPr eaLnBrk="1" hangingPunct="1">
              <a:defRPr/>
            </a:pPr>
            <a:endParaRPr lang="pl-PL" sz="5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l-PL" sz="700" dirty="0">
                <a:solidFill>
                  <a:schemeClr val="accent1"/>
                </a:solidFill>
                <a:latin typeface="Arial" charset="0"/>
                <a:cs typeface="Arial" charset="0"/>
              </a:rPr>
              <a:t>www.mf.gov.pl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34150" y="3200400"/>
            <a:ext cx="5887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Dziękuję za uwagę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29541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2108200" y="274638"/>
            <a:ext cx="6426200" cy="708025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sz="1400" b="1" dirty="0" smtClean="0">
                <a:solidFill>
                  <a:schemeClr val="bg1">
                    <a:lumMod val="75000"/>
                  </a:schemeClr>
                </a:solidFill>
              </a:rPr>
              <a:t>Interesariuszy Resortu Finansów można podzielić na siedem grup w zależności od wartości, jakie im Resort dostarcza poprzez świadczenie usług elektronicznych.</a:t>
            </a:r>
            <a:endParaRPr lang="pl-PL" sz="1400" dirty="0" smtClean="0">
              <a:solidFill>
                <a:schemeClr val="bg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77194" y="1165412"/>
            <a:ext cx="5728406" cy="276999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pl-PL" sz="1200" b="1" dirty="0" smtClean="0"/>
              <a:t>Resort Finansów dostarcza Interesariuszom określone wartości</a:t>
            </a:r>
            <a:endParaRPr lang="pl-PL" sz="1200" b="1" dirty="0"/>
          </a:p>
        </p:txBody>
      </p:sp>
      <p:grpSp>
        <p:nvGrpSpPr>
          <p:cNvPr id="51" name="Group 50"/>
          <p:cNvGrpSpPr>
            <a:grpSpLocks/>
          </p:cNvGrpSpPr>
          <p:nvPr/>
        </p:nvGrpSpPr>
        <p:grpSpPr bwMode="auto">
          <a:xfrm>
            <a:off x="7377116" y="4912470"/>
            <a:ext cx="1686204" cy="962025"/>
            <a:chOff x="7264805" y="4975667"/>
            <a:chExt cx="1800000" cy="960883"/>
          </a:xfrm>
        </p:grpSpPr>
        <p:sp>
          <p:nvSpPr>
            <p:cNvPr id="52" name="Rectangle 3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gray">
            <a:xfrm>
              <a:off x="7264805" y="4975667"/>
              <a:ext cx="1800000" cy="359935"/>
            </a:xfrm>
            <a:prstGeom prst="rect">
              <a:avLst/>
            </a:prstGeom>
            <a:solidFill>
              <a:srgbClr val="E318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l-PL" altLang="pl-PL" sz="1100" b="1" dirty="0"/>
                <a:t>Dostawcy</a:t>
              </a:r>
              <a:endParaRPr lang="en-GB" altLang="pl-PL" sz="1100" b="1" dirty="0"/>
            </a:p>
          </p:txBody>
        </p:sp>
        <p:sp>
          <p:nvSpPr>
            <p:cNvPr id="100" name="Rectangle 10"/>
            <p:cNvSpPr>
              <a:spLocks noChangeArrowheads="1"/>
            </p:cNvSpPr>
            <p:nvPr/>
          </p:nvSpPr>
          <p:spPr bwMode="auto">
            <a:xfrm>
              <a:off x="7264805" y="5356181"/>
              <a:ext cx="1800000" cy="580369"/>
            </a:xfrm>
            <a:prstGeom prst="rect">
              <a:avLst/>
            </a:prstGeom>
            <a:noFill/>
            <a:ln w="12700">
              <a:solidFill>
                <a:srgbClr val="E3183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pl-PL" altLang="pl-PL" sz="900"/>
                <a:t>Dostawcy, kontrahenci</a:t>
              </a:r>
              <a:endParaRPr lang="pl-PL" altLang="pl-PL" sz="900">
                <a:cs typeface="Times New Roman" panose="02020603050405020304" pitchFamily="18" charset="0"/>
              </a:endParaRPr>
            </a:p>
          </p:txBody>
        </p:sp>
      </p:grpSp>
      <p:grpSp>
        <p:nvGrpSpPr>
          <p:cNvPr id="101" name="Group 49"/>
          <p:cNvGrpSpPr>
            <a:grpSpLocks/>
          </p:cNvGrpSpPr>
          <p:nvPr/>
        </p:nvGrpSpPr>
        <p:grpSpPr bwMode="auto">
          <a:xfrm>
            <a:off x="7377116" y="3788520"/>
            <a:ext cx="1686204" cy="960438"/>
            <a:chOff x="7264805" y="3831461"/>
            <a:chExt cx="1800000" cy="961325"/>
          </a:xfrm>
        </p:grpSpPr>
        <p:sp>
          <p:nvSpPr>
            <p:cNvPr id="102" name="Rectangle 36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gray">
            <a:xfrm>
              <a:off x="7264805" y="3831461"/>
              <a:ext cx="1800000" cy="360696"/>
            </a:xfrm>
            <a:prstGeom prst="rect">
              <a:avLst/>
            </a:prstGeom>
            <a:solidFill>
              <a:srgbClr val="E318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l-PL" altLang="pl-PL" sz="1100" b="1" dirty="0"/>
                <a:t>Interesariusze wewnętrzni</a:t>
              </a:r>
              <a:endParaRPr lang="en-GB" altLang="pl-PL" sz="1100" b="1" dirty="0"/>
            </a:p>
          </p:txBody>
        </p:sp>
        <p:sp>
          <p:nvSpPr>
            <p:cNvPr id="103" name="Rectangle 11"/>
            <p:cNvSpPr>
              <a:spLocks noChangeArrowheads="1"/>
            </p:cNvSpPr>
            <p:nvPr/>
          </p:nvSpPr>
          <p:spPr bwMode="auto">
            <a:xfrm>
              <a:off x="7264805" y="4212417"/>
              <a:ext cx="1800000" cy="580369"/>
            </a:xfrm>
            <a:prstGeom prst="rect">
              <a:avLst/>
            </a:prstGeom>
            <a:noFill/>
            <a:ln w="12700">
              <a:solidFill>
                <a:srgbClr val="E3183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pl-PL" altLang="pl-PL" sz="900"/>
                <a:t>Kierownictwo RF, Pracownicy RF</a:t>
              </a:r>
              <a:endParaRPr lang="pl-PL" altLang="pl-PL" sz="900">
                <a:cs typeface="Times New Roman" panose="02020603050405020304" pitchFamily="18" charset="0"/>
              </a:endParaRPr>
            </a:p>
          </p:txBody>
        </p:sp>
      </p:grpSp>
      <p:grpSp>
        <p:nvGrpSpPr>
          <p:cNvPr id="104" name="Group 48"/>
          <p:cNvGrpSpPr>
            <a:grpSpLocks/>
          </p:cNvGrpSpPr>
          <p:nvPr/>
        </p:nvGrpSpPr>
        <p:grpSpPr bwMode="auto">
          <a:xfrm>
            <a:off x="7377116" y="2662983"/>
            <a:ext cx="1686204" cy="960437"/>
            <a:chOff x="7264805" y="2715830"/>
            <a:chExt cx="1800000" cy="961325"/>
          </a:xfrm>
        </p:grpSpPr>
        <p:sp>
          <p:nvSpPr>
            <p:cNvPr id="105" name="Rectangle 3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7264805" y="2715830"/>
              <a:ext cx="1800000" cy="360695"/>
            </a:xfrm>
            <a:prstGeom prst="rect">
              <a:avLst/>
            </a:prstGeom>
            <a:solidFill>
              <a:srgbClr val="E318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l-PL" altLang="pl-PL" sz="1100" b="1" dirty="0"/>
                <a:t>Jednostki publiczne </a:t>
              </a:r>
              <a:br>
                <a:rPr lang="pl-PL" altLang="pl-PL" sz="1100" b="1" dirty="0"/>
              </a:br>
              <a:r>
                <a:rPr lang="pl-PL" altLang="pl-PL" sz="1100" b="1" dirty="0"/>
                <a:t>i samorządowe</a:t>
              </a:r>
              <a:endParaRPr lang="en-GB" altLang="pl-PL" sz="1100" b="1" dirty="0"/>
            </a:p>
          </p:txBody>
        </p:sp>
        <p:sp>
          <p:nvSpPr>
            <p:cNvPr id="106" name="Rectangle 12"/>
            <p:cNvSpPr>
              <a:spLocks noChangeArrowheads="1"/>
            </p:cNvSpPr>
            <p:nvPr/>
          </p:nvSpPr>
          <p:spPr bwMode="auto">
            <a:xfrm>
              <a:off x="7264805" y="3096786"/>
              <a:ext cx="1800000" cy="580369"/>
            </a:xfrm>
            <a:prstGeom prst="rect">
              <a:avLst/>
            </a:prstGeom>
            <a:noFill/>
            <a:ln w="12700">
              <a:solidFill>
                <a:srgbClr val="E3183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pl-PL" altLang="pl-PL" sz="900"/>
                <a:t>Jednostki samorządu terytorialnego i publiczne jednostki budżetowe</a:t>
              </a:r>
              <a:endParaRPr lang="pl-PL" altLang="pl-PL" sz="900">
                <a:cs typeface="Times New Roman" panose="02020603050405020304" pitchFamily="18" charset="0"/>
              </a:endParaRPr>
            </a:p>
          </p:txBody>
        </p:sp>
      </p:grpSp>
      <p:grpSp>
        <p:nvGrpSpPr>
          <p:cNvPr id="107" name="Group 81"/>
          <p:cNvGrpSpPr>
            <a:grpSpLocks/>
          </p:cNvGrpSpPr>
          <p:nvPr/>
        </p:nvGrpSpPr>
        <p:grpSpPr bwMode="auto">
          <a:xfrm>
            <a:off x="919165" y="3966320"/>
            <a:ext cx="1800225" cy="1908175"/>
            <a:chOff x="441325" y="4179384"/>
            <a:chExt cx="1800000" cy="1906931"/>
          </a:xfrm>
        </p:grpSpPr>
        <p:sp>
          <p:nvSpPr>
            <p:cNvPr id="108" name="Rectangle 36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441325" y="4179384"/>
              <a:ext cx="1800000" cy="360128"/>
            </a:xfrm>
            <a:prstGeom prst="rect">
              <a:avLst/>
            </a:prstGeom>
            <a:solidFill>
              <a:srgbClr val="E318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l-PL" altLang="pl-PL" sz="1100" b="1" dirty="0"/>
                <a:t>Partnerzy krajowi</a:t>
              </a:r>
              <a:endParaRPr lang="en-GB" altLang="pl-PL" sz="1100" b="1" dirty="0"/>
            </a:p>
          </p:txBody>
        </p:sp>
        <p:sp>
          <p:nvSpPr>
            <p:cNvPr id="109" name="Rectangle 13"/>
            <p:cNvSpPr>
              <a:spLocks noChangeArrowheads="1"/>
            </p:cNvSpPr>
            <p:nvPr/>
          </p:nvSpPr>
          <p:spPr bwMode="auto">
            <a:xfrm>
              <a:off x="441325" y="4574315"/>
              <a:ext cx="1800000" cy="1512000"/>
            </a:xfrm>
            <a:prstGeom prst="rect">
              <a:avLst/>
            </a:prstGeom>
            <a:noFill/>
            <a:ln w="12700">
              <a:solidFill>
                <a:srgbClr val="E3183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6000" r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pl-PL" altLang="pl-PL" sz="900" dirty="0"/>
                <a:t>Organy władzy ustawodawczej, organy władzy wykonawczej, urzędy je obsługujące i inne jednostki administracji publicznej, w szczególności prowadzące rejestry publiczne i wierzyciele, organy rentowe, banki i instytucje finansowe, NBP, BGK, sądy, komornicy sądowi, notariusze, organizacje pożytku publicznego i inne organizacje non profit, GUS</a:t>
              </a:r>
              <a:endParaRPr lang="pl-PL" altLang="pl-PL" sz="900" dirty="0">
                <a:cs typeface="Times New Roman" panose="02020603050405020304" pitchFamily="18" charset="0"/>
              </a:endParaRPr>
            </a:p>
          </p:txBody>
        </p:sp>
      </p:grpSp>
      <p:grpSp>
        <p:nvGrpSpPr>
          <p:cNvPr id="110" name="Group 80"/>
          <p:cNvGrpSpPr>
            <a:grpSpLocks/>
          </p:cNvGrpSpPr>
          <p:nvPr/>
        </p:nvGrpSpPr>
        <p:grpSpPr bwMode="auto">
          <a:xfrm>
            <a:off x="919165" y="2894758"/>
            <a:ext cx="1800225" cy="965200"/>
            <a:chOff x="441325" y="2959607"/>
            <a:chExt cx="1800000" cy="965773"/>
          </a:xfrm>
        </p:grpSpPr>
        <p:sp>
          <p:nvSpPr>
            <p:cNvPr id="111" name="Rectangle 3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441325" y="2959607"/>
              <a:ext cx="1800000" cy="360576"/>
            </a:xfrm>
            <a:prstGeom prst="rect">
              <a:avLst/>
            </a:prstGeom>
            <a:solidFill>
              <a:srgbClr val="E318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l-PL" altLang="pl-PL" sz="1100" b="1" dirty="0"/>
                <a:t>Partnerzy zagraniczni</a:t>
              </a:r>
              <a:endParaRPr lang="en-GB" altLang="pl-PL" sz="1100" b="1" dirty="0"/>
            </a:p>
          </p:txBody>
        </p:sp>
        <p:sp>
          <p:nvSpPr>
            <p:cNvPr id="112" name="Rectangle 14"/>
            <p:cNvSpPr>
              <a:spLocks noChangeArrowheads="1"/>
            </p:cNvSpPr>
            <p:nvPr/>
          </p:nvSpPr>
          <p:spPr bwMode="auto">
            <a:xfrm>
              <a:off x="441325" y="3345011"/>
              <a:ext cx="1800000" cy="580369"/>
            </a:xfrm>
            <a:prstGeom prst="rect">
              <a:avLst/>
            </a:prstGeom>
            <a:noFill/>
            <a:ln w="12700">
              <a:solidFill>
                <a:srgbClr val="E3183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pl-PL" altLang="pl-PL" sz="900" dirty="0"/>
                <a:t>Instytucje UE, inne państwa, Międzynarodowy Fundusz Walutowy, OECD, Bank Światowy</a:t>
              </a:r>
              <a:endParaRPr lang="pl-PL" altLang="pl-PL" sz="900" dirty="0">
                <a:cs typeface="Times New Roman" panose="02020603050405020304" pitchFamily="18" charset="0"/>
              </a:endParaRPr>
            </a:p>
          </p:txBody>
        </p:sp>
      </p:grpSp>
      <p:grpSp>
        <p:nvGrpSpPr>
          <p:cNvPr id="113" name="Group 79"/>
          <p:cNvGrpSpPr>
            <a:grpSpLocks/>
          </p:cNvGrpSpPr>
          <p:nvPr/>
        </p:nvGrpSpPr>
        <p:grpSpPr bwMode="auto">
          <a:xfrm>
            <a:off x="919165" y="1537445"/>
            <a:ext cx="1800225" cy="1249363"/>
            <a:chOff x="441325" y="1600199"/>
            <a:chExt cx="1800000" cy="1249404"/>
          </a:xfrm>
        </p:grpSpPr>
        <p:sp>
          <p:nvSpPr>
            <p:cNvPr id="114" name="Rectangle 3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441325" y="1600199"/>
              <a:ext cx="1800000" cy="360375"/>
            </a:xfrm>
            <a:prstGeom prst="rect">
              <a:avLst/>
            </a:prstGeom>
            <a:solidFill>
              <a:srgbClr val="E318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l-PL" altLang="pl-PL" sz="1100" b="1" dirty="0"/>
                <a:t>Klient</a:t>
              </a:r>
              <a:endParaRPr lang="en-GB" altLang="pl-PL" sz="1100" b="1" dirty="0"/>
            </a:p>
          </p:txBody>
        </p:sp>
        <p:sp>
          <p:nvSpPr>
            <p:cNvPr id="115" name="Rectangle 15"/>
            <p:cNvSpPr>
              <a:spLocks noChangeArrowheads="1"/>
            </p:cNvSpPr>
            <p:nvPr/>
          </p:nvSpPr>
          <p:spPr bwMode="auto">
            <a:xfrm>
              <a:off x="441325" y="1985603"/>
              <a:ext cx="1800000" cy="864000"/>
            </a:xfrm>
            <a:prstGeom prst="rect">
              <a:avLst/>
            </a:prstGeom>
            <a:noFill/>
            <a:ln w="12700">
              <a:solidFill>
                <a:srgbClr val="E3183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pl-PL" altLang="pl-PL" sz="900"/>
                <a:t>Przedsiębiorstwa, obywatele, podatnicy, płatnicy, inkasenci, ich pełnomocnicy, następcy prawni i osoby trzecie odpowiedzialne za zobowiązania podatkowe płatników</a:t>
              </a:r>
              <a:endParaRPr lang="pl-PL" altLang="pl-PL" sz="900">
                <a:cs typeface="Times New Roman" panose="02020603050405020304" pitchFamily="18" charset="0"/>
              </a:endParaRPr>
            </a:p>
          </p:txBody>
        </p:sp>
      </p:grpSp>
      <p:grpSp>
        <p:nvGrpSpPr>
          <p:cNvPr id="116" name="Group 45"/>
          <p:cNvGrpSpPr>
            <a:grpSpLocks/>
          </p:cNvGrpSpPr>
          <p:nvPr/>
        </p:nvGrpSpPr>
        <p:grpSpPr bwMode="auto">
          <a:xfrm>
            <a:off x="7377116" y="1542208"/>
            <a:ext cx="1686204" cy="962025"/>
            <a:chOff x="7264805" y="1600199"/>
            <a:chExt cx="1800000" cy="961325"/>
          </a:xfrm>
        </p:grpSpPr>
        <p:sp>
          <p:nvSpPr>
            <p:cNvPr id="117" name="Rectangle 36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7264805" y="1600199"/>
              <a:ext cx="1800000" cy="360100"/>
            </a:xfrm>
            <a:prstGeom prst="rect">
              <a:avLst/>
            </a:prstGeom>
            <a:solidFill>
              <a:srgbClr val="E318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l-PL" altLang="pl-PL" sz="1100" b="1" dirty="0" smtClean="0"/>
                <a:t>Główni dysponenci środków budżetowych</a:t>
              </a:r>
              <a:endParaRPr lang="en-GB" altLang="pl-PL" sz="1100" b="1" dirty="0"/>
            </a:p>
          </p:txBody>
        </p:sp>
        <p:sp>
          <p:nvSpPr>
            <p:cNvPr id="118" name="Rectangle 16"/>
            <p:cNvSpPr>
              <a:spLocks noChangeArrowheads="1"/>
            </p:cNvSpPr>
            <p:nvPr/>
          </p:nvSpPr>
          <p:spPr bwMode="auto">
            <a:xfrm>
              <a:off x="7264805" y="1981155"/>
              <a:ext cx="1800000" cy="580369"/>
            </a:xfrm>
            <a:prstGeom prst="rect">
              <a:avLst/>
            </a:prstGeom>
            <a:noFill/>
            <a:ln w="12700">
              <a:solidFill>
                <a:srgbClr val="E3183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pl-PL" sz="900" dirty="0"/>
                <a:t>Budżet Państwa (Rząd) i Komisja Europejska</a:t>
              </a:r>
              <a:endParaRPr lang="pl-PL" altLang="pl-PL" sz="900" dirty="0">
                <a:cs typeface="Times New Roman" panose="02020603050405020304" pitchFamily="18" charset="0"/>
              </a:endParaRPr>
            </a:p>
          </p:txBody>
        </p:sp>
      </p:grpSp>
      <p:sp>
        <p:nvSpPr>
          <p:cNvPr id="119" name="Trapezoid 118"/>
          <p:cNvSpPr/>
          <p:nvPr/>
        </p:nvSpPr>
        <p:spPr bwMode="auto">
          <a:xfrm>
            <a:off x="4508502" y="1543795"/>
            <a:ext cx="1079500" cy="4321175"/>
          </a:xfrm>
          <a:prstGeom prst="trapezoid">
            <a:avLst/>
          </a:prstGeom>
          <a:noFill/>
          <a:ln w="19050">
            <a:solidFill>
              <a:schemeClr val="accent5"/>
            </a:solidFill>
            <a:round/>
            <a:headEnd/>
            <a:tailEnd/>
          </a:ln>
          <a:effectLst/>
        </p:spPr>
        <p:txBody>
          <a:bodyPr lIns="0" rIns="0" anchor="ctr"/>
          <a:lstStyle/>
          <a:p>
            <a:pPr algn="ctr">
              <a:defRPr/>
            </a:pPr>
            <a:r>
              <a:rPr lang="pl-PL" sz="1100" b="1" dirty="0"/>
              <a:t>Resort Finansów</a:t>
            </a:r>
            <a:endParaRPr lang="pl-PL" sz="1100" b="1" dirty="0">
              <a:cs typeface="Times New Roman" panose="02020603050405020304" pitchFamily="18" charset="0"/>
            </a:endParaRPr>
          </a:p>
        </p:txBody>
      </p:sp>
      <p:cxnSp>
        <p:nvCxnSpPr>
          <p:cNvPr id="120" name="Elbow Connector 119"/>
          <p:cNvCxnSpPr>
            <a:stCxn id="119" idx="3"/>
          </p:cNvCxnSpPr>
          <p:nvPr/>
        </p:nvCxnSpPr>
        <p:spPr>
          <a:xfrm flipV="1">
            <a:off x="5453065" y="2020045"/>
            <a:ext cx="1924050" cy="1684338"/>
          </a:xfrm>
          <a:prstGeom prst="bentConnector3">
            <a:avLst>
              <a:gd name="adj1" fmla="val 8174"/>
            </a:avLst>
          </a:prstGeom>
          <a:ln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Elbow Connector 120"/>
          <p:cNvCxnSpPr>
            <a:stCxn id="119" idx="3"/>
          </p:cNvCxnSpPr>
          <p:nvPr/>
        </p:nvCxnSpPr>
        <p:spPr>
          <a:xfrm flipV="1">
            <a:off x="5453065" y="3105895"/>
            <a:ext cx="1924050" cy="598488"/>
          </a:xfrm>
          <a:prstGeom prst="bentConnector3">
            <a:avLst>
              <a:gd name="adj1" fmla="val 8174"/>
            </a:avLst>
          </a:prstGeom>
          <a:ln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lbow Connector 121"/>
          <p:cNvCxnSpPr>
            <a:stCxn id="119" idx="3"/>
          </p:cNvCxnSpPr>
          <p:nvPr/>
        </p:nvCxnSpPr>
        <p:spPr>
          <a:xfrm>
            <a:off x="5453065" y="3704383"/>
            <a:ext cx="1924050" cy="565150"/>
          </a:xfrm>
          <a:prstGeom prst="bentConnector3">
            <a:avLst>
              <a:gd name="adj1" fmla="val 8174"/>
            </a:avLst>
          </a:prstGeom>
          <a:ln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Elbow Connector 122"/>
          <p:cNvCxnSpPr>
            <a:stCxn id="119" idx="3"/>
          </p:cNvCxnSpPr>
          <p:nvPr/>
        </p:nvCxnSpPr>
        <p:spPr>
          <a:xfrm>
            <a:off x="5453065" y="3704383"/>
            <a:ext cx="1924050" cy="1689100"/>
          </a:xfrm>
          <a:prstGeom prst="bentConnector3">
            <a:avLst>
              <a:gd name="adj1" fmla="val 8174"/>
            </a:avLst>
          </a:prstGeom>
          <a:ln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/>
          <p:cNvSpPr/>
          <p:nvPr/>
        </p:nvSpPr>
        <p:spPr bwMode="auto">
          <a:xfrm>
            <a:off x="5761040" y="1591420"/>
            <a:ext cx="1441450" cy="863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</p:spPr>
        <p:txBody>
          <a:bodyPr lIns="36000" rIns="36000" anchor="ctr"/>
          <a:lstStyle/>
          <a:p>
            <a:pPr marL="72000" indent="-72000">
              <a:buFont typeface="Arial" panose="020B0604020202020204" pitchFamily="34" charset="0"/>
              <a:buChar char="•"/>
              <a:defRPr/>
            </a:pPr>
            <a:r>
              <a:rPr lang="pl-PL" sz="900" dirty="0"/>
              <a:t>Efektywny i skuteczny pobór dochodów </a:t>
            </a:r>
          </a:p>
          <a:p>
            <a:pPr marL="72000" indent="-72000">
              <a:buFont typeface="Arial" panose="020B0604020202020204" pitchFamily="34" charset="0"/>
              <a:buChar char="•"/>
              <a:defRPr/>
            </a:pPr>
            <a:r>
              <a:rPr lang="pl-PL" sz="900" dirty="0"/>
              <a:t>Efektywne zarządzanie środkami publicznymi</a:t>
            </a:r>
          </a:p>
          <a:p>
            <a:pPr marL="72000" indent="-72000">
              <a:buFont typeface="Arial" panose="020B0604020202020204" pitchFamily="34" charset="0"/>
              <a:buChar char="•"/>
              <a:defRPr/>
            </a:pPr>
            <a:r>
              <a:rPr lang="pl-PL" sz="900" dirty="0"/>
              <a:t>Efektywna kontrola i raportowanie</a:t>
            </a:r>
            <a:endParaRPr lang="pl-PL" sz="900" dirty="0">
              <a:cs typeface="Times New Roman" panose="02020603050405020304" pitchFamily="18" charset="0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5761040" y="2853483"/>
            <a:ext cx="1441450" cy="57943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</p:spPr>
        <p:txBody>
          <a:bodyPr lIns="36000" rIns="36000" anchor="ctr"/>
          <a:lstStyle/>
          <a:p>
            <a:pPr marL="72000" indent="-72000">
              <a:buFont typeface="Arial" panose="020B0604020202020204" pitchFamily="34" charset="0"/>
              <a:buChar char="•"/>
              <a:defRPr/>
            </a:pPr>
            <a:r>
              <a:rPr lang="pl-PL" sz="900"/>
              <a:t>Sprawna wymiana informacji i danych</a:t>
            </a:r>
          </a:p>
          <a:p>
            <a:pPr marL="72000" indent="-72000">
              <a:buFont typeface="Arial" panose="020B0604020202020204" pitchFamily="34" charset="0"/>
              <a:buChar char="•"/>
              <a:defRPr/>
            </a:pPr>
            <a:r>
              <a:rPr lang="pl-PL" sz="900"/>
              <a:t>Efektywne zarządzanie środkami publicznymi</a:t>
            </a:r>
            <a:endParaRPr lang="pl-PL" sz="900" dirty="0">
              <a:cs typeface="Times New Roman" panose="02020603050405020304" pitchFamily="18" charset="0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5761040" y="3710733"/>
            <a:ext cx="1441450" cy="111601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</p:spPr>
        <p:txBody>
          <a:bodyPr lIns="36000" rIns="36000" anchor="ctr"/>
          <a:lstStyle/>
          <a:p>
            <a:pPr marL="72000" indent="-72000">
              <a:buFont typeface="Arial" panose="020B0604020202020204" pitchFamily="34" charset="0"/>
              <a:buChar char="•"/>
              <a:defRPr/>
            </a:pPr>
            <a:r>
              <a:rPr lang="pl-PL" sz="900"/>
              <a:t>Ciągły rozwój zawodowy, w tym w obszarze kompetencji cyfrowych</a:t>
            </a:r>
          </a:p>
          <a:p>
            <a:pPr marL="72000" indent="-72000">
              <a:buFont typeface="Arial" panose="020B0604020202020204" pitchFamily="34" charset="0"/>
              <a:buChar char="•"/>
              <a:defRPr/>
            </a:pPr>
            <a:r>
              <a:rPr lang="pl-PL" sz="900"/>
              <a:t>Dostęp do informacji na potrzeby pracy operacyjnej i zarządzania</a:t>
            </a:r>
          </a:p>
          <a:p>
            <a:pPr marL="72000" indent="-72000">
              <a:buFont typeface="Arial" panose="020B0604020202020204" pitchFamily="34" charset="0"/>
              <a:buChar char="•"/>
              <a:defRPr/>
            </a:pPr>
            <a:r>
              <a:rPr lang="pl-PL" sz="900"/>
              <a:t>Monitorowanie efektywności pracy</a:t>
            </a:r>
            <a:endParaRPr lang="pl-PL" sz="900" dirty="0">
              <a:cs typeface="Times New Roman" panose="02020603050405020304" pitchFamily="18" charset="0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5761040" y="5102970"/>
            <a:ext cx="1441450" cy="5810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</p:spPr>
        <p:txBody>
          <a:bodyPr lIns="36000" rIns="36000" anchor="ctr"/>
          <a:lstStyle/>
          <a:p>
            <a:pPr marL="72000" indent="-72000">
              <a:buFont typeface="Arial" panose="020B0604020202020204" pitchFamily="34" charset="0"/>
              <a:buChar char="•"/>
              <a:defRPr/>
            </a:pPr>
            <a:r>
              <a:rPr lang="pl-PL" sz="900"/>
              <a:t>Efektywna współpraca i rozliczenia</a:t>
            </a:r>
            <a:endParaRPr lang="pl-PL" sz="900" dirty="0">
              <a:cs typeface="Times New Roman" panose="02020603050405020304" pitchFamily="18" charset="0"/>
            </a:endParaRPr>
          </a:p>
        </p:txBody>
      </p:sp>
      <p:cxnSp>
        <p:nvCxnSpPr>
          <p:cNvPr id="128" name="Elbow Connector 127"/>
          <p:cNvCxnSpPr>
            <a:stCxn id="119" idx="1"/>
          </p:cNvCxnSpPr>
          <p:nvPr/>
        </p:nvCxnSpPr>
        <p:spPr>
          <a:xfrm rot="10800000">
            <a:off x="2736852" y="2143870"/>
            <a:ext cx="1906588" cy="1560513"/>
          </a:xfrm>
          <a:prstGeom prst="bentConnector3">
            <a:avLst>
              <a:gd name="adj1" fmla="val 11152"/>
            </a:avLst>
          </a:prstGeom>
          <a:ln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Elbow Connector 128"/>
          <p:cNvCxnSpPr>
            <a:stCxn id="119" idx="1"/>
          </p:cNvCxnSpPr>
          <p:nvPr/>
        </p:nvCxnSpPr>
        <p:spPr>
          <a:xfrm rot="10800000">
            <a:off x="2736852" y="3377358"/>
            <a:ext cx="1906588" cy="327025"/>
          </a:xfrm>
          <a:prstGeom prst="bentConnector3">
            <a:avLst>
              <a:gd name="adj1" fmla="val 11152"/>
            </a:avLst>
          </a:prstGeom>
          <a:ln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Elbow Connector 129"/>
          <p:cNvCxnSpPr>
            <a:stCxn id="119" idx="1"/>
          </p:cNvCxnSpPr>
          <p:nvPr/>
        </p:nvCxnSpPr>
        <p:spPr>
          <a:xfrm rot="10800000" flipV="1">
            <a:off x="2719390" y="3704383"/>
            <a:ext cx="1924050" cy="1216025"/>
          </a:xfrm>
          <a:prstGeom prst="bentConnector3">
            <a:avLst>
              <a:gd name="adj1" fmla="val 11026"/>
            </a:avLst>
          </a:prstGeom>
          <a:ln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angle 130"/>
          <p:cNvSpPr/>
          <p:nvPr/>
        </p:nvSpPr>
        <p:spPr bwMode="auto">
          <a:xfrm>
            <a:off x="2894015" y="1621583"/>
            <a:ext cx="1439862" cy="108108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</p:spPr>
        <p:txBody>
          <a:bodyPr lIns="36000" rIns="36000" anchor="ctr"/>
          <a:lstStyle/>
          <a:p>
            <a:pPr marL="72000" indent="-72000">
              <a:buFont typeface="Arial" panose="020B0604020202020204" pitchFamily="34" charset="0"/>
              <a:buChar char="•"/>
              <a:defRPr/>
            </a:pPr>
            <a:r>
              <a:rPr lang="pl-PL" sz="900" dirty="0"/>
              <a:t>Sprawna obsługa spraw</a:t>
            </a:r>
          </a:p>
          <a:p>
            <a:pPr marL="72000" indent="-72000">
              <a:buFont typeface="Arial" panose="020B0604020202020204" pitchFamily="34" charset="0"/>
              <a:buChar char="•"/>
              <a:defRPr/>
            </a:pPr>
            <a:r>
              <a:rPr lang="pl-PL" sz="900" dirty="0"/>
              <a:t>Łatwy i powszechny dostęp do usług i informacji</a:t>
            </a:r>
          </a:p>
          <a:p>
            <a:pPr marL="72000" indent="-72000">
              <a:buFont typeface="Arial" panose="020B0604020202020204" pitchFamily="34" charset="0"/>
              <a:buChar char="•"/>
              <a:defRPr/>
            </a:pPr>
            <a:r>
              <a:rPr lang="pl-PL" sz="900" dirty="0"/>
              <a:t>Odpowiednie bezpieczeństwo przechowywanych i przetwarzanych danych</a:t>
            </a:r>
            <a:endParaRPr lang="pl-PL" sz="900" dirty="0">
              <a:cs typeface="Times New Roman" panose="02020603050405020304" pitchFamily="18" charset="0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2894015" y="3086845"/>
            <a:ext cx="1439862" cy="57943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</p:spPr>
        <p:txBody>
          <a:bodyPr lIns="36000" rIns="36000" anchor="ctr"/>
          <a:lstStyle/>
          <a:p>
            <a:pPr marL="72000" indent="-72000">
              <a:buFont typeface="Arial" panose="020B0604020202020204" pitchFamily="34" charset="0"/>
              <a:buChar char="•"/>
              <a:defRPr/>
            </a:pPr>
            <a:r>
              <a:rPr lang="pl-PL" sz="900" dirty="0"/>
              <a:t>Sprawna wymiana informacji i danych</a:t>
            </a:r>
            <a:endParaRPr lang="pl-PL" sz="900" dirty="0">
              <a:cs typeface="Times New Roman" panose="02020603050405020304" pitchFamily="18" charset="0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2894015" y="4415583"/>
            <a:ext cx="1439862" cy="100806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</p:spPr>
        <p:txBody>
          <a:bodyPr lIns="36000" rIns="36000" anchor="ctr"/>
          <a:lstStyle/>
          <a:p>
            <a:pPr marL="72000" indent="-72000">
              <a:buFont typeface="Arial" panose="020B0604020202020204" pitchFamily="34" charset="0"/>
              <a:buChar char="•"/>
              <a:defRPr/>
            </a:pPr>
            <a:r>
              <a:rPr lang="pl-PL" sz="900" dirty="0"/>
              <a:t>Sprawna wymiana informacji i danych</a:t>
            </a:r>
          </a:p>
          <a:p>
            <a:pPr marL="72000" indent="-72000">
              <a:buFont typeface="Arial" panose="020B0604020202020204" pitchFamily="34" charset="0"/>
              <a:buChar char="•"/>
              <a:defRPr/>
            </a:pPr>
            <a:r>
              <a:rPr lang="pl-PL" sz="900" dirty="0"/>
              <a:t>Współpraca na rzecz sprawnej obsługi wspólnych spraw</a:t>
            </a:r>
          </a:p>
          <a:p>
            <a:pPr marL="72000" indent="-72000">
              <a:buFont typeface="Arial" panose="020B0604020202020204" pitchFamily="34" charset="0"/>
              <a:buChar char="•"/>
              <a:defRPr/>
            </a:pPr>
            <a:r>
              <a:rPr lang="pl-PL" sz="900" dirty="0"/>
              <a:t>Możliwość realizacji synergii</a:t>
            </a:r>
            <a:endParaRPr lang="pl-PL" sz="900" dirty="0">
              <a:cs typeface="Times New Roman" panose="02020603050405020304" pitchFamily="18" charset="0"/>
            </a:endParaRPr>
          </a:p>
        </p:txBody>
      </p:sp>
      <p:grpSp>
        <p:nvGrpSpPr>
          <p:cNvPr id="134" name="Group 130"/>
          <p:cNvGrpSpPr>
            <a:grpSpLocks/>
          </p:cNvGrpSpPr>
          <p:nvPr/>
        </p:nvGrpSpPr>
        <p:grpSpPr bwMode="auto">
          <a:xfrm>
            <a:off x="4799015" y="2832845"/>
            <a:ext cx="485775" cy="647700"/>
            <a:chOff x="4942820" y="3142679"/>
            <a:chExt cx="485498" cy="647938"/>
          </a:xfrm>
        </p:grpSpPr>
        <p:sp>
          <p:nvSpPr>
            <p:cNvPr id="135" name="Oval 134"/>
            <p:cNvSpPr/>
            <p:nvPr/>
          </p:nvSpPr>
          <p:spPr>
            <a:xfrm>
              <a:off x="5038016" y="3395185"/>
              <a:ext cx="323665" cy="325557"/>
            </a:xfrm>
            <a:prstGeom prst="ellipse">
              <a:avLst/>
            </a:prstGeom>
            <a:solidFill>
              <a:schemeClr val="bg1"/>
            </a:solidFill>
            <a:ln w="31750" cap="rnd" cmpd="dbl">
              <a:solidFill>
                <a:schemeClr val="accent5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pl-PL" sz="500" b="1" dirty="0">
                  <a:solidFill>
                    <a:schemeClr val="accent5"/>
                  </a:solidFill>
                </a:rPr>
                <a:t>1</a:t>
              </a:r>
            </a:p>
            <a:p>
              <a:pPr algn="ctr">
                <a:defRPr/>
              </a:pPr>
              <a:r>
                <a:rPr lang="pl-PL" sz="500" b="1" dirty="0">
                  <a:solidFill>
                    <a:schemeClr val="accent5"/>
                  </a:solidFill>
                </a:rPr>
                <a:t>ZŁOTY</a:t>
              </a:r>
            </a:p>
          </p:txBody>
        </p:sp>
        <p:sp>
          <p:nvSpPr>
            <p:cNvPr id="136" name="Freeform 46"/>
            <p:cNvSpPr>
              <a:spLocks noChangeAspect="1"/>
            </p:cNvSpPr>
            <p:nvPr/>
          </p:nvSpPr>
          <p:spPr bwMode="auto">
            <a:xfrm>
              <a:off x="4942820" y="3295135"/>
              <a:ext cx="485498" cy="495482"/>
            </a:xfrm>
            <a:custGeom>
              <a:avLst/>
              <a:gdLst>
                <a:gd name="T0" fmla="*/ 6 w 1068"/>
                <a:gd name="T1" fmla="*/ 1 h 1092"/>
                <a:gd name="T2" fmla="*/ 7 w 1068"/>
                <a:gd name="T3" fmla="*/ 3 h 1092"/>
                <a:gd name="T4" fmla="*/ 8 w 1068"/>
                <a:gd name="T5" fmla="*/ 4 h 1092"/>
                <a:gd name="T6" fmla="*/ 8 w 1068"/>
                <a:gd name="T7" fmla="*/ 5 h 1092"/>
                <a:gd name="T8" fmla="*/ 8 w 1068"/>
                <a:gd name="T9" fmla="*/ 5 h 1092"/>
                <a:gd name="T10" fmla="*/ 8 w 1068"/>
                <a:gd name="T11" fmla="*/ 6 h 1092"/>
                <a:gd name="T12" fmla="*/ 8 w 1068"/>
                <a:gd name="T13" fmla="*/ 7 h 1092"/>
                <a:gd name="T14" fmla="*/ 7 w 1068"/>
                <a:gd name="T15" fmla="*/ 8 h 1092"/>
                <a:gd name="T16" fmla="*/ 6 w 1068"/>
                <a:gd name="T17" fmla="*/ 8 h 1092"/>
                <a:gd name="T18" fmla="*/ 5 w 1068"/>
                <a:gd name="T19" fmla="*/ 9 h 1092"/>
                <a:gd name="T20" fmla="*/ 5 w 1068"/>
                <a:gd name="T21" fmla="*/ 9 h 1092"/>
                <a:gd name="T22" fmla="*/ 4 w 1068"/>
                <a:gd name="T23" fmla="*/ 9 h 1092"/>
                <a:gd name="T24" fmla="*/ 3 w 1068"/>
                <a:gd name="T25" fmla="*/ 8 h 1092"/>
                <a:gd name="T26" fmla="*/ 3 w 1068"/>
                <a:gd name="T27" fmla="*/ 8 h 1092"/>
                <a:gd name="T28" fmla="*/ 2 w 1068"/>
                <a:gd name="T29" fmla="*/ 8 h 1092"/>
                <a:gd name="T30" fmla="*/ 2 w 1068"/>
                <a:gd name="T31" fmla="*/ 7 h 1092"/>
                <a:gd name="T32" fmla="*/ 1 w 1068"/>
                <a:gd name="T33" fmla="*/ 7 h 1092"/>
                <a:gd name="T34" fmla="*/ 1 w 1068"/>
                <a:gd name="T35" fmla="*/ 6 h 1092"/>
                <a:gd name="T36" fmla="*/ 1 w 1068"/>
                <a:gd name="T37" fmla="*/ 5 h 1092"/>
                <a:gd name="T38" fmla="*/ 1 w 1068"/>
                <a:gd name="T39" fmla="*/ 4 h 1092"/>
                <a:gd name="T40" fmla="*/ 2 w 1068"/>
                <a:gd name="T41" fmla="*/ 3 h 1092"/>
                <a:gd name="T42" fmla="*/ 2 w 1068"/>
                <a:gd name="T43" fmla="*/ 2 h 1092"/>
                <a:gd name="T44" fmla="*/ 3 w 1068"/>
                <a:gd name="T45" fmla="*/ 1 h 1092"/>
                <a:gd name="T46" fmla="*/ 4 w 1068"/>
                <a:gd name="T47" fmla="*/ 1 h 1092"/>
                <a:gd name="T48" fmla="*/ 3 w 1068"/>
                <a:gd name="T49" fmla="*/ 1 h 1092"/>
                <a:gd name="T50" fmla="*/ 3 w 1068"/>
                <a:gd name="T51" fmla="*/ 1 h 1092"/>
                <a:gd name="T52" fmla="*/ 2 w 1068"/>
                <a:gd name="T53" fmla="*/ 1 h 1092"/>
                <a:gd name="T54" fmla="*/ 1 w 1068"/>
                <a:gd name="T55" fmla="*/ 3 h 1092"/>
                <a:gd name="T56" fmla="*/ 1 w 1068"/>
                <a:gd name="T57" fmla="*/ 4 h 1092"/>
                <a:gd name="T58" fmla="*/ 0 w 1068"/>
                <a:gd name="T59" fmla="*/ 5 h 1092"/>
                <a:gd name="T60" fmla="*/ 1 w 1068"/>
                <a:gd name="T61" fmla="*/ 6 h 1092"/>
                <a:gd name="T62" fmla="*/ 1 w 1068"/>
                <a:gd name="T63" fmla="*/ 7 h 1092"/>
                <a:gd name="T64" fmla="*/ 1 w 1068"/>
                <a:gd name="T65" fmla="*/ 8 h 1092"/>
                <a:gd name="T66" fmla="*/ 2 w 1068"/>
                <a:gd name="T67" fmla="*/ 8 h 1092"/>
                <a:gd name="T68" fmla="*/ 2 w 1068"/>
                <a:gd name="T69" fmla="*/ 9 h 1092"/>
                <a:gd name="T70" fmla="*/ 3 w 1068"/>
                <a:gd name="T71" fmla="*/ 9 h 1092"/>
                <a:gd name="T72" fmla="*/ 4 w 1068"/>
                <a:gd name="T73" fmla="*/ 9 h 1092"/>
                <a:gd name="T74" fmla="*/ 5 w 1068"/>
                <a:gd name="T75" fmla="*/ 9 h 1092"/>
                <a:gd name="T76" fmla="*/ 5 w 1068"/>
                <a:gd name="T77" fmla="*/ 9 h 1092"/>
                <a:gd name="T78" fmla="*/ 6 w 1068"/>
                <a:gd name="T79" fmla="*/ 9 h 1092"/>
                <a:gd name="T80" fmla="*/ 7 w 1068"/>
                <a:gd name="T81" fmla="*/ 8 h 1092"/>
                <a:gd name="T82" fmla="*/ 8 w 1068"/>
                <a:gd name="T83" fmla="*/ 7 h 1092"/>
                <a:gd name="T84" fmla="*/ 9 w 1068"/>
                <a:gd name="T85" fmla="*/ 6 h 1092"/>
                <a:gd name="T86" fmla="*/ 9 w 1068"/>
                <a:gd name="T87" fmla="*/ 5 h 1092"/>
                <a:gd name="T88" fmla="*/ 9 w 1068"/>
                <a:gd name="T89" fmla="*/ 5 h 1092"/>
                <a:gd name="T90" fmla="*/ 9 w 1068"/>
                <a:gd name="T91" fmla="*/ 5 h 1092"/>
                <a:gd name="T92" fmla="*/ 8 w 1068"/>
                <a:gd name="T93" fmla="*/ 3 h 1092"/>
                <a:gd name="T94" fmla="*/ 7 w 1068"/>
                <a:gd name="T95" fmla="*/ 2 h 1092"/>
                <a:gd name="T96" fmla="*/ 6 w 1068"/>
                <a:gd name="T97" fmla="*/ 1 h 109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068"/>
                <a:gd name="T148" fmla="*/ 0 h 1092"/>
                <a:gd name="T149" fmla="*/ 1068 w 1068"/>
                <a:gd name="T150" fmla="*/ 1092 h 109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068" h="1092">
                  <a:moveTo>
                    <a:pt x="701" y="41"/>
                  </a:moveTo>
                  <a:lnTo>
                    <a:pt x="749" y="92"/>
                  </a:lnTo>
                  <a:lnTo>
                    <a:pt x="792" y="144"/>
                  </a:lnTo>
                  <a:lnTo>
                    <a:pt x="830" y="196"/>
                  </a:lnTo>
                  <a:lnTo>
                    <a:pt x="863" y="248"/>
                  </a:lnTo>
                  <a:lnTo>
                    <a:pt x="892" y="300"/>
                  </a:lnTo>
                  <a:lnTo>
                    <a:pt x="916" y="349"/>
                  </a:lnTo>
                  <a:lnTo>
                    <a:pt x="938" y="399"/>
                  </a:lnTo>
                  <a:lnTo>
                    <a:pt x="955" y="445"/>
                  </a:lnTo>
                  <a:lnTo>
                    <a:pt x="969" y="489"/>
                  </a:lnTo>
                  <a:lnTo>
                    <a:pt x="982" y="528"/>
                  </a:lnTo>
                  <a:lnTo>
                    <a:pt x="991" y="565"/>
                  </a:lnTo>
                  <a:lnTo>
                    <a:pt x="997" y="596"/>
                  </a:lnTo>
                  <a:lnTo>
                    <a:pt x="1002" y="622"/>
                  </a:lnTo>
                  <a:lnTo>
                    <a:pt x="1006" y="642"/>
                  </a:lnTo>
                  <a:lnTo>
                    <a:pt x="1007" y="657"/>
                  </a:lnTo>
                  <a:lnTo>
                    <a:pt x="1008" y="664"/>
                  </a:lnTo>
                  <a:lnTo>
                    <a:pt x="1002" y="728"/>
                  </a:lnTo>
                  <a:lnTo>
                    <a:pt x="989" y="786"/>
                  </a:lnTo>
                  <a:lnTo>
                    <a:pt x="968" y="835"/>
                  </a:lnTo>
                  <a:lnTo>
                    <a:pt x="940" y="877"/>
                  </a:lnTo>
                  <a:lnTo>
                    <a:pt x="909" y="913"/>
                  </a:lnTo>
                  <a:lnTo>
                    <a:pt x="873" y="943"/>
                  </a:lnTo>
                  <a:lnTo>
                    <a:pt x="837" y="967"/>
                  </a:lnTo>
                  <a:lnTo>
                    <a:pt x="797" y="986"/>
                  </a:lnTo>
                  <a:lnTo>
                    <a:pt x="758" y="1002"/>
                  </a:lnTo>
                  <a:lnTo>
                    <a:pt x="720" y="1013"/>
                  </a:lnTo>
                  <a:lnTo>
                    <a:pt x="685" y="1021"/>
                  </a:lnTo>
                  <a:lnTo>
                    <a:pt x="652" y="1027"/>
                  </a:lnTo>
                  <a:lnTo>
                    <a:pt x="623" y="1030"/>
                  </a:lnTo>
                  <a:lnTo>
                    <a:pt x="602" y="1031"/>
                  </a:lnTo>
                  <a:lnTo>
                    <a:pt x="587" y="1032"/>
                  </a:lnTo>
                  <a:lnTo>
                    <a:pt x="579" y="1032"/>
                  </a:lnTo>
                  <a:lnTo>
                    <a:pt x="544" y="1032"/>
                  </a:lnTo>
                  <a:lnTo>
                    <a:pt x="512" y="1030"/>
                  </a:lnTo>
                  <a:lnTo>
                    <a:pt x="479" y="1028"/>
                  </a:lnTo>
                  <a:lnTo>
                    <a:pt x="448" y="1024"/>
                  </a:lnTo>
                  <a:lnTo>
                    <a:pt x="418" y="1019"/>
                  </a:lnTo>
                  <a:lnTo>
                    <a:pt x="390" y="1013"/>
                  </a:lnTo>
                  <a:lnTo>
                    <a:pt x="362" y="1006"/>
                  </a:lnTo>
                  <a:lnTo>
                    <a:pt x="335" y="998"/>
                  </a:lnTo>
                  <a:lnTo>
                    <a:pt x="310" y="989"/>
                  </a:lnTo>
                  <a:lnTo>
                    <a:pt x="286" y="978"/>
                  </a:lnTo>
                  <a:lnTo>
                    <a:pt x="263" y="968"/>
                  </a:lnTo>
                  <a:lnTo>
                    <a:pt x="241" y="955"/>
                  </a:lnTo>
                  <a:lnTo>
                    <a:pt x="219" y="941"/>
                  </a:lnTo>
                  <a:lnTo>
                    <a:pt x="200" y="928"/>
                  </a:lnTo>
                  <a:lnTo>
                    <a:pt x="181" y="911"/>
                  </a:lnTo>
                  <a:lnTo>
                    <a:pt x="164" y="895"/>
                  </a:lnTo>
                  <a:lnTo>
                    <a:pt x="129" y="855"/>
                  </a:lnTo>
                  <a:lnTo>
                    <a:pt x="103" y="813"/>
                  </a:lnTo>
                  <a:lnTo>
                    <a:pt x="84" y="774"/>
                  </a:lnTo>
                  <a:lnTo>
                    <a:pt x="72" y="737"/>
                  </a:lnTo>
                  <a:lnTo>
                    <a:pt x="65" y="705"/>
                  </a:lnTo>
                  <a:lnTo>
                    <a:pt x="60" y="680"/>
                  </a:lnTo>
                  <a:lnTo>
                    <a:pt x="59" y="663"/>
                  </a:lnTo>
                  <a:lnTo>
                    <a:pt x="59" y="657"/>
                  </a:lnTo>
                  <a:lnTo>
                    <a:pt x="66" y="595"/>
                  </a:lnTo>
                  <a:lnTo>
                    <a:pt x="80" y="533"/>
                  </a:lnTo>
                  <a:lnTo>
                    <a:pt x="101" y="475"/>
                  </a:lnTo>
                  <a:lnTo>
                    <a:pt x="125" y="419"/>
                  </a:lnTo>
                  <a:lnTo>
                    <a:pt x="152" y="366"/>
                  </a:lnTo>
                  <a:lnTo>
                    <a:pt x="183" y="316"/>
                  </a:lnTo>
                  <a:lnTo>
                    <a:pt x="216" y="270"/>
                  </a:lnTo>
                  <a:lnTo>
                    <a:pt x="249" y="227"/>
                  </a:lnTo>
                  <a:lnTo>
                    <a:pt x="283" y="188"/>
                  </a:lnTo>
                  <a:lnTo>
                    <a:pt x="314" y="154"/>
                  </a:lnTo>
                  <a:lnTo>
                    <a:pt x="344" y="123"/>
                  </a:lnTo>
                  <a:lnTo>
                    <a:pt x="371" y="99"/>
                  </a:lnTo>
                  <a:lnTo>
                    <a:pt x="393" y="78"/>
                  </a:lnTo>
                  <a:lnTo>
                    <a:pt x="412" y="63"/>
                  </a:lnTo>
                  <a:lnTo>
                    <a:pt x="423" y="54"/>
                  </a:lnTo>
                  <a:lnTo>
                    <a:pt x="428" y="51"/>
                  </a:lnTo>
                  <a:lnTo>
                    <a:pt x="391" y="3"/>
                  </a:lnTo>
                  <a:lnTo>
                    <a:pt x="384" y="8"/>
                  </a:lnTo>
                  <a:lnTo>
                    <a:pt x="370" y="20"/>
                  </a:lnTo>
                  <a:lnTo>
                    <a:pt x="350" y="37"/>
                  </a:lnTo>
                  <a:lnTo>
                    <a:pt x="326" y="59"/>
                  </a:lnTo>
                  <a:lnTo>
                    <a:pt x="297" y="85"/>
                  </a:lnTo>
                  <a:lnTo>
                    <a:pt x="266" y="117"/>
                  </a:lnTo>
                  <a:lnTo>
                    <a:pt x="233" y="154"/>
                  </a:lnTo>
                  <a:lnTo>
                    <a:pt x="197" y="196"/>
                  </a:lnTo>
                  <a:lnTo>
                    <a:pt x="163" y="241"/>
                  </a:lnTo>
                  <a:lnTo>
                    <a:pt x="129" y="290"/>
                  </a:lnTo>
                  <a:lnTo>
                    <a:pt x="97" y="343"/>
                  </a:lnTo>
                  <a:lnTo>
                    <a:pt x="68" y="400"/>
                  </a:lnTo>
                  <a:lnTo>
                    <a:pt x="43" y="459"/>
                  </a:lnTo>
                  <a:lnTo>
                    <a:pt x="22" y="522"/>
                  </a:lnTo>
                  <a:lnTo>
                    <a:pt x="8" y="586"/>
                  </a:lnTo>
                  <a:lnTo>
                    <a:pt x="0" y="654"/>
                  </a:lnTo>
                  <a:lnTo>
                    <a:pt x="0" y="664"/>
                  </a:lnTo>
                  <a:lnTo>
                    <a:pt x="1" y="684"/>
                  </a:lnTo>
                  <a:lnTo>
                    <a:pt x="6" y="714"/>
                  </a:lnTo>
                  <a:lnTo>
                    <a:pt x="15" y="752"/>
                  </a:lnTo>
                  <a:lnTo>
                    <a:pt x="29" y="795"/>
                  </a:lnTo>
                  <a:lnTo>
                    <a:pt x="50" y="841"/>
                  </a:lnTo>
                  <a:lnTo>
                    <a:pt x="80" y="890"/>
                  </a:lnTo>
                  <a:lnTo>
                    <a:pt x="120" y="937"/>
                  </a:lnTo>
                  <a:lnTo>
                    <a:pt x="140" y="955"/>
                  </a:lnTo>
                  <a:lnTo>
                    <a:pt x="160" y="974"/>
                  </a:lnTo>
                  <a:lnTo>
                    <a:pt x="183" y="990"/>
                  </a:lnTo>
                  <a:lnTo>
                    <a:pt x="206" y="1005"/>
                  </a:lnTo>
                  <a:lnTo>
                    <a:pt x="231" y="1019"/>
                  </a:lnTo>
                  <a:lnTo>
                    <a:pt x="257" y="1031"/>
                  </a:lnTo>
                  <a:lnTo>
                    <a:pt x="284" y="1043"/>
                  </a:lnTo>
                  <a:lnTo>
                    <a:pt x="311" y="1053"/>
                  </a:lnTo>
                  <a:lnTo>
                    <a:pt x="341" y="1062"/>
                  </a:lnTo>
                  <a:lnTo>
                    <a:pt x="371" y="1070"/>
                  </a:lnTo>
                  <a:lnTo>
                    <a:pt x="403" y="1077"/>
                  </a:lnTo>
                  <a:lnTo>
                    <a:pt x="436" y="1083"/>
                  </a:lnTo>
                  <a:lnTo>
                    <a:pt x="470" y="1087"/>
                  </a:lnTo>
                  <a:lnTo>
                    <a:pt x="505" y="1090"/>
                  </a:lnTo>
                  <a:lnTo>
                    <a:pt x="542" y="1091"/>
                  </a:lnTo>
                  <a:lnTo>
                    <a:pt x="579" y="1092"/>
                  </a:lnTo>
                  <a:lnTo>
                    <a:pt x="584" y="1092"/>
                  </a:lnTo>
                  <a:lnTo>
                    <a:pt x="600" y="1091"/>
                  </a:lnTo>
                  <a:lnTo>
                    <a:pt x="625" y="1090"/>
                  </a:lnTo>
                  <a:lnTo>
                    <a:pt x="656" y="1085"/>
                  </a:lnTo>
                  <a:lnTo>
                    <a:pt x="693" y="1080"/>
                  </a:lnTo>
                  <a:lnTo>
                    <a:pt x="733" y="1070"/>
                  </a:lnTo>
                  <a:lnTo>
                    <a:pt x="777" y="1057"/>
                  </a:lnTo>
                  <a:lnTo>
                    <a:pt x="822" y="1039"/>
                  </a:lnTo>
                  <a:lnTo>
                    <a:pt x="868" y="1017"/>
                  </a:lnTo>
                  <a:lnTo>
                    <a:pt x="911" y="989"/>
                  </a:lnTo>
                  <a:lnTo>
                    <a:pt x="952" y="954"/>
                  </a:lnTo>
                  <a:lnTo>
                    <a:pt x="989" y="913"/>
                  </a:lnTo>
                  <a:lnTo>
                    <a:pt x="1021" y="863"/>
                  </a:lnTo>
                  <a:lnTo>
                    <a:pt x="1045" y="805"/>
                  </a:lnTo>
                  <a:lnTo>
                    <a:pt x="1061" y="740"/>
                  </a:lnTo>
                  <a:lnTo>
                    <a:pt x="1068" y="664"/>
                  </a:lnTo>
                  <a:lnTo>
                    <a:pt x="1068" y="661"/>
                  </a:lnTo>
                  <a:lnTo>
                    <a:pt x="1068" y="660"/>
                  </a:lnTo>
                  <a:lnTo>
                    <a:pt x="1067" y="653"/>
                  </a:lnTo>
                  <a:lnTo>
                    <a:pt x="1066" y="639"/>
                  </a:lnTo>
                  <a:lnTo>
                    <a:pt x="1062" y="619"/>
                  </a:lnTo>
                  <a:lnTo>
                    <a:pt x="1058" y="591"/>
                  </a:lnTo>
                  <a:lnTo>
                    <a:pt x="1051" y="559"/>
                  </a:lnTo>
                  <a:lnTo>
                    <a:pt x="1042" y="521"/>
                  </a:lnTo>
                  <a:lnTo>
                    <a:pt x="1030" y="478"/>
                  </a:lnTo>
                  <a:lnTo>
                    <a:pt x="1015" y="432"/>
                  </a:lnTo>
                  <a:lnTo>
                    <a:pt x="997" y="384"/>
                  </a:lnTo>
                  <a:lnTo>
                    <a:pt x="975" y="332"/>
                  </a:lnTo>
                  <a:lnTo>
                    <a:pt x="948" y="278"/>
                  </a:lnTo>
                  <a:lnTo>
                    <a:pt x="917" y="222"/>
                  </a:lnTo>
                  <a:lnTo>
                    <a:pt x="881" y="167"/>
                  </a:lnTo>
                  <a:lnTo>
                    <a:pt x="841" y="111"/>
                  </a:lnTo>
                  <a:lnTo>
                    <a:pt x="795" y="54"/>
                  </a:lnTo>
                  <a:lnTo>
                    <a:pt x="743" y="0"/>
                  </a:lnTo>
                  <a:lnTo>
                    <a:pt x="701" y="41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7" name="Freeform 47"/>
            <p:cNvSpPr>
              <a:spLocks noChangeAspect="1"/>
            </p:cNvSpPr>
            <p:nvPr/>
          </p:nvSpPr>
          <p:spPr bwMode="auto">
            <a:xfrm>
              <a:off x="5099892" y="3287195"/>
              <a:ext cx="201498" cy="41290"/>
            </a:xfrm>
            <a:custGeom>
              <a:avLst/>
              <a:gdLst>
                <a:gd name="T0" fmla="*/ 4 w 443"/>
                <a:gd name="T1" fmla="*/ 1 h 90"/>
                <a:gd name="T2" fmla="*/ 3 w 443"/>
                <a:gd name="T3" fmla="*/ 1 h 90"/>
                <a:gd name="T4" fmla="*/ 3 w 443"/>
                <a:gd name="T5" fmla="*/ 1 h 90"/>
                <a:gd name="T6" fmla="*/ 3 w 443"/>
                <a:gd name="T7" fmla="*/ 1 h 90"/>
                <a:gd name="T8" fmla="*/ 2 w 443"/>
                <a:gd name="T9" fmla="*/ 1 h 90"/>
                <a:gd name="T10" fmla="*/ 2 w 443"/>
                <a:gd name="T11" fmla="*/ 1 h 90"/>
                <a:gd name="T12" fmla="*/ 2 w 443"/>
                <a:gd name="T13" fmla="*/ 1 h 90"/>
                <a:gd name="T14" fmla="*/ 2 w 443"/>
                <a:gd name="T15" fmla="*/ 1 h 90"/>
                <a:gd name="T16" fmla="*/ 2 w 443"/>
                <a:gd name="T17" fmla="*/ 1 h 90"/>
                <a:gd name="T18" fmla="*/ 1 w 443"/>
                <a:gd name="T19" fmla="*/ 1 h 90"/>
                <a:gd name="T20" fmla="*/ 1 w 443"/>
                <a:gd name="T21" fmla="*/ 1 h 90"/>
                <a:gd name="T22" fmla="*/ 1 w 443"/>
                <a:gd name="T23" fmla="*/ 1 h 90"/>
                <a:gd name="T24" fmla="*/ 1 w 443"/>
                <a:gd name="T25" fmla="*/ 1 h 90"/>
                <a:gd name="T26" fmla="*/ 1 w 443"/>
                <a:gd name="T27" fmla="*/ 1 h 90"/>
                <a:gd name="T28" fmla="*/ 1 w 443"/>
                <a:gd name="T29" fmla="*/ 1 h 90"/>
                <a:gd name="T30" fmla="*/ 1 w 443"/>
                <a:gd name="T31" fmla="*/ 1 h 90"/>
                <a:gd name="T32" fmla="*/ 1 w 443"/>
                <a:gd name="T33" fmla="*/ 1 h 90"/>
                <a:gd name="T34" fmla="*/ 1 w 443"/>
                <a:gd name="T35" fmla="*/ 1 h 90"/>
                <a:gd name="T36" fmla="*/ 1 w 443"/>
                <a:gd name="T37" fmla="*/ 0 h 90"/>
                <a:gd name="T38" fmla="*/ 1 w 443"/>
                <a:gd name="T39" fmla="*/ 0 h 90"/>
                <a:gd name="T40" fmla="*/ 1 w 443"/>
                <a:gd name="T41" fmla="*/ 1 h 90"/>
                <a:gd name="T42" fmla="*/ 1 w 443"/>
                <a:gd name="T43" fmla="*/ 1 h 90"/>
                <a:gd name="T44" fmla="*/ 1 w 443"/>
                <a:gd name="T45" fmla="*/ 1 h 90"/>
                <a:gd name="T46" fmla="*/ 1 w 443"/>
                <a:gd name="T47" fmla="*/ 1 h 90"/>
                <a:gd name="T48" fmla="*/ 1 w 443"/>
                <a:gd name="T49" fmla="*/ 1 h 90"/>
                <a:gd name="T50" fmla="*/ 0 w 443"/>
                <a:gd name="T51" fmla="*/ 1 h 90"/>
                <a:gd name="T52" fmla="*/ 1 w 443"/>
                <a:gd name="T53" fmla="*/ 1 h 90"/>
                <a:gd name="T54" fmla="*/ 1 w 443"/>
                <a:gd name="T55" fmla="*/ 1 h 90"/>
                <a:gd name="T56" fmla="*/ 1 w 443"/>
                <a:gd name="T57" fmla="*/ 1 h 90"/>
                <a:gd name="T58" fmla="*/ 1 w 443"/>
                <a:gd name="T59" fmla="*/ 1 h 90"/>
                <a:gd name="T60" fmla="*/ 1 w 443"/>
                <a:gd name="T61" fmla="*/ 1 h 90"/>
                <a:gd name="T62" fmla="*/ 1 w 443"/>
                <a:gd name="T63" fmla="*/ 1 h 90"/>
                <a:gd name="T64" fmla="*/ 1 w 443"/>
                <a:gd name="T65" fmla="*/ 1 h 90"/>
                <a:gd name="T66" fmla="*/ 1 w 443"/>
                <a:gd name="T67" fmla="*/ 1 h 90"/>
                <a:gd name="T68" fmla="*/ 1 w 443"/>
                <a:gd name="T69" fmla="*/ 1 h 90"/>
                <a:gd name="T70" fmla="*/ 1 w 443"/>
                <a:gd name="T71" fmla="*/ 1 h 90"/>
                <a:gd name="T72" fmla="*/ 1 w 443"/>
                <a:gd name="T73" fmla="*/ 1 h 90"/>
                <a:gd name="T74" fmla="*/ 2 w 443"/>
                <a:gd name="T75" fmla="*/ 1 h 90"/>
                <a:gd name="T76" fmla="*/ 2 w 443"/>
                <a:gd name="T77" fmla="*/ 1 h 90"/>
                <a:gd name="T78" fmla="*/ 2 w 443"/>
                <a:gd name="T79" fmla="*/ 1 h 90"/>
                <a:gd name="T80" fmla="*/ 2 w 443"/>
                <a:gd name="T81" fmla="*/ 1 h 90"/>
                <a:gd name="T82" fmla="*/ 3 w 443"/>
                <a:gd name="T83" fmla="*/ 1 h 90"/>
                <a:gd name="T84" fmla="*/ 3 w 443"/>
                <a:gd name="T85" fmla="*/ 1 h 90"/>
                <a:gd name="T86" fmla="*/ 3 w 443"/>
                <a:gd name="T87" fmla="*/ 1 h 90"/>
                <a:gd name="T88" fmla="*/ 4 w 443"/>
                <a:gd name="T89" fmla="*/ 1 h 90"/>
                <a:gd name="T90" fmla="*/ 4 w 443"/>
                <a:gd name="T91" fmla="*/ 1 h 90"/>
                <a:gd name="T92" fmla="*/ 4 w 443"/>
                <a:gd name="T93" fmla="*/ 1 h 90"/>
                <a:gd name="T94" fmla="*/ 4 w 443"/>
                <a:gd name="T95" fmla="*/ 1 h 90"/>
                <a:gd name="T96" fmla="*/ 4 w 443"/>
                <a:gd name="T97" fmla="*/ 1 h 90"/>
                <a:gd name="T98" fmla="*/ 4 w 443"/>
                <a:gd name="T99" fmla="*/ 1 h 90"/>
                <a:gd name="T100" fmla="*/ 4 w 443"/>
                <a:gd name="T101" fmla="*/ 1 h 90"/>
                <a:gd name="T102" fmla="*/ 4 w 443"/>
                <a:gd name="T103" fmla="*/ 1 h 90"/>
                <a:gd name="T104" fmla="*/ 4 w 443"/>
                <a:gd name="T105" fmla="*/ 1 h 90"/>
                <a:gd name="T106" fmla="*/ 4 w 443"/>
                <a:gd name="T107" fmla="*/ 1 h 90"/>
                <a:gd name="T108" fmla="*/ 4 w 443"/>
                <a:gd name="T109" fmla="*/ 0 h 90"/>
                <a:gd name="T110" fmla="*/ 4 w 443"/>
                <a:gd name="T111" fmla="*/ 0 h 90"/>
                <a:gd name="T112" fmla="*/ 4 w 443"/>
                <a:gd name="T113" fmla="*/ 1 h 9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43"/>
                <a:gd name="T172" fmla="*/ 0 h 90"/>
                <a:gd name="T173" fmla="*/ 443 w 443"/>
                <a:gd name="T174" fmla="*/ 90 h 9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43" h="90">
                  <a:moveTo>
                    <a:pt x="406" y="1"/>
                  </a:moveTo>
                  <a:lnTo>
                    <a:pt x="363" y="11"/>
                  </a:lnTo>
                  <a:lnTo>
                    <a:pt x="322" y="19"/>
                  </a:lnTo>
                  <a:lnTo>
                    <a:pt x="284" y="25"/>
                  </a:lnTo>
                  <a:lnTo>
                    <a:pt x="249" y="29"/>
                  </a:lnTo>
                  <a:lnTo>
                    <a:pt x="216" y="30"/>
                  </a:lnTo>
                  <a:lnTo>
                    <a:pt x="186" y="30"/>
                  </a:lnTo>
                  <a:lnTo>
                    <a:pt x="159" y="29"/>
                  </a:lnTo>
                  <a:lnTo>
                    <a:pt x="135" y="26"/>
                  </a:lnTo>
                  <a:lnTo>
                    <a:pt x="114" y="23"/>
                  </a:lnTo>
                  <a:lnTo>
                    <a:pt x="95" y="19"/>
                  </a:lnTo>
                  <a:lnTo>
                    <a:pt x="79" y="16"/>
                  </a:lnTo>
                  <a:lnTo>
                    <a:pt x="67" y="11"/>
                  </a:lnTo>
                  <a:lnTo>
                    <a:pt x="56" y="9"/>
                  </a:lnTo>
                  <a:lnTo>
                    <a:pt x="48" y="6"/>
                  </a:lnTo>
                  <a:lnTo>
                    <a:pt x="44" y="4"/>
                  </a:lnTo>
                  <a:lnTo>
                    <a:pt x="42" y="3"/>
                  </a:lnTo>
                  <a:lnTo>
                    <a:pt x="37" y="1"/>
                  </a:lnTo>
                  <a:lnTo>
                    <a:pt x="31" y="0"/>
                  </a:lnTo>
                  <a:lnTo>
                    <a:pt x="26" y="0"/>
                  </a:lnTo>
                  <a:lnTo>
                    <a:pt x="21" y="1"/>
                  </a:lnTo>
                  <a:lnTo>
                    <a:pt x="15" y="3"/>
                  </a:lnTo>
                  <a:lnTo>
                    <a:pt x="10" y="7"/>
                  </a:lnTo>
                  <a:lnTo>
                    <a:pt x="7" y="11"/>
                  </a:lnTo>
                  <a:lnTo>
                    <a:pt x="3" y="16"/>
                  </a:lnTo>
                  <a:lnTo>
                    <a:pt x="0" y="27"/>
                  </a:lnTo>
                  <a:lnTo>
                    <a:pt x="1" y="38"/>
                  </a:lnTo>
                  <a:lnTo>
                    <a:pt x="6" y="48"/>
                  </a:lnTo>
                  <a:lnTo>
                    <a:pt x="15" y="56"/>
                  </a:lnTo>
                  <a:lnTo>
                    <a:pt x="17" y="57"/>
                  </a:lnTo>
                  <a:lnTo>
                    <a:pt x="23" y="60"/>
                  </a:lnTo>
                  <a:lnTo>
                    <a:pt x="32" y="63"/>
                  </a:lnTo>
                  <a:lnTo>
                    <a:pt x="44" y="68"/>
                  </a:lnTo>
                  <a:lnTo>
                    <a:pt x="59" y="71"/>
                  </a:lnTo>
                  <a:lnTo>
                    <a:pt x="77" y="76"/>
                  </a:lnTo>
                  <a:lnTo>
                    <a:pt x="98" y="80"/>
                  </a:lnTo>
                  <a:lnTo>
                    <a:pt x="122" y="84"/>
                  </a:lnTo>
                  <a:lnTo>
                    <a:pt x="148" y="87"/>
                  </a:lnTo>
                  <a:lnTo>
                    <a:pt x="178" y="89"/>
                  </a:lnTo>
                  <a:lnTo>
                    <a:pt x="212" y="90"/>
                  </a:lnTo>
                  <a:lnTo>
                    <a:pt x="248" y="87"/>
                  </a:lnTo>
                  <a:lnTo>
                    <a:pt x="287" y="84"/>
                  </a:lnTo>
                  <a:lnTo>
                    <a:pt x="328" y="78"/>
                  </a:lnTo>
                  <a:lnTo>
                    <a:pt x="373" y="70"/>
                  </a:lnTo>
                  <a:lnTo>
                    <a:pt x="421" y="59"/>
                  </a:lnTo>
                  <a:lnTo>
                    <a:pt x="432" y="53"/>
                  </a:lnTo>
                  <a:lnTo>
                    <a:pt x="440" y="45"/>
                  </a:lnTo>
                  <a:lnTo>
                    <a:pt x="443" y="33"/>
                  </a:lnTo>
                  <a:lnTo>
                    <a:pt x="443" y="22"/>
                  </a:lnTo>
                  <a:lnTo>
                    <a:pt x="441" y="16"/>
                  </a:lnTo>
                  <a:lnTo>
                    <a:pt x="438" y="11"/>
                  </a:lnTo>
                  <a:lnTo>
                    <a:pt x="434" y="7"/>
                  </a:lnTo>
                  <a:lnTo>
                    <a:pt x="430" y="3"/>
                  </a:lnTo>
                  <a:lnTo>
                    <a:pt x="424" y="1"/>
                  </a:lnTo>
                  <a:lnTo>
                    <a:pt x="418" y="0"/>
                  </a:lnTo>
                  <a:lnTo>
                    <a:pt x="412" y="0"/>
                  </a:lnTo>
                  <a:lnTo>
                    <a:pt x="406" y="1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8" name="Freeform 48"/>
            <p:cNvSpPr>
              <a:spLocks noChangeAspect="1"/>
            </p:cNvSpPr>
            <p:nvPr/>
          </p:nvSpPr>
          <p:spPr bwMode="auto">
            <a:xfrm>
              <a:off x="5018977" y="3142679"/>
              <a:ext cx="396649" cy="163573"/>
            </a:xfrm>
            <a:custGeom>
              <a:avLst/>
              <a:gdLst>
                <a:gd name="T0" fmla="*/ 3 w 872"/>
                <a:gd name="T1" fmla="*/ 1 h 359"/>
                <a:gd name="T2" fmla="*/ 3 w 872"/>
                <a:gd name="T3" fmla="*/ 1 h 359"/>
                <a:gd name="T4" fmla="*/ 2 w 872"/>
                <a:gd name="T5" fmla="*/ 1 h 359"/>
                <a:gd name="T6" fmla="*/ 2 w 872"/>
                <a:gd name="T7" fmla="*/ 1 h 359"/>
                <a:gd name="T8" fmla="*/ 2 w 872"/>
                <a:gd name="T9" fmla="*/ 1 h 359"/>
                <a:gd name="T10" fmla="*/ 2 w 872"/>
                <a:gd name="T11" fmla="*/ 1 h 359"/>
                <a:gd name="T12" fmla="*/ 1 w 872"/>
                <a:gd name="T13" fmla="*/ 1 h 359"/>
                <a:gd name="T14" fmla="*/ 1 w 872"/>
                <a:gd name="T15" fmla="*/ 1 h 359"/>
                <a:gd name="T16" fmla="*/ 1 w 872"/>
                <a:gd name="T17" fmla="*/ 1 h 359"/>
                <a:gd name="T18" fmla="*/ 2 w 872"/>
                <a:gd name="T19" fmla="*/ 2 h 359"/>
                <a:gd name="T20" fmla="*/ 2 w 872"/>
                <a:gd name="T21" fmla="*/ 3 h 359"/>
                <a:gd name="T22" fmla="*/ 2 w 872"/>
                <a:gd name="T23" fmla="*/ 3 h 359"/>
                <a:gd name="T24" fmla="*/ 2 w 872"/>
                <a:gd name="T25" fmla="*/ 3 h 359"/>
                <a:gd name="T26" fmla="*/ 2 w 872"/>
                <a:gd name="T27" fmla="*/ 2 h 359"/>
                <a:gd name="T28" fmla="*/ 1 w 872"/>
                <a:gd name="T29" fmla="*/ 1 h 359"/>
                <a:gd name="T30" fmla="*/ 2 w 872"/>
                <a:gd name="T31" fmla="*/ 1 h 359"/>
                <a:gd name="T32" fmla="*/ 2 w 872"/>
                <a:gd name="T33" fmla="*/ 1 h 359"/>
                <a:gd name="T34" fmla="*/ 2 w 872"/>
                <a:gd name="T35" fmla="*/ 1 h 359"/>
                <a:gd name="T36" fmla="*/ 2 w 872"/>
                <a:gd name="T37" fmla="*/ 1 h 359"/>
                <a:gd name="T38" fmla="*/ 2 w 872"/>
                <a:gd name="T39" fmla="*/ 1 h 359"/>
                <a:gd name="T40" fmla="*/ 3 w 872"/>
                <a:gd name="T41" fmla="*/ 1 h 359"/>
                <a:gd name="T42" fmla="*/ 3 w 872"/>
                <a:gd name="T43" fmla="*/ 1 h 359"/>
                <a:gd name="T44" fmla="*/ 3 w 872"/>
                <a:gd name="T45" fmla="*/ 1 h 359"/>
                <a:gd name="T46" fmla="*/ 4 w 872"/>
                <a:gd name="T47" fmla="*/ 1 h 359"/>
                <a:gd name="T48" fmla="*/ 4 w 872"/>
                <a:gd name="T49" fmla="*/ 1 h 359"/>
                <a:gd name="T50" fmla="*/ 5 w 872"/>
                <a:gd name="T51" fmla="*/ 1 h 359"/>
                <a:gd name="T52" fmla="*/ 5 w 872"/>
                <a:gd name="T53" fmla="*/ 2 h 359"/>
                <a:gd name="T54" fmla="*/ 6 w 872"/>
                <a:gd name="T55" fmla="*/ 1 h 359"/>
                <a:gd name="T56" fmla="*/ 5 w 872"/>
                <a:gd name="T57" fmla="*/ 2 h 359"/>
                <a:gd name="T58" fmla="*/ 5 w 872"/>
                <a:gd name="T59" fmla="*/ 3 h 359"/>
                <a:gd name="T60" fmla="*/ 5 w 872"/>
                <a:gd name="T61" fmla="*/ 3 h 359"/>
                <a:gd name="T62" fmla="*/ 6 w 872"/>
                <a:gd name="T63" fmla="*/ 2 h 359"/>
                <a:gd name="T64" fmla="*/ 6 w 872"/>
                <a:gd name="T65" fmla="*/ 1 h 359"/>
                <a:gd name="T66" fmla="*/ 7 w 872"/>
                <a:gd name="T67" fmla="*/ 1 h 359"/>
                <a:gd name="T68" fmla="*/ 6 w 872"/>
                <a:gd name="T69" fmla="*/ 1 h 359"/>
                <a:gd name="T70" fmla="*/ 6 w 872"/>
                <a:gd name="T71" fmla="*/ 1 h 359"/>
                <a:gd name="T72" fmla="*/ 6 w 872"/>
                <a:gd name="T73" fmla="*/ 1 h 359"/>
                <a:gd name="T74" fmla="*/ 5 w 872"/>
                <a:gd name="T75" fmla="*/ 1 h 359"/>
                <a:gd name="T76" fmla="*/ 5 w 872"/>
                <a:gd name="T77" fmla="*/ 1 h 359"/>
                <a:gd name="T78" fmla="*/ 5 w 872"/>
                <a:gd name="T79" fmla="*/ 1 h 359"/>
                <a:gd name="T80" fmla="*/ 4 w 872"/>
                <a:gd name="T81" fmla="*/ 1 h 359"/>
                <a:gd name="T82" fmla="*/ 4 w 872"/>
                <a:gd name="T83" fmla="*/ 1 h 359"/>
                <a:gd name="T84" fmla="*/ 4 w 872"/>
                <a:gd name="T85" fmla="*/ 1 h 359"/>
                <a:gd name="T86" fmla="*/ 3 w 872"/>
                <a:gd name="T87" fmla="*/ 1 h 359"/>
                <a:gd name="T88" fmla="*/ 3 w 872"/>
                <a:gd name="T89" fmla="*/ 1 h 35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872"/>
                <a:gd name="T136" fmla="*/ 0 h 359"/>
                <a:gd name="T137" fmla="*/ 872 w 872"/>
                <a:gd name="T138" fmla="*/ 359 h 35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872" h="359">
                  <a:moveTo>
                    <a:pt x="289" y="45"/>
                  </a:moveTo>
                  <a:lnTo>
                    <a:pt x="283" y="49"/>
                  </a:lnTo>
                  <a:lnTo>
                    <a:pt x="278" y="53"/>
                  </a:lnTo>
                  <a:lnTo>
                    <a:pt x="273" y="55"/>
                  </a:lnTo>
                  <a:lnTo>
                    <a:pt x="270" y="55"/>
                  </a:lnTo>
                  <a:lnTo>
                    <a:pt x="265" y="55"/>
                  </a:lnTo>
                  <a:lnTo>
                    <a:pt x="261" y="54"/>
                  </a:lnTo>
                  <a:lnTo>
                    <a:pt x="255" y="53"/>
                  </a:lnTo>
                  <a:lnTo>
                    <a:pt x="247" y="49"/>
                  </a:lnTo>
                  <a:lnTo>
                    <a:pt x="241" y="47"/>
                  </a:lnTo>
                  <a:lnTo>
                    <a:pt x="234" y="44"/>
                  </a:lnTo>
                  <a:lnTo>
                    <a:pt x="227" y="41"/>
                  </a:lnTo>
                  <a:lnTo>
                    <a:pt x="219" y="38"/>
                  </a:lnTo>
                  <a:lnTo>
                    <a:pt x="210" y="34"/>
                  </a:lnTo>
                  <a:lnTo>
                    <a:pt x="200" y="32"/>
                  </a:lnTo>
                  <a:lnTo>
                    <a:pt x="188" y="29"/>
                  </a:lnTo>
                  <a:lnTo>
                    <a:pt x="177" y="26"/>
                  </a:lnTo>
                  <a:lnTo>
                    <a:pt x="143" y="23"/>
                  </a:lnTo>
                  <a:lnTo>
                    <a:pt x="114" y="23"/>
                  </a:lnTo>
                  <a:lnTo>
                    <a:pt x="90" y="26"/>
                  </a:lnTo>
                  <a:lnTo>
                    <a:pt x="69" y="31"/>
                  </a:lnTo>
                  <a:lnTo>
                    <a:pt x="53" y="38"/>
                  </a:lnTo>
                  <a:lnTo>
                    <a:pt x="42" y="45"/>
                  </a:lnTo>
                  <a:lnTo>
                    <a:pt x="34" y="49"/>
                  </a:lnTo>
                  <a:lnTo>
                    <a:pt x="30" y="53"/>
                  </a:lnTo>
                  <a:lnTo>
                    <a:pt x="0" y="82"/>
                  </a:lnTo>
                  <a:lnTo>
                    <a:pt x="37" y="101"/>
                  </a:lnTo>
                  <a:lnTo>
                    <a:pt x="87" y="135"/>
                  </a:lnTo>
                  <a:lnTo>
                    <a:pt x="125" y="174"/>
                  </a:lnTo>
                  <a:lnTo>
                    <a:pt x="152" y="215"/>
                  </a:lnTo>
                  <a:lnTo>
                    <a:pt x="172" y="257"/>
                  </a:lnTo>
                  <a:lnTo>
                    <a:pt x="183" y="295"/>
                  </a:lnTo>
                  <a:lnTo>
                    <a:pt x="189" y="327"/>
                  </a:lnTo>
                  <a:lnTo>
                    <a:pt x="193" y="349"/>
                  </a:lnTo>
                  <a:lnTo>
                    <a:pt x="193" y="359"/>
                  </a:lnTo>
                  <a:lnTo>
                    <a:pt x="253" y="358"/>
                  </a:lnTo>
                  <a:lnTo>
                    <a:pt x="253" y="348"/>
                  </a:lnTo>
                  <a:lnTo>
                    <a:pt x="250" y="326"/>
                  </a:lnTo>
                  <a:lnTo>
                    <a:pt x="245" y="295"/>
                  </a:lnTo>
                  <a:lnTo>
                    <a:pt x="234" y="257"/>
                  </a:lnTo>
                  <a:lnTo>
                    <a:pt x="218" y="213"/>
                  </a:lnTo>
                  <a:lnTo>
                    <a:pt x="194" y="168"/>
                  </a:lnTo>
                  <a:lnTo>
                    <a:pt x="160" y="124"/>
                  </a:lnTo>
                  <a:lnTo>
                    <a:pt x="118" y="83"/>
                  </a:lnTo>
                  <a:lnTo>
                    <a:pt x="124" y="83"/>
                  </a:lnTo>
                  <a:lnTo>
                    <a:pt x="128" y="82"/>
                  </a:lnTo>
                  <a:lnTo>
                    <a:pt x="134" y="82"/>
                  </a:lnTo>
                  <a:lnTo>
                    <a:pt x="140" y="82"/>
                  </a:lnTo>
                  <a:lnTo>
                    <a:pt x="145" y="83"/>
                  </a:lnTo>
                  <a:lnTo>
                    <a:pt x="152" y="83"/>
                  </a:lnTo>
                  <a:lnTo>
                    <a:pt x="158" y="84"/>
                  </a:lnTo>
                  <a:lnTo>
                    <a:pt x="165" y="85"/>
                  </a:lnTo>
                  <a:lnTo>
                    <a:pt x="175" y="87"/>
                  </a:lnTo>
                  <a:lnTo>
                    <a:pt x="183" y="90"/>
                  </a:lnTo>
                  <a:lnTo>
                    <a:pt x="193" y="92"/>
                  </a:lnTo>
                  <a:lnTo>
                    <a:pt x="200" y="94"/>
                  </a:lnTo>
                  <a:lnTo>
                    <a:pt x="207" y="97"/>
                  </a:lnTo>
                  <a:lnTo>
                    <a:pt x="212" y="99"/>
                  </a:lnTo>
                  <a:lnTo>
                    <a:pt x="218" y="101"/>
                  </a:lnTo>
                  <a:lnTo>
                    <a:pt x="224" y="104"/>
                  </a:lnTo>
                  <a:lnTo>
                    <a:pt x="236" y="108"/>
                  </a:lnTo>
                  <a:lnTo>
                    <a:pt x="247" y="112"/>
                  </a:lnTo>
                  <a:lnTo>
                    <a:pt x="258" y="115"/>
                  </a:lnTo>
                  <a:lnTo>
                    <a:pt x="270" y="115"/>
                  </a:lnTo>
                  <a:lnTo>
                    <a:pt x="281" y="114"/>
                  </a:lnTo>
                  <a:lnTo>
                    <a:pt x="294" y="109"/>
                  </a:lnTo>
                  <a:lnTo>
                    <a:pt x="309" y="104"/>
                  </a:lnTo>
                  <a:lnTo>
                    <a:pt x="324" y="93"/>
                  </a:lnTo>
                  <a:lnTo>
                    <a:pt x="340" y="83"/>
                  </a:lnTo>
                  <a:lnTo>
                    <a:pt x="360" y="74"/>
                  </a:lnTo>
                  <a:lnTo>
                    <a:pt x="380" y="66"/>
                  </a:lnTo>
                  <a:lnTo>
                    <a:pt x="403" y="61"/>
                  </a:lnTo>
                  <a:lnTo>
                    <a:pt x="427" y="60"/>
                  </a:lnTo>
                  <a:lnTo>
                    <a:pt x="450" y="63"/>
                  </a:lnTo>
                  <a:lnTo>
                    <a:pt x="470" y="72"/>
                  </a:lnTo>
                  <a:lnTo>
                    <a:pt x="490" y="89"/>
                  </a:lnTo>
                  <a:lnTo>
                    <a:pt x="511" y="108"/>
                  </a:lnTo>
                  <a:lnTo>
                    <a:pt x="531" y="122"/>
                  </a:lnTo>
                  <a:lnTo>
                    <a:pt x="553" y="130"/>
                  </a:lnTo>
                  <a:lnTo>
                    <a:pt x="575" y="132"/>
                  </a:lnTo>
                  <a:lnTo>
                    <a:pt x="595" y="131"/>
                  </a:lnTo>
                  <a:lnTo>
                    <a:pt x="614" y="128"/>
                  </a:lnTo>
                  <a:lnTo>
                    <a:pt x="633" y="122"/>
                  </a:lnTo>
                  <a:lnTo>
                    <a:pt x="649" y="115"/>
                  </a:lnTo>
                  <a:lnTo>
                    <a:pt x="632" y="135"/>
                  </a:lnTo>
                  <a:lnTo>
                    <a:pt x="615" y="158"/>
                  </a:lnTo>
                  <a:lnTo>
                    <a:pt x="599" y="181"/>
                  </a:lnTo>
                  <a:lnTo>
                    <a:pt x="585" y="207"/>
                  </a:lnTo>
                  <a:lnTo>
                    <a:pt x="572" y="236"/>
                  </a:lnTo>
                  <a:lnTo>
                    <a:pt x="561" y="266"/>
                  </a:lnTo>
                  <a:lnTo>
                    <a:pt x="552" y="297"/>
                  </a:lnTo>
                  <a:lnTo>
                    <a:pt x="546" y="332"/>
                  </a:lnTo>
                  <a:lnTo>
                    <a:pt x="606" y="339"/>
                  </a:lnTo>
                  <a:lnTo>
                    <a:pt x="619" y="282"/>
                  </a:lnTo>
                  <a:lnTo>
                    <a:pt x="640" y="232"/>
                  </a:lnTo>
                  <a:lnTo>
                    <a:pt x="667" y="188"/>
                  </a:lnTo>
                  <a:lnTo>
                    <a:pt x="697" y="152"/>
                  </a:lnTo>
                  <a:lnTo>
                    <a:pt x="726" y="123"/>
                  </a:lnTo>
                  <a:lnTo>
                    <a:pt x="750" y="101"/>
                  </a:lnTo>
                  <a:lnTo>
                    <a:pt x="767" y="89"/>
                  </a:lnTo>
                  <a:lnTo>
                    <a:pt x="774" y="84"/>
                  </a:lnTo>
                  <a:lnTo>
                    <a:pt x="872" y="24"/>
                  </a:lnTo>
                  <a:lnTo>
                    <a:pt x="757" y="29"/>
                  </a:lnTo>
                  <a:lnTo>
                    <a:pt x="752" y="29"/>
                  </a:lnTo>
                  <a:lnTo>
                    <a:pt x="744" y="30"/>
                  </a:lnTo>
                  <a:lnTo>
                    <a:pt x="734" y="31"/>
                  </a:lnTo>
                  <a:lnTo>
                    <a:pt x="720" y="32"/>
                  </a:lnTo>
                  <a:lnTo>
                    <a:pt x="706" y="34"/>
                  </a:lnTo>
                  <a:lnTo>
                    <a:pt x="691" y="37"/>
                  </a:lnTo>
                  <a:lnTo>
                    <a:pt x="676" y="40"/>
                  </a:lnTo>
                  <a:lnTo>
                    <a:pt x="663" y="44"/>
                  </a:lnTo>
                  <a:lnTo>
                    <a:pt x="640" y="54"/>
                  </a:lnTo>
                  <a:lnTo>
                    <a:pt x="625" y="61"/>
                  </a:lnTo>
                  <a:lnTo>
                    <a:pt x="610" y="67"/>
                  </a:lnTo>
                  <a:lnTo>
                    <a:pt x="596" y="70"/>
                  </a:lnTo>
                  <a:lnTo>
                    <a:pt x="582" y="72"/>
                  </a:lnTo>
                  <a:lnTo>
                    <a:pt x="569" y="71"/>
                  </a:lnTo>
                  <a:lnTo>
                    <a:pt x="558" y="68"/>
                  </a:lnTo>
                  <a:lnTo>
                    <a:pt x="545" y="61"/>
                  </a:lnTo>
                  <a:lnTo>
                    <a:pt x="534" y="49"/>
                  </a:lnTo>
                  <a:lnTo>
                    <a:pt x="521" y="37"/>
                  </a:lnTo>
                  <a:lnTo>
                    <a:pt x="507" y="25"/>
                  </a:lnTo>
                  <a:lnTo>
                    <a:pt x="493" y="17"/>
                  </a:lnTo>
                  <a:lnTo>
                    <a:pt x="478" y="10"/>
                  </a:lnTo>
                  <a:lnTo>
                    <a:pt x="462" y="5"/>
                  </a:lnTo>
                  <a:lnTo>
                    <a:pt x="447" y="1"/>
                  </a:lnTo>
                  <a:lnTo>
                    <a:pt x="431" y="0"/>
                  </a:lnTo>
                  <a:lnTo>
                    <a:pt x="415" y="0"/>
                  </a:lnTo>
                  <a:lnTo>
                    <a:pt x="398" y="1"/>
                  </a:lnTo>
                  <a:lnTo>
                    <a:pt x="382" y="3"/>
                  </a:lnTo>
                  <a:lnTo>
                    <a:pt x="365" y="8"/>
                  </a:lnTo>
                  <a:lnTo>
                    <a:pt x="349" y="13"/>
                  </a:lnTo>
                  <a:lnTo>
                    <a:pt x="333" y="19"/>
                  </a:lnTo>
                  <a:lnTo>
                    <a:pt x="318" y="28"/>
                  </a:lnTo>
                  <a:lnTo>
                    <a:pt x="303" y="36"/>
                  </a:lnTo>
                  <a:lnTo>
                    <a:pt x="289" y="45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9" name="Freeform 49"/>
            <p:cNvSpPr>
              <a:spLocks noChangeAspect="1"/>
            </p:cNvSpPr>
            <p:nvPr/>
          </p:nvSpPr>
          <p:spPr bwMode="auto">
            <a:xfrm>
              <a:off x="5134797" y="3215731"/>
              <a:ext cx="41251" cy="95285"/>
            </a:xfrm>
            <a:custGeom>
              <a:avLst/>
              <a:gdLst>
                <a:gd name="T0" fmla="*/ 1 w 92"/>
                <a:gd name="T1" fmla="*/ 1 h 210"/>
                <a:gd name="T2" fmla="*/ 1 w 92"/>
                <a:gd name="T3" fmla="*/ 1 h 210"/>
                <a:gd name="T4" fmla="*/ 0 w 92"/>
                <a:gd name="T5" fmla="*/ 1 h 210"/>
                <a:gd name="T6" fmla="*/ 1 w 92"/>
                <a:gd name="T7" fmla="*/ 1 h 210"/>
                <a:gd name="T8" fmla="*/ 1 w 92"/>
                <a:gd name="T9" fmla="*/ 1 h 210"/>
                <a:gd name="T10" fmla="*/ 1 w 92"/>
                <a:gd name="T11" fmla="*/ 1 h 210"/>
                <a:gd name="T12" fmla="*/ 1 w 92"/>
                <a:gd name="T13" fmla="*/ 1 h 210"/>
                <a:gd name="T14" fmla="*/ 1 w 92"/>
                <a:gd name="T15" fmla="*/ 1 h 210"/>
                <a:gd name="T16" fmla="*/ 1 w 92"/>
                <a:gd name="T17" fmla="*/ 2 h 210"/>
                <a:gd name="T18" fmla="*/ 1 w 92"/>
                <a:gd name="T19" fmla="*/ 2 h 210"/>
                <a:gd name="T20" fmla="*/ 1 w 92"/>
                <a:gd name="T21" fmla="*/ 2 h 210"/>
                <a:gd name="T22" fmla="*/ 1 w 92"/>
                <a:gd name="T23" fmla="*/ 2 h 210"/>
                <a:gd name="T24" fmla="*/ 1 w 92"/>
                <a:gd name="T25" fmla="*/ 2 h 210"/>
                <a:gd name="T26" fmla="*/ 1 w 92"/>
                <a:gd name="T27" fmla="*/ 2 h 210"/>
                <a:gd name="T28" fmla="*/ 1 w 92"/>
                <a:gd name="T29" fmla="*/ 2 h 210"/>
                <a:gd name="T30" fmla="*/ 1 w 92"/>
                <a:gd name="T31" fmla="*/ 2 h 210"/>
                <a:gd name="T32" fmla="*/ 1 w 92"/>
                <a:gd name="T33" fmla="*/ 2 h 210"/>
                <a:gd name="T34" fmla="*/ 1 w 92"/>
                <a:gd name="T35" fmla="*/ 2 h 210"/>
                <a:gd name="T36" fmla="*/ 1 w 92"/>
                <a:gd name="T37" fmla="*/ 2 h 210"/>
                <a:gd name="T38" fmla="*/ 1 w 92"/>
                <a:gd name="T39" fmla="*/ 2 h 210"/>
                <a:gd name="T40" fmla="*/ 1 w 92"/>
                <a:gd name="T41" fmla="*/ 2 h 210"/>
                <a:gd name="T42" fmla="*/ 1 w 92"/>
                <a:gd name="T43" fmla="*/ 2 h 210"/>
                <a:gd name="T44" fmla="*/ 1 w 92"/>
                <a:gd name="T45" fmla="*/ 2 h 210"/>
                <a:gd name="T46" fmla="*/ 1 w 92"/>
                <a:gd name="T47" fmla="*/ 2 h 210"/>
                <a:gd name="T48" fmla="*/ 1 w 92"/>
                <a:gd name="T49" fmla="*/ 1 h 210"/>
                <a:gd name="T50" fmla="*/ 1 w 92"/>
                <a:gd name="T51" fmla="*/ 1 h 210"/>
                <a:gd name="T52" fmla="*/ 1 w 92"/>
                <a:gd name="T53" fmla="*/ 1 h 210"/>
                <a:gd name="T54" fmla="*/ 1 w 92"/>
                <a:gd name="T55" fmla="*/ 1 h 210"/>
                <a:gd name="T56" fmla="*/ 1 w 92"/>
                <a:gd name="T57" fmla="*/ 1 h 210"/>
                <a:gd name="T58" fmla="*/ 1 w 92"/>
                <a:gd name="T59" fmla="*/ 1 h 210"/>
                <a:gd name="T60" fmla="*/ 1 w 92"/>
                <a:gd name="T61" fmla="*/ 0 h 210"/>
                <a:gd name="T62" fmla="*/ 1 w 92"/>
                <a:gd name="T63" fmla="*/ 1 h 210"/>
                <a:gd name="T64" fmla="*/ 1 w 92"/>
                <a:gd name="T65" fmla="*/ 1 h 21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2"/>
                <a:gd name="T100" fmla="*/ 0 h 210"/>
                <a:gd name="T101" fmla="*/ 92 w 92"/>
                <a:gd name="T102" fmla="*/ 210 h 21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2" h="210">
                  <a:moveTo>
                    <a:pt x="4" y="4"/>
                  </a:moveTo>
                  <a:lnTo>
                    <a:pt x="1" y="8"/>
                  </a:lnTo>
                  <a:lnTo>
                    <a:pt x="0" y="14"/>
                  </a:lnTo>
                  <a:lnTo>
                    <a:pt x="1" y="20"/>
                  </a:lnTo>
                  <a:lnTo>
                    <a:pt x="4" y="26"/>
                  </a:lnTo>
                  <a:lnTo>
                    <a:pt x="21" y="49"/>
                  </a:lnTo>
                  <a:lnTo>
                    <a:pt x="34" y="75"/>
                  </a:lnTo>
                  <a:lnTo>
                    <a:pt x="45" y="104"/>
                  </a:lnTo>
                  <a:lnTo>
                    <a:pt x="52" y="132"/>
                  </a:lnTo>
                  <a:lnTo>
                    <a:pt x="57" y="156"/>
                  </a:lnTo>
                  <a:lnTo>
                    <a:pt x="60" y="177"/>
                  </a:lnTo>
                  <a:lnTo>
                    <a:pt x="62" y="190"/>
                  </a:lnTo>
                  <a:lnTo>
                    <a:pt x="62" y="196"/>
                  </a:lnTo>
                  <a:lnTo>
                    <a:pt x="64" y="202"/>
                  </a:lnTo>
                  <a:lnTo>
                    <a:pt x="68" y="206"/>
                  </a:lnTo>
                  <a:lnTo>
                    <a:pt x="72" y="209"/>
                  </a:lnTo>
                  <a:lnTo>
                    <a:pt x="78" y="210"/>
                  </a:lnTo>
                  <a:lnTo>
                    <a:pt x="84" y="208"/>
                  </a:lnTo>
                  <a:lnTo>
                    <a:pt x="89" y="204"/>
                  </a:lnTo>
                  <a:lnTo>
                    <a:pt x="92" y="200"/>
                  </a:lnTo>
                  <a:lnTo>
                    <a:pt x="92" y="194"/>
                  </a:lnTo>
                  <a:lnTo>
                    <a:pt x="92" y="187"/>
                  </a:lnTo>
                  <a:lnTo>
                    <a:pt x="90" y="171"/>
                  </a:lnTo>
                  <a:lnTo>
                    <a:pt x="86" y="149"/>
                  </a:lnTo>
                  <a:lnTo>
                    <a:pt x="81" y="121"/>
                  </a:lnTo>
                  <a:lnTo>
                    <a:pt x="72" y="91"/>
                  </a:lnTo>
                  <a:lnTo>
                    <a:pt x="61" y="60"/>
                  </a:lnTo>
                  <a:lnTo>
                    <a:pt x="46" y="31"/>
                  </a:lnTo>
                  <a:lnTo>
                    <a:pt x="26" y="5"/>
                  </a:lnTo>
                  <a:lnTo>
                    <a:pt x="22" y="1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4" y="4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0" name="Freeform 50"/>
            <p:cNvSpPr>
              <a:spLocks noChangeAspect="1"/>
            </p:cNvSpPr>
            <p:nvPr/>
          </p:nvSpPr>
          <p:spPr bwMode="auto">
            <a:xfrm>
              <a:off x="5225234" y="3210967"/>
              <a:ext cx="53944" cy="100049"/>
            </a:xfrm>
            <a:custGeom>
              <a:avLst/>
              <a:gdLst>
                <a:gd name="T0" fmla="*/ 1 w 120"/>
                <a:gd name="T1" fmla="*/ 1 h 220"/>
                <a:gd name="T2" fmla="*/ 1 w 120"/>
                <a:gd name="T3" fmla="*/ 1 h 220"/>
                <a:gd name="T4" fmla="*/ 1 w 120"/>
                <a:gd name="T5" fmla="*/ 1 h 220"/>
                <a:gd name="T6" fmla="*/ 1 w 120"/>
                <a:gd name="T7" fmla="*/ 1 h 220"/>
                <a:gd name="T8" fmla="*/ 1 w 120"/>
                <a:gd name="T9" fmla="*/ 2 h 220"/>
                <a:gd name="T10" fmla="*/ 1 w 120"/>
                <a:gd name="T11" fmla="*/ 2 h 220"/>
                <a:gd name="T12" fmla="*/ 0 w 120"/>
                <a:gd name="T13" fmla="*/ 2 h 220"/>
                <a:gd name="T14" fmla="*/ 0 w 120"/>
                <a:gd name="T15" fmla="*/ 2 h 220"/>
                <a:gd name="T16" fmla="*/ 0 w 120"/>
                <a:gd name="T17" fmla="*/ 2 h 220"/>
                <a:gd name="T18" fmla="*/ 1 w 120"/>
                <a:gd name="T19" fmla="*/ 2 h 220"/>
                <a:gd name="T20" fmla="*/ 1 w 120"/>
                <a:gd name="T21" fmla="*/ 2 h 220"/>
                <a:gd name="T22" fmla="*/ 1 w 120"/>
                <a:gd name="T23" fmla="*/ 2 h 220"/>
                <a:gd name="T24" fmla="*/ 1 w 120"/>
                <a:gd name="T25" fmla="*/ 2 h 220"/>
                <a:gd name="T26" fmla="*/ 1 w 120"/>
                <a:gd name="T27" fmla="*/ 2 h 220"/>
                <a:gd name="T28" fmla="*/ 1 w 120"/>
                <a:gd name="T29" fmla="*/ 2 h 220"/>
                <a:gd name="T30" fmla="*/ 1 w 120"/>
                <a:gd name="T31" fmla="*/ 2 h 220"/>
                <a:gd name="T32" fmla="*/ 1 w 120"/>
                <a:gd name="T33" fmla="*/ 2 h 220"/>
                <a:gd name="T34" fmla="*/ 1 w 120"/>
                <a:gd name="T35" fmla="*/ 2 h 220"/>
                <a:gd name="T36" fmla="*/ 1 w 120"/>
                <a:gd name="T37" fmla="*/ 2 h 220"/>
                <a:gd name="T38" fmla="*/ 1 w 120"/>
                <a:gd name="T39" fmla="*/ 2 h 220"/>
                <a:gd name="T40" fmla="*/ 1 w 120"/>
                <a:gd name="T41" fmla="*/ 2 h 220"/>
                <a:gd name="T42" fmla="*/ 1 w 120"/>
                <a:gd name="T43" fmla="*/ 1 h 220"/>
                <a:gd name="T44" fmla="*/ 1 w 120"/>
                <a:gd name="T45" fmla="*/ 1 h 220"/>
                <a:gd name="T46" fmla="*/ 1 w 120"/>
                <a:gd name="T47" fmla="*/ 1 h 220"/>
                <a:gd name="T48" fmla="*/ 1 w 120"/>
                <a:gd name="T49" fmla="*/ 1 h 220"/>
                <a:gd name="T50" fmla="*/ 1 w 120"/>
                <a:gd name="T51" fmla="*/ 1 h 220"/>
                <a:gd name="T52" fmla="*/ 1 w 120"/>
                <a:gd name="T53" fmla="*/ 1 h 220"/>
                <a:gd name="T54" fmla="*/ 1 w 120"/>
                <a:gd name="T55" fmla="*/ 1 h 220"/>
                <a:gd name="T56" fmla="*/ 1 w 120"/>
                <a:gd name="T57" fmla="*/ 1 h 220"/>
                <a:gd name="T58" fmla="*/ 1 w 120"/>
                <a:gd name="T59" fmla="*/ 1 h 220"/>
                <a:gd name="T60" fmla="*/ 1 w 120"/>
                <a:gd name="T61" fmla="*/ 0 h 220"/>
                <a:gd name="T62" fmla="*/ 1 w 120"/>
                <a:gd name="T63" fmla="*/ 0 h 220"/>
                <a:gd name="T64" fmla="*/ 1 w 120"/>
                <a:gd name="T65" fmla="*/ 1 h 22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0"/>
                <a:gd name="T100" fmla="*/ 0 h 220"/>
                <a:gd name="T101" fmla="*/ 120 w 120"/>
                <a:gd name="T102" fmla="*/ 220 h 22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0" h="220">
                  <a:moveTo>
                    <a:pt x="96" y="3"/>
                  </a:moveTo>
                  <a:lnTo>
                    <a:pt x="62" y="36"/>
                  </a:lnTo>
                  <a:lnTo>
                    <a:pt x="37" y="70"/>
                  </a:lnTo>
                  <a:lnTo>
                    <a:pt x="21" y="104"/>
                  </a:lnTo>
                  <a:lnTo>
                    <a:pt x="9" y="135"/>
                  </a:lnTo>
                  <a:lnTo>
                    <a:pt x="3" y="162"/>
                  </a:lnTo>
                  <a:lnTo>
                    <a:pt x="0" y="184"/>
                  </a:lnTo>
                  <a:lnTo>
                    <a:pt x="0" y="199"/>
                  </a:lnTo>
                  <a:lnTo>
                    <a:pt x="0" y="206"/>
                  </a:lnTo>
                  <a:lnTo>
                    <a:pt x="2" y="212"/>
                  </a:lnTo>
                  <a:lnTo>
                    <a:pt x="6" y="216"/>
                  </a:lnTo>
                  <a:lnTo>
                    <a:pt x="10" y="219"/>
                  </a:lnTo>
                  <a:lnTo>
                    <a:pt x="16" y="220"/>
                  </a:lnTo>
                  <a:lnTo>
                    <a:pt x="22" y="218"/>
                  </a:lnTo>
                  <a:lnTo>
                    <a:pt x="27" y="214"/>
                  </a:lnTo>
                  <a:lnTo>
                    <a:pt x="29" y="210"/>
                  </a:lnTo>
                  <a:lnTo>
                    <a:pt x="30" y="204"/>
                  </a:lnTo>
                  <a:lnTo>
                    <a:pt x="30" y="198"/>
                  </a:lnTo>
                  <a:lnTo>
                    <a:pt x="30" y="184"/>
                  </a:lnTo>
                  <a:lnTo>
                    <a:pt x="33" y="166"/>
                  </a:lnTo>
                  <a:lnTo>
                    <a:pt x="38" y="142"/>
                  </a:lnTo>
                  <a:lnTo>
                    <a:pt x="48" y="114"/>
                  </a:lnTo>
                  <a:lnTo>
                    <a:pt x="63" y="85"/>
                  </a:lnTo>
                  <a:lnTo>
                    <a:pt x="84" y="55"/>
                  </a:lnTo>
                  <a:lnTo>
                    <a:pt x="114" y="26"/>
                  </a:lnTo>
                  <a:lnTo>
                    <a:pt x="119" y="22"/>
                  </a:lnTo>
                  <a:lnTo>
                    <a:pt x="120" y="16"/>
                  </a:lnTo>
                  <a:lnTo>
                    <a:pt x="120" y="10"/>
                  </a:lnTo>
                  <a:lnTo>
                    <a:pt x="116" y="6"/>
                  </a:lnTo>
                  <a:lnTo>
                    <a:pt x="112" y="1"/>
                  </a:lnTo>
                  <a:lnTo>
                    <a:pt x="106" y="0"/>
                  </a:lnTo>
                  <a:lnTo>
                    <a:pt x="100" y="0"/>
                  </a:lnTo>
                  <a:lnTo>
                    <a:pt x="96" y="3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1" name="Freeform 51"/>
            <p:cNvSpPr>
              <a:spLocks noChangeAspect="1"/>
            </p:cNvSpPr>
            <p:nvPr/>
          </p:nvSpPr>
          <p:spPr bwMode="auto">
            <a:xfrm>
              <a:off x="5187156" y="3195086"/>
              <a:ext cx="20625" cy="46054"/>
            </a:xfrm>
            <a:custGeom>
              <a:avLst/>
              <a:gdLst>
                <a:gd name="T0" fmla="*/ 0 w 45"/>
                <a:gd name="T1" fmla="*/ 1 h 104"/>
                <a:gd name="T2" fmla="*/ 0 w 45"/>
                <a:gd name="T3" fmla="*/ 1 h 104"/>
                <a:gd name="T4" fmla="*/ 0 w 45"/>
                <a:gd name="T5" fmla="*/ 1 h 104"/>
                <a:gd name="T6" fmla="*/ 0 w 45"/>
                <a:gd name="T7" fmla="*/ 1 h 104"/>
                <a:gd name="T8" fmla="*/ 0 w 45"/>
                <a:gd name="T9" fmla="*/ 1 h 104"/>
                <a:gd name="T10" fmla="*/ 0 w 45"/>
                <a:gd name="T11" fmla="*/ 1 h 104"/>
                <a:gd name="T12" fmla="*/ 0 w 45"/>
                <a:gd name="T13" fmla="*/ 1 h 104"/>
                <a:gd name="T14" fmla="*/ 0 w 45"/>
                <a:gd name="T15" fmla="*/ 1 h 104"/>
                <a:gd name="T16" fmla="*/ 0 w 45"/>
                <a:gd name="T17" fmla="*/ 1 h 104"/>
                <a:gd name="T18" fmla="*/ 0 w 45"/>
                <a:gd name="T19" fmla="*/ 1 h 104"/>
                <a:gd name="T20" fmla="*/ 0 w 45"/>
                <a:gd name="T21" fmla="*/ 1 h 104"/>
                <a:gd name="T22" fmla="*/ 0 w 45"/>
                <a:gd name="T23" fmla="*/ 1 h 104"/>
                <a:gd name="T24" fmla="*/ 0 w 45"/>
                <a:gd name="T25" fmla="*/ 1 h 104"/>
                <a:gd name="T26" fmla="*/ 0 w 45"/>
                <a:gd name="T27" fmla="*/ 1 h 104"/>
                <a:gd name="T28" fmla="*/ 0 w 45"/>
                <a:gd name="T29" fmla="*/ 1 h 104"/>
                <a:gd name="T30" fmla="*/ 0 w 45"/>
                <a:gd name="T31" fmla="*/ 1 h 104"/>
                <a:gd name="T32" fmla="*/ 0 w 45"/>
                <a:gd name="T33" fmla="*/ 1 h 104"/>
                <a:gd name="T34" fmla="*/ 0 w 45"/>
                <a:gd name="T35" fmla="*/ 1 h 104"/>
                <a:gd name="T36" fmla="*/ 0 w 45"/>
                <a:gd name="T37" fmla="*/ 1 h 104"/>
                <a:gd name="T38" fmla="*/ 0 w 45"/>
                <a:gd name="T39" fmla="*/ 1 h 104"/>
                <a:gd name="T40" fmla="*/ 0 w 45"/>
                <a:gd name="T41" fmla="*/ 1 h 104"/>
                <a:gd name="T42" fmla="*/ 0 w 45"/>
                <a:gd name="T43" fmla="*/ 0 h 104"/>
                <a:gd name="T44" fmla="*/ 0 w 45"/>
                <a:gd name="T45" fmla="*/ 1 h 104"/>
                <a:gd name="T46" fmla="*/ 0 w 45"/>
                <a:gd name="T47" fmla="*/ 1 h 104"/>
                <a:gd name="T48" fmla="*/ 0 w 45"/>
                <a:gd name="T49" fmla="*/ 1 h 10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5"/>
                <a:gd name="T76" fmla="*/ 0 h 104"/>
                <a:gd name="T77" fmla="*/ 45 w 45"/>
                <a:gd name="T78" fmla="*/ 104 h 10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5" h="104">
                  <a:moveTo>
                    <a:pt x="16" y="9"/>
                  </a:moveTo>
                  <a:lnTo>
                    <a:pt x="14" y="16"/>
                  </a:lnTo>
                  <a:lnTo>
                    <a:pt x="8" y="33"/>
                  </a:lnTo>
                  <a:lnTo>
                    <a:pt x="2" y="59"/>
                  </a:lnTo>
                  <a:lnTo>
                    <a:pt x="0" y="89"/>
                  </a:lnTo>
                  <a:lnTo>
                    <a:pt x="1" y="94"/>
                  </a:lnTo>
                  <a:lnTo>
                    <a:pt x="5" y="99"/>
                  </a:lnTo>
                  <a:lnTo>
                    <a:pt x="9" y="103"/>
                  </a:lnTo>
                  <a:lnTo>
                    <a:pt x="15" y="104"/>
                  </a:lnTo>
                  <a:lnTo>
                    <a:pt x="21" y="103"/>
                  </a:lnTo>
                  <a:lnTo>
                    <a:pt x="25" y="99"/>
                  </a:lnTo>
                  <a:lnTo>
                    <a:pt x="29" y="94"/>
                  </a:lnTo>
                  <a:lnTo>
                    <a:pt x="30" y="89"/>
                  </a:lnTo>
                  <a:lnTo>
                    <a:pt x="32" y="63"/>
                  </a:lnTo>
                  <a:lnTo>
                    <a:pt x="37" y="41"/>
                  </a:lnTo>
                  <a:lnTo>
                    <a:pt x="42" y="28"/>
                  </a:lnTo>
                  <a:lnTo>
                    <a:pt x="44" y="22"/>
                  </a:lnTo>
                  <a:lnTo>
                    <a:pt x="45" y="16"/>
                  </a:lnTo>
                  <a:lnTo>
                    <a:pt x="44" y="9"/>
                  </a:lnTo>
                  <a:lnTo>
                    <a:pt x="42" y="5"/>
                  </a:lnTo>
                  <a:lnTo>
                    <a:pt x="37" y="1"/>
                  </a:lnTo>
                  <a:lnTo>
                    <a:pt x="31" y="0"/>
                  </a:lnTo>
                  <a:lnTo>
                    <a:pt x="25" y="1"/>
                  </a:lnTo>
                  <a:lnTo>
                    <a:pt x="20" y="5"/>
                  </a:lnTo>
                  <a:lnTo>
                    <a:pt x="16" y="9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2" name="Freeform 52"/>
            <p:cNvSpPr>
              <a:spLocks noChangeAspect="1"/>
            </p:cNvSpPr>
            <p:nvPr/>
          </p:nvSpPr>
          <p:spPr bwMode="auto">
            <a:xfrm>
              <a:off x="4992004" y="3644513"/>
              <a:ext cx="214191" cy="111166"/>
            </a:xfrm>
            <a:custGeom>
              <a:avLst/>
              <a:gdLst>
                <a:gd name="T0" fmla="*/ 1 w 470"/>
                <a:gd name="T1" fmla="*/ 1 h 243"/>
                <a:gd name="T2" fmla="*/ 1 w 470"/>
                <a:gd name="T3" fmla="*/ 1 h 243"/>
                <a:gd name="T4" fmla="*/ 0 w 470"/>
                <a:gd name="T5" fmla="*/ 1 h 243"/>
                <a:gd name="T6" fmla="*/ 0 w 470"/>
                <a:gd name="T7" fmla="*/ 1 h 243"/>
                <a:gd name="T8" fmla="*/ 1 w 470"/>
                <a:gd name="T9" fmla="*/ 1 h 243"/>
                <a:gd name="T10" fmla="*/ 1 w 470"/>
                <a:gd name="T11" fmla="*/ 1 h 243"/>
                <a:gd name="T12" fmla="*/ 1 w 470"/>
                <a:gd name="T13" fmla="*/ 1 h 243"/>
                <a:gd name="T14" fmla="*/ 1 w 470"/>
                <a:gd name="T15" fmla="*/ 1 h 243"/>
                <a:gd name="T16" fmla="*/ 1 w 470"/>
                <a:gd name="T17" fmla="*/ 1 h 243"/>
                <a:gd name="T18" fmla="*/ 1 w 470"/>
                <a:gd name="T19" fmla="*/ 1 h 243"/>
                <a:gd name="T20" fmla="*/ 1 w 470"/>
                <a:gd name="T21" fmla="*/ 1 h 243"/>
                <a:gd name="T22" fmla="*/ 1 w 470"/>
                <a:gd name="T23" fmla="*/ 1 h 243"/>
                <a:gd name="T24" fmla="*/ 1 w 470"/>
                <a:gd name="T25" fmla="*/ 2 h 243"/>
                <a:gd name="T26" fmla="*/ 2 w 470"/>
                <a:gd name="T27" fmla="*/ 2 h 243"/>
                <a:gd name="T28" fmla="*/ 2 w 470"/>
                <a:gd name="T29" fmla="*/ 2 h 243"/>
                <a:gd name="T30" fmla="*/ 2 w 470"/>
                <a:gd name="T31" fmla="*/ 2 h 243"/>
                <a:gd name="T32" fmla="*/ 2 w 470"/>
                <a:gd name="T33" fmla="*/ 2 h 243"/>
                <a:gd name="T34" fmla="*/ 3 w 470"/>
                <a:gd name="T35" fmla="*/ 2 h 243"/>
                <a:gd name="T36" fmla="*/ 3 w 470"/>
                <a:gd name="T37" fmla="*/ 2 h 243"/>
                <a:gd name="T38" fmla="*/ 4 w 470"/>
                <a:gd name="T39" fmla="*/ 2 h 243"/>
                <a:gd name="T40" fmla="*/ 4 w 470"/>
                <a:gd name="T41" fmla="*/ 2 h 243"/>
                <a:gd name="T42" fmla="*/ 4 w 470"/>
                <a:gd name="T43" fmla="*/ 2 h 243"/>
                <a:gd name="T44" fmla="*/ 4 w 470"/>
                <a:gd name="T45" fmla="*/ 2 h 243"/>
                <a:gd name="T46" fmla="*/ 4 w 470"/>
                <a:gd name="T47" fmla="*/ 2 h 243"/>
                <a:gd name="T48" fmla="*/ 4 w 470"/>
                <a:gd name="T49" fmla="*/ 2 h 243"/>
                <a:gd name="T50" fmla="*/ 4 w 470"/>
                <a:gd name="T51" fmla="*/ 2 h 243"/>
                <a:gd name="T52" fmla="*/ 4 w 470"/>
                <a:gd name="T53" fmla="*/ 2 h 243"/>
                <a:gd name="T54" fmla="*/ 4 w 470"/>
                <a:gd name="T55" fmla="*/ 2 h 243"/>
                <a:gd name="T56" fmla="*/ 4 w 470"/>
                <a:gd name="T57" fmla="*/ 2 h 243"/>
                <a:gd name="T58" fmla="*/ 4 w 470"/>
                <a:gd name="T59" fmla="*/ 2 h 243"/>
                <a:gd name="T60" fmla="*/ 3 w 470"/>
                <a:gd name="T61" fmla="*/ 2 h 243"/>
                <a:gd name="T62" fmla="*/ 3 w 470"/>
                <a:gd name="T63" fmla="*/ 2 h 243"/>
                <a:gd name="T64" fmla="*/ 3 w 470"/>
                <a:gd name="T65" fmla="*/ 2 h 243"/>
                <a:gd name="T66" fmla="*/ 2 w 470"/>
                <a:gd name="T67" fmla="*/ 2 h 243"/>
                <a:gd name="T68" fmla="*/ 2 w 470"/>
                <a:gd name="T69" fmla="*/ 2 h 243"/>
                <a:gd name="T70" fmla="*/ 2 w 470"/>
                <a:gd name="T71" fmla="*/ 1 h 243"/>
                <a:gd name="T72" fmla="*/ 2 w 470"/>
                <a:gd name="T73" fmla="*/ 1 h 243"/>
                <a:gd name="T74" fmla="*/ 1 w 470"/>
                <a:gd name="T75" fmla="*/ 1 h 243"/>
                <a:gd name="T76" fmla="*/ 1 w 470"/>
                <a:gd name="T77" fmla="*/ 1 h 243"/>
                <a:gd name="T78" fmla="*/ 1 w 470"/>
                <a:gd name="T79" fmla="*/ 1 h 243"/>
                <a:gd name="T80" fmla="*/ 1 w 470"/>
                <a:gd name="T81" fmla="*/ 1 h 243"/>
                <a:gd name="T82" fmla="*/ 1 w 470"/>
                <a:gd name="T83" fmla="*/ 1 h 243"/>
                <a:gd name="T84" fmla="*/ 1 w 470"/>
                <a:gd name="T85" fmla="*/ 1 h 243"/>
                <a:gd name="T86" fmla="*/ 1 w 470"/>
                <a:gd name="T87" fmla="*/ 1 h 243"/>
                <a:gd name="T88" fmla="*/ 1 w 470"/>
                <a:gd name="T89" fmla="*/ 1 h 243"/>
                <a:gd name="T90" fmla="*/ 1 w 470"/>
                <a:gd name="T91" fmla="*/ 1 h 243"/>
                <a:gd name="T92" fmla="*/ 1 w 470"/>
                <a:gd name="T93" fmla="*/ 0 h 243"/>
                <a:gd name="T94" fmla="*/ 1 w 470"/>
                <a:gd name="T95" fmla="*/ 0 h 243"/>
                <a:gd name="T96" fmla="*/ 1 w 470"/>
                <a:gd name="T97" fmla="*/ 1 h 24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70"/>
                <a:gd name="T148" fmla="*/ 0 h 243"/>
                <a:gd name="T149" fmla="*/ 470 w 470"/>
                <a:gd name="T150" fmla="*/ 243 h 24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70" h="243">
                  <a:moveTo>
                    <a:pt x="7" y="2"/>
                  </a:moveTo>
                  <a:lnTo>
                    <a:pt x="3" y="6"/>
                  </a:lnTo>
                  <a:lnTo>
                    <a:pt x="0" y="10"/>
                  </a:lnTo>
                  <a:lnTo>
                    <a:pt x="0" y="17"/>
                  </a:lnTo>
                  <a:lnTo>
                    <a:pt x="2" y="23"/>
                  </a:lnTo>
                  <a:lnTo>
                    <a:pt x="4" y="26"/>
                  </a:lnTo>
                  <a:lnTo>
                    <a:pt x="10" y="34"/>
                  </a:lnTo>
                  <a:lnTo>
                    <a:pt x="19" y="46"/>
                  </a:lnTo>
                  <a:lnTo>
                    <a:pt x="30" y="60"/>
                  </a:lnTo>
                  <a:lnTo>
                    <a:pt x="45" y="76"/>
                  </a:lnTo>
                  <a:lnTo>
                    <a:pt x="64" y="94"/>
                  </a:lnTo>
                  <a:lnTo>
                    <a:pt x="86" y="113"/>
                  </a:lnTo>
                  <a:lnTo>
                    <a:pt x="111" y="132"/>
                  </a:lnTo>
                  <a:lnTo>
                    <a:pt x="141" y="153"/>
                  </a:lnTo>
                  <a:lnTo>
                    <a:pt x="173" y="172"/>
                  </a:lnTo>
                  <a:lnTo>
                    <a:pt x="210" y="190"/>
                  </a:lnTo>
                  <a:lnTo>
                    <a:pt x="250" y="206"/>
                  </a:lnTo>
                  <a:lnTo>
                    <a:pt x="295" y="220"/>
                  </a:lnTo>
                  <a:lnTo>
                    <a:pt x="344" y="231"/>
                  </a:lnTo>
                  <a:lnTo>
                    <a:pt x="397" y="240"/>
                  </a:lnTo>
                  <a:lnTo>
                    <a:pt x="454" y="243"/>
                  </a:lnTo>
                  <a:lnTo>
                    <a:pt x="460" y="242"/>
                  </a:lnTo>
                  <a:lnTo>
                    <a:pt x="465" y="240"/>
                  </a:lnTo>
                  <a:lnTo>
                    <a:pt x="468" y="235"/>
                  </a:lnTo>
                  <a:lnTo>
                    <a:pt x="470" y="229"/>
                  </a:lnTo>
                  <a:lnTo>
                    <a:pt x="469" y="222"/>
                  </a:lnTo>
                  <a:lnTo>
                    <a:pt x="466" y="218"/>
                  </a:lnTo>
                  <a:lnTo>
                    <a:pt x="461" y="214"/>
                  </a:lnTo>
                  <a:lnTo>
                    <a:pt x="455" y="213"/>
                  </a:lnTo>
                  <a:lnTo>
                    <a:pt x="401" y="210"/>
                  </a:lnTo>
                  <a:lnTo>
                    <a:pt x="351" y="203"/>
                  </a:lnTo>
                  <a:lnTo>
                    <a:pt x="305" y="191"/>
                  </a:lnTo>
                  <a:lnTo>
                    <a:pt x="262" y="178"/>
                  </a:lnTo>
                  <a:lnTo>
                    <a:pt x="223" y="162"/>
                  </a:lnTo>
                  <a:lnTo>
                    <a:pt x="188" y="145"/>
                  </a:lnTo>
                  <a:lnTo>
                    <a:pt x="157" y="127"/>
                  </a:lnTo>
                  <a:lnTo>
                    <a:pt x="129" y="108"/>
                  </a:lnTo>
                  <a:lnTo>
                    <a:pt x="104" y="90"/>
                  </a:lnTo>
                  <a:lnTo>
                    <a:pt x="83" y="71"/>
                  </a:lnTo>
                  <a:lnTo>
                    <a:pt x="66" y="54"/>
                  </a:lnTo>
                  <a:lnTo>
                    <a:pt x="52" y="39"/>
                  </a:lnTo>
                  <a:lnTo>
                    <a:pt x="41" y="26"/>
                  </a:lnTo>
                  <a:lnTo>
                    <a:pt x="34" y="16"/>
                  </a:lnTo>
                  <a:lnTo>
                    <a:pt x="28" y="9"/>
                  </a:lnTo>
                  <a:lnTo>
                    <a:pt x="27" y="7"/>
                  </a:lnTo>
                  <a:lnTo>
                    <a:pt x="23" y="2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7" y="2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3" name="Freeform 54"/>
            <p:cNvSpPr>
              <a:spLocks noChangeAspect="1"/>
            </p:cNvSpPr>
            <p:nvPr/>
          </p:nvSpPr>
          <p:spPr bwMode="auto">
            <a:xfrm>
              <a:off x="5244273" y="3314192"/>
              <a:ext cx="79330" cy="139751"/>
            </a:xfrm>
            <a:custGeom>
              <a:avLst/>
              <a:gdLst>
                <a:gd name="T0" fmla="*/ 1 w 174"/>
                <a:gd name="T1" fmla="*/ 1 h 308"/>
                <a:gd name="T2" fmla="*/ 1 w 174"/>
                <a:gd name="T3" fmla="*/ 1 h 308"/>
                <a:gd name="T4" fmla="*/ 0 w 174"/>
                <a:gd name="T5" fmla="*/ 1 h 308"/>
                <a:gd name="T6" fmla="*/ 0 w 174"/>
                <a:gd name="T7" fmla="*/ 1 h 308"/>
                <a:gd name="T8" fmla="*/ 1 w 174"/>
                <a:gd name="T9" fmla="*/ 1 h 308"/>
                <a:gd name="T10" fmla="*/ 1 w 174"/>
                <a:gd name="T11" fmla="*/ 1 h 308"/>
                <a:gd name="T12" fmla="*/ 1 w 174"/>
                <a:gd name="T13" fmla="*/ 1 h 308"/>
                <a:gd name="T14" fmla="*/ 1 w 174"/>
                <a:gd name="T15" fmla="*/ 1 h 308"/>
                <a:gd name="T16" fmla="*/ 1 w 174"/>
                <a:gd name="T17" fmla="*/ 2 h 308"/>
                <a:gd name="T18" fmla="*/ 1 w 174"/>
                <a:gd name="T19" fmla="*/ 2 h 308"/>
                <a:gd name="T20" fmla="*/ 1 w 174"/>
                <a:gd name="T21" fmla="*/ 2 h 308"/>
                <a:gd name="T22" fmla="*/ 2 w 174"/>
                <a:gd name="T23" fmla="*/ 3 h 308"/>
                <a:gd name="T24" fmla="*/ 2 w 174"/>
                <a:gd name="T25" fmla="*/ 3 h 308"/>
                <a:gd name="T26" fmla="*/ 2 w 174"/>
                <a:gd name="T27" fmla="*/ 3 h 308"/>
                <a:gd name="T28" fmla="*/ 2 w 174"/>
                <a:gd name="T29" fmla="*/ 3 h 308"/>
                <a:gd name="T30" fmla="*/ 2 w 174"/>
                <a:gd name="T31" fmla="*/ 3 h 308"/>
                <a:gd name="T32" fmla="*/ 2 w 174"/>
                <a:gd name="T33" fmla="*/ 3 h 308"/>
                <a:gd name="T34" fmla="*/ 2 w 174"/>
                <a:gd name="T35" fmla="*/ 3 h 308"/>
                <a:gd name="T36" fmla="*/ 2 w 174"/>
                <a:gd name="T37" fmla="*/ 3 h 308"/>
                <a:gd name="T38" fmla="*/ 2 w 174"/>
                <a:gd name="T39" fmla="*/ 3 h 308"/>
                <a:gd name="T40" fmla="*/ 2 w 174"/>
                <a:gd name="T41" fmla="*/ 3 h 308"/>
                <a:gd name="T42" fmla="*/ 2 w 174"/>
                <a:gd name="T43" fmla="*/ 3 h 308"/>
                <a:gd name="T44" fmla="*/ 2 w 174"/>
                <a:gd name="T45" fmla="*/ 2 h 308"/>
                <a:gd name="T46" fmla="*/ 1 w 174"/>
                <a:gd name="T47" fmla="*/ 2 h 308"/>
                <a:gd name="T48" fmla="*/ 1 w 174"/>
                <a:gd name="T49" fmla="*/ 2 h 308"/>
                <a:gd name="T50" fmla="*/ 1 w 174"/>
                <a:gd name="T51" fmla="*/ 1 h 308"/>
                <a:gd name="T52" fmla="*/ 1 w 174"/>
                <a:gd name="T53" fmla="*/ 1 h 308"/>
                <a:gd name="T54" fmla="*/ 1 w 174"/>
                <a:gd name="T55" fmla="*/ 1 h 308"/>
                <a:gd name="T56" fmla="*/ 1 w 174"/>
                <a:gd name="T57" fmla="*/ 1 h 308"/>
                <a:gd name="T58" fmla="*/ 1 w 174"/>
                <a:gd name="T59" fmla="*/ 1 h 308"/>
                <a:gd name="T60" fmla="*/ 1 w 174"/>
                <a:gd name="T61" fmla="*/ 0 h 308"/>
                <a:gd name="T62" fmla="*/ 1 w 174"/>
                <a:gd name="T63" fmla="*/ 0 h 308"/>
                <a:gd name="T64" fmla="*/ 1 w 174"/>
                <a:gd name="T65" fmla="*/ 1 h 30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4"/>
                <a:gd name="T100" fmla="*/ 0 h 308"/>
                <a:gd name="T101" fmla="*/ 174 w 174"/>
                <a:gd name="T102" fmla="*/ 308 h 30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4" h="308">
                  <a:moveTo>
                    <a:pt x="9" y="1"/>
                  </a:moveTo>
                  <a:lnTo>
                    <a:pt x="4" y="5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3" y="21"/>
                  </a:lnTo>
                  <a:lnTo>
                    <a:pt x="9" y="32"/>
                  </a:lnTo>
                  <a:lnTo>
                    <a:pt x="24" y="58"/>
                  </a:lnTo>
                  <a:lnTo>
                    <a:pt x="44" y="96"/>
                  </a:lnTo>
                  <a:lnTo>
                    <a:pt x="70" y="140"/>
                  </a:lnTo>
                  <a:lnTo>
                    <a:pt x="94" y="187"/>
                  </a:lnTo>
                  <a:lnTo>
                    <a:pt x="117" y="232"/>
                  </a:lnTo>
                  <a:lnTo>
                    <a:pt x="135" y="272"/>
                  </a:lnTo>
                  <a:lnTo>
                    <a:pt x="146" y="298"/>
                  </a:lnTo>
                  <a:lnTo>
                    <a:pt x="148" y="304"/>
                  </a:lnTo>
                  <a:lnTo>
                    <a:pt x="153" y="307"/>
                  </a:lnTo>
                  <a:lnTo>
                    <a:pt x="158" y="308"/>
                  </a:lnTo>
                  <a:lnTo>
                    <a:pt x="164" y="308"/>
                  </a:lnTo>
                  <a:lnTo>
                    <a:pt x="170" y="306"/>
                  </a:lnTo>
                  <a:lnTo>
                    <a:pt x="173" y="301"/>
                  </a:lnTo>
                  <a:lnTo>
                    <a:pt x="174" y="296"/>
                  </a:lnTo>
                  <a:lnTo>
                    <a:pt x="174" y="290"/>
                  </a:lnTo>
                  <a:lnTo>
                    <a:pt x="164" y="261"/>
                  </a:lnTo>
                  <a:lnTo>
                    <a:pt x="146" y="223"/>
                  </a:lnTo>
                  <a:lnTo>
                    <a:pt x="123" y="177"/>
                  </a:lnTo>
                  <a:lnTo>
                    <a:pt x="97" y="130"/>
                  </a:lnTo>
                  <a:lnTo>
                    <a:pt x="73" y="85"/>
                  </a:lnTo>
                  <a:lnTo>
                    <a:pt x="51" y="47"/>
                  </a:lnTo>
                  <a:lnTo>
                    <a:pt x="35" y="19"/>
                  </a:lnTo>
                  <a:lnTo>
                    <a:pt x="28" y="6"/>
                  </a:lnTo>
                  <a:lnTo>
                    <a:pt x="25" y="2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9" y="1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4" name="Freeform 55"/>
            <p:cNvSpPr>
              <a:spLocks noChangeAspect="1"/>
            </p:cNvSpPr>
            <p:nvPr/>
          </p:nvSpPr>
          <p:spPr bwMode="auto">
            <a:xfrm>
              <a:off x="5145904" y="3312604"/>
              <a:ext cx="42838" cy="63523"/>
            </a:xfrm>
            <a:custGeom>
              <a:avLst/>
              <a:gdLst>
                <a:gd name="T0" fmla="*/ 0 w 93"/>
                <a:gd name="T1" fmla="*/ 0 h 142"/>
                <a:gd name="T2" fmla="*/ 0 w 93"/>
                <a:gd name="T3" fmla="*/ 0 h 142"/>
                <a:gd name="T4" fmla="*/ 0 w 93"/>
                <a:gd name="T5" fmla="*/ 0 h 142"/>
                <a:gd name="T6" fmla="*/ 0 w 93"/>
                <a:gd name="T7" fmla="*/ 0 h 142"/>
                <a:gd name="T8" fmla="*/ 0 w 93"/>
                <a:gd name="T9" fmla="*/ 0 h 142"/>
                <a:gd name="T10" fmla="*/ 0 w 93"/>
                <a:gd name="T11" fmla="*/ 0 h 142"/>
                <a:gd name="T12" fmla="*/ 0 w 93"/>
                <a:gd name="T13" fmla="*/ 0 h 142"/>
                <a:gd name="T14" fmla="*/ 0 w 93"/>
                <a:gd name="T15" fmla="*/ 0 h 142"/>
                <a:gd name="T16" fmla="*/ 0 w 93"/>
                <a:gd name="T17" fmla="*/ 0 h 142"/>
                <a:gd name="T18" fmla="*/ 0 w 93"/>
                <a:gd name="T19" fmla="*/ 0 h 142"/>
                <a:gd name="T20" fmla="*/ 0 w 93"/>
                <a:gd name="T21" fmla="*/ 1 h 142"/>
                <a:gd name="T22" fmla="*/ 0 w 93"/>
                <a:gd name="T23" fmla="*/ 1 h 142"/>
                <a:gd name="T24" fmla="*/ 0 w 93"/>
                <a:gd name="T25" fmla="*/ 1 h 142"/>
                <a:gd name="T26" fmla="*/ 0 w 93"/>
                <a:gd name="T27" fmla="*/ 1 h 142"/>
                <a:gd name="T28" fmla="*/ 0 w 93"/>
                <a:gd name="T29" fmla="*/ 1 h 142"/>
                <a:gd name="T30" fmla="*/ 0 w 93"/>
                <a:gd name="T31" fmla="*/ 1 h 142"/>
                <a:gd name="T32" fmla="*/ 0 w 93"/>
                <a:gd name="T33" fmla="*/ 1 h 142"/>
                <a:gd name="T34" fmla="*/ 0 w 93"/>
                <a:gd name="T35" fmla="*/ 0 h 142"/>
                <a:gd name="T36" fmla="*/ 0 w 93"/>
                <a:gd name="T37" fmla="*/ 0 h 142"/>
                <a:gd name="T38" fmla="*/ 0 w 93"/>
                <a:gd name="T39" fmla="*/ 0 h 142"/>
                <a:gd name="T40" fmla="*/ 0 w 93"/>
                <a:gd name="T41" fmla="*/ 0 h 142"/>
                <a:gd name="T42" fmla="*/ 0 w 93"/>
                <a:gd name="T43" fmla="*/ 0 h 142"/>
                <a:gd name="T44" fmla="*/ 0 w 93"/>
                <a:gd name="T45" fmla="*/ 0 h 142"/>
                <a:gd name="T46" fmla="*/ 0 w 93"/>
                <a:gd name="T47" fmla="*/ 0 h 142"/>
                <a:gd name="T48" fmla="*/ 0 w 93"/>
                <a:gd name="T49" fmla="*/ 0 h 142"/>
                <a:gd name="T50" fmla="*/ 0 w 93"/>
                <a:gd name="T51" fmla="*/ 0 h 142"/>
                <a:gd name="T52" fmla="*/ 0 w 93"/>
                <a:gd name="T53" fmla="*/ 0 h 142"/>
                <a:gd name="T54" fmla="*/ 0 w 93"/>
                <a:gd name="T55" fmla="*/ 0 h 142"/>
                <a:gd name="T56" fmla="*/ 0 w 93"/>
                <a:gd name="T57" fmla="*/ 0 h 142"/>
                <a:gd name="T58" fmla="*/ 0 w 93"/>
                <a:gd name="T59" fmla="*/ 0 h 142"/>
                <a:gd name="T60" fmla="*/ 0 w 93"/>
                <a:gd name="T61" fmla="*/ 0 h 142"/>
                <a:gd name="T62" fmla="*/ 0 w 93"/>
                <a:gd name="T63" fmla="*/ 0 h 142"/>
                <a:gd name="T64" fmla="*/ 0 w 93"/>
                <a:gd name="T65" fmla="*/ 0 h 1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3"/>
                <a:gd name="T100" fmla="*/ 0 h 142"/>
                <a:gd name="T101" fmla="*/ 93 w 93"/>
                <a:gd name="T102" fmla="*/ 142 h 1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3" h="142">
                  <a:moveTo>
                    <a:pt x="65" y="7"/>
                  </a:moveTo>
                  <a:lnTo>
                    <a:pt x="63" y="12"/>
                  </a:lnTo>
                  <a:lnTo>
                    <a:pt x="56" y="22"/>
                  </a:lnTo>
                  <a:lnTo>
                    <a:pt x="48" y="36"/>
                  </a:lnTo>
                  <a:lnTo>
                    <a:pt x="37" y="52"/>
                  </a:lnTo>
                  <a:lnTo>
                    <a:pt x="27" y="72"/>
                  </a:lnTo>
                  <a:lnTo>
                    <a:pt x="17" y="90"/>
                  </a:lnTo>
                  <a:lnTo>
                    <a:pt x="7" y="107"/>
                  </a:lnTo>
                  <a:lnTo>
                    <a:pt x="2" y="122"/>
                  </a:lnTo>
                  <a:lnTo>
                    <a:pt x="0" y="128"/>
                  </a:lnTo>
                  <a:lnTo>
                    <a:pt x="2" y="133"/>
                  </a:lnTo>
                  <a:lnTo>
                    <a:pt x="5" y="137"/>
                  </a:lnTo>
                  <a:lnTo>
                    <a:pt x="10" y="141"/>
                  </a:lnTo>
                  <a:lnTo>
                    <a:pt x="15" y="142"/>
                  </a:lnTo>
                  <a:lnTo>
                    <a:pt x="21" y="141"/>
                  </a:lnTo>
                  <a:lnTo>
                    <a:pt x="26" y="137"/>
                  </a:lnTo>
                  <a:lnTo>
                    <a:pt x="29" y="133"/>
                  </a:lnTo>
                  <a:lnTo>
                    <a:pt x="35" y="119"/>
                  </a:lnTo>
                  <a:lnTo>
                    <a:pt x="43" y="102"/>
                  </a:lnTo>
                  <a:lnTo>
                    <a:pt x="53" y="84"/>
                  </a:lnTo>
                  <a:lnTo>
                    <a:pt x="64" y="66"/>
                  </a:lnTo>
                  <a:lnTo>
                    <a:pt x="73" y="50"/>
                  </a:lnTo>
                  <a:lnTo>
                    <a:pt x="82" y="36"/>
                  </a:lnTo>
                  <a:lnTo>
                    <a:pt x="88" y="27"/>
                  </a:lnTo>
                  <a:lnTo>
                    <a:pt x="90" y="23"/>
                  </a:lnTo>
                  <a:lnTo>
                    <a:pt x="93" y="17"/>
                  </a:lnTo>
                  <a:lnTo>
                    <a:pt x="93" y="12"/>
                  </a:lnTo>
                  <a:lnTo>
                    <a:pt x="90" y="7"/>
                  </a:lnTo>
                  <a:lnTo>
                    <a:pt x="86" y="2"/>
                  </a:lnTo>
                  <a:lnTo>
                    <a:pt x="80" y="0"/>
                  </a:lnTo>
                  <a:lnTo>
                    <a:pt x="74" y="0"/>
                  </a:lnTo>
                  <a:lnTo>
                    <a:pt x="69" y="2"/>
                  </a:lnTo>
                  <a:lnTo>
                    <a:pt x="65" y="7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250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2108200" y="274638"/>
            <a:ext cx="6426200" cy="708025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sz="1400" b="1" dirty="0" smtClean="0">
                <a:solidFill>
                  <a:schemeClr val="bg1">
                    <a:lumMod val="75000"/>
                  </a:schemeClr>
                </a:solidFill>
              </a:rPr>
              <a:t>Wśród Interesariuszy Strategii ZSIRF można wyróżnić pięć grup, dla których istotne są różne aspekty Strategii w kontekście jej kształtu i samego jej wdrożenia.</a:t>
            </a:r>
            <a:endParaRPr lang="pl-PL" sz="1400" dirty="0" smtClean="0">
              <a:solidFill>
                <a:schemeClr val="bg2"/>
              </a:solidFill>
            </a:endParaRPr>
          </a:p>
        </p:txBody>
      </p:sp>
      <p:sp>
        <p:nvSpPr>
          <p:cNvPr id="51" name="Rectangle 36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200150" y="1660525"/>
            <a:ext cx="1439863" cy="53975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altLang="pl-PL" sz="1100" b="1" dirty="0"/>
              <a:t>Struktury odpowiedzialne za zarządzanie RF</a:t>
            </a:r>
            <a:endParaRPr lang="en-GB" altLang="pl-PL" sz="1100" b="1" dirty="0"/>
          </a:p>
        </p:txBody>
      </p:sp>
      <p:sp>
        <p:nvSpPr>
          <p:cNvPr id="52" name="Rectangle 36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7373938" y="3587750"/>
            <a:ext cx="1439862" cy="53975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altLang="pl-PL" sz="1100" b="1" dirty="0"/>
              <a:t>Partnerzy zewnętrzni</a:t>
            </a:r>
            <a:endParaRPr lang="en-GB" altLang="pl-PL" sz="1100" b="1" dirty="0"/>
          </a:p>
        </p:txBody>
      </p:sp>
      <p:sp>
        <p:nvSpPr>
          <p:cNvPr id="100" name="Trapezoid 99"/>
          <p:cNvSpPr/>
          <p:nvPr/>
        </p:nvSpPr>
        <p:spPr bwMode="auto">
          <a:xfrm>
            <a:off x="4197350" y="1606550"/>
            <a:ext cx="1620838" cy="3240088"/>
          </a:xfrm>
          <a:prstGeom prst="trapezoid">
            <a:avLst/>
          </a:prstGeom>
          <a:noFill/>
          <a:ln w="19050">
            <a:solidFill>
              <a:schemeClr val="accent5"/>
            </a:solidFill>
            <a:round/>
            <a:headEnd/>
            <a:tailEnd/>
          </a:ln>
          <a:effectLst/>
        </p:spPr>
        <p:txBody>
          <a:bodyPr lIns="0" rIns="0" anchor="ctr"/>
          <a:lstStyle/>
          <a:p>
            <a:pPr algn="ctr">
              <a:defRPr/>
            </a:pPr>
            <a:r>
              <a:rPr lang="pl-PL" sz="1100" b="1" dirty="0"/>
              <a:t>Strategia </a:t>
            </a:r>
            <a:r>
              <a:rPr lang="pl-PL" sz="1100" b="1" dirty="0" smtClean="0"/>
              <a:t>ZSIRF</a:t>
            </a:r>
            <a:endParaRPr lang="pl-PL" sz="1100" b="1" dirty="0">
              <a:cs typeface="Times New Roman" panose="02020603050405020304" pitchFamily="18" charset="0"/>
            </a:endParaRPr>
          </a:p>
        </p:txBody>
      </p:sp>
      <p:cxnSp>
        <p:nvCxnSpPr>
          <p:cNvPr id="101" name="Elbow Connector 100"/>
          <p:cNvCxnSpPr>
            <a:stCxn id="100" idx="1"/>
          </p:cNvCxnSpPr>
          <p:nvPr/>
        </p:nvCxnSpPr>
        <p:spPr>
          <a:xfrm rot="10800000" flipV="1">
            <a:off x="2640013" y="3227388"/>
            <a:ext cx="1760537" cy="1101725"/>
          </a:xfrm>
          <a:prstGeom prst="bentConnector3">
            <a:avLst>
              <a:gd name="adj1" fmla="val 50000"/>
            </a:avLst>
          </a:prstGeom>
          <a:ln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lbow Connector 101"/>
          <p:cNvCxnSpPr>
            <a:stCxn id="100" idx="3"/>
            <a:endCxn id="52" idx="1"/>
          </p:cNvCxnSpPr>
          <p:nvPr/>
        </p:nvCxnSpPr>
        <p:spPr>
          <a:xfrm>
            <a:off x="5614988" y="3227388"/>
            <a:ext cx="1758950" cy="630237"/>
          </a:xfrm>
          <a:prstGeom prst="bentConnector3">
            <a:avLst>
              <a:gd name="adj1" fmla="val 50000"/>
            </a:avLst>
          </a:prstGeom>
          <a:ln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 bwMode="auto">
          <a:xfrm>
            <a:off x="2789238" y="4059238"/>
            <a:ext cx="1258887" cy="539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</p:spPr>
        <p:txBody>
          <a:bodyPr lIns="36000" rIns="36000" anchor="ctr"/>
          <a:lstStyle/>
          <a:p>
            <a:pPr marL="72000" indent="-72000">
              <a:buFont typeface="Arial" panose="020B0604020202020204" pitchFamily="34" charset="0"/>
              <a:buChar char="•"/>
              <a:defRPr/>
            </a:pPr>
            <a:r>
              <a:rPr lang="pl-PL" sz="900" dirty="0"/>
              <a:t>Stopień realizacji oczekiwań i potrzeb</a:t>
            </a:r>
            <a:endParaRPr lang="pl-PL" sz="900" dirty="0">
              <a:cs typeface="Times New Roman" panose="02020603050405020304" pitchFamily="18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965825" y="3587750"/>
            <a:ext cx="1260475" cy="125888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</p:spPr>
        <p:txBody>
          <a:bodyPr lIns="36000" rIns="36000" anchor="ctr"/>
          <a:lstStyle/>
          <a:p>
            <a:pPr marL="72000" indent="-72000">
              <a:buFont typeface="Arial" panose="020B0604020202020204" pitchFamily="34" charset="0"/>
              <a:buChar char="•"/>
            </a:pPr>
            <a:r>
              <a:rPr lang="pl-PL" sz="900" dirty="0"/>
              <a:t>Zrozumienie potrzeb Resortu Finansów w celu zaplanowania współpracy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pl-PL" sz="900" dirty="0"/>
              <a:t>Identyfikacja punktów styku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pl-PL" sz="900" dirty="0"/>
              <a:t>Identyfikacja obszarów synergii</a:t>
            </a:r>
          </a:p>
        </p:txBody>
      </p:sp>
      <p:cxnSp>
        <p:nvCxnSpPr>
          <p:cNvPr id="105" name="Elbow Connector 104"/>
          <p:cNvCxnSpPr>
            <a:stCxn id="100" idx="1"/>
          </p:cNvCxnSpPr>
          <p:nvPr/>
        </p:nvCxnSpPr>
        <p:spPr>
          <a:xfrm rot="10800000">
            <a:off x="2640013" y="3094038"/>
            <a:ext cx="1760537" cy="133350"/>
          </a:xfrm>
          <a:prstGeom prst="bentConnector3">
            <a:avLst>
              <a:gd name="adj1" fmla="val 50000"/>
            </a:avLst>
          </a:prstGeom>
          <a:ln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105"/>
          <p:cNvCxnSpPr>
            <a:stCxn id="100" idx="1"/>
            <a:endCxn id="51" idx="3"/>
          </p:cNvCxnSpPr>
          <p:nvPr/>
        </p:nvCxnSpPr>
        <p:spPr>
          <a:xfrm rot="10800000">
            <a:off x="2640013" y="1930400"/>
            <a:ext cx="1760537" cy="1296988"/>
          </a:xfrm>
          <a:prstGeom prst="bentConnector3">
            <a:avLst>
              <a:gd name="adj1" fmla="val 50000"/>
            </a:avLst>
          </a:prstGeom>
          <a:ln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/>
          <p:cNvSpPr/>
          <p:nvPr/>
        </p:nvSpPr>
        <p:spPr bwMode="auto">
          <a:xfrm>
            <a:off x="2789238" y="2624138"/>
            <a:ext cx="1258887" cy="90011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</p:spPr>
        <p:txBody>
          <a:bodyPr lIns="36000" rIns="0" anchor="ctr"/>
          <a:lstStyle/>
          <a:p>
            <a:pPr marL="72000" indent="-72000">
              <a:buFont typeface="Arial" panose="020B0604020202020204" pitchFamily="34" charset="0"/>
              <a:buChar char="•"/>
            </a:pPr>
            <a:r>
              <a:rPr lang="pl-PL" sz="900" dirty="0"/>
              <a:t>Wyznaczenie kierunków zmian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pl-PL" sz="900" dirty="0"/>
              <a:t>Realizacja potrzeb biznesowych zgodnie z planem i priorytetami biznesowymi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2789238" y="1606550"/>
            <a:ext cx="1258887" cy="647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</p:spPr>
        <p:txBody>
          <a:bodyPr lIns="36000" rIns="36000" anchor="ctr"/>
          <a:lstStyle/>
          <a:p>
            <a:pPr marL="72000" indent="-72000">
              <a:buFont typeface="Arial" panose="020B0604020202020204" pitchFamily="34" charset="0"/>
              <a:buChar char="•"/>
            </a:pPr>
            <a:r>
              <a:rPr lang="pl-PL" sz="900" dirty="0"/>
              <a:t>Wyznaczenie kierunków zmian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pl-PL" sz="900" dirty="0"/>
              <a:t>Koordynacja planowanych zmian</a:t>
            </a:r>
          </a:p>
        </p:txBody>
      </p:sp>
      <p:cxnSp>
        <p:nvCxnSpPr>
          <p:cNvPr id="109" name="Elbow Connector 108"/>
          <p:cNvCxnSpPr>
            <a:stCxn id="100" idx="3"/>
          </p:cNvCxnSpPr>
          <p:nvPr/>
        </p:nvCxnSpPr>
        <p:spPr>
          <a:xfrm flipV="1">
            <a:off x="5614988" y="2503488"/>
            <a:ext cx="1758950" cy="723900"/>
          </a:xfrm>
          <a:prstGeom prst="bentConnector3">
            <a:avLst>
              <a:gd name="adj1" fmla="val 50000"/>
            </a:avLst>
          </a:prstGeom>
          <a:ln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 bwMode="auto">
          <a:xfrm>
            <a:off x="5965825" y="1916113"/>
            <a:ext cx="1260475" cy="90011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</p:spPr>
        <p:txBody>
          <a:bodyPr lIns="36000" rIns="36000" anchor="ctr"/>
          <a:lstStyle/>
          <a:p>
            <a:pPr marL="72000" indent="-72000">
              <a:buFont typeface="Arial" panose="020B0604020202020204" pitchFamily="34" charset="0"/>
              <a:buChar char="•"/>
            </a:pPr>
            <a:r>
              <a:rPr lang="pl-PL" sz="900" dirty="0"/>
              <a:t>Wyznaczenie kierunków zmian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pl-PL" sz="900" dirty="0"/>
              <a:t>Koordynacja planowanych zmian</a:t>
            </a:r>
          </a:p>
        </p:txBody>
      </p:sp>
      <p:grpSp>
        <p:nvGrpSpPr>
          <p:cNvPr id="111" name="Group 47"/>
          <p:cNvGrpSpPr>
            <a:grpSpLocks/>
          </p:cNvGrpSpPr>
          <p:nvPr/>
        </p:nvGrpSpPr>
        <p:grpSpPr bwMode="auto">
          <a:xfrm>
            <a:off x="7373938" y="1603375"/>
            <a:ext cx="1439862" cy="1524000"/>
            <a:chOff x="7374533" y="1603612"/>
            <a:chExt cx="1440000" cy="1524341"/>
          </a:xfrm>
        </p:grpSpPr>
        <p:sp>
          <p:nvSpPr>
            <p:cNvPr id="112" name="Rectangle 3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7374533" y="1603612"/>
              <a:ext cx="1440000" cy="539871"/>
            </a:xfrm>
            <a:prstGeom prst="rect">
              <a:avLst/>
            </a:prstGeom>
            <a:solidFill>
              <a:srgbClr val="E318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l-PL" altLang="pl-PL" sz="1100" b="1" dirty="0"/>
                <a:t>Struktury wspierające działalność ZSIRF</a:t>
              </a:r>
              <a:endParaRPr lang="en-GB" altLang="pl-PL" sz="1100" b="1" dirty="0"/>
            </a:p>
          </p:txBody>
        </p:sp>
        <p:sp>
          <p:nvSpPr>
            <p:cNvPr id="113" name="Rectangle 64"/>
            <p:cNvSpPr>
              <a:spLocks noChangeArrowheads="1"/>
            </p:cNvSpPr>
            <p:nvPr/>
          </p:nvSpPr>
          <p:spPr bwMode="auto">
            <a:xfrm>
              <a:off x="7374533" y="2155953"/>
              <a:ext cx="1440000" cy="972000"/>
            </a:xfrm>
            <a:prstGeom prst="rect">
              <a:avLst/>
            </a:prstGeom>
            <a:noFill/>
            <a:ln w="12700">
              <a:solidFill>
                <a:srgbClr val="E3183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6000" r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pl-PL" altLang="pl-PL" sz="900"/>
                <a:t>Komórki organizacyjne wspierające działalność ZSIRF, np. w zakresie zapewnienia niezbędnej infrastruktury, wsparcia technicznego, czy realizacji zamówień publicznych</a:t>
              </a:r>
              <a:endParaRPr lang="pl-PL" altLang="pl-PL" sz="900">
                <a:cs typeface="Times New Roman" panose="02020603050405020304" pitchFamily="18" charset="0"/>
              </a:endParaRPr>
            </a:p>
          </p:txBody>
        </p:sp>
      </p:grpSp>
      <p:grpSp>
        <p:nvGrpSpPr>
          <p:cNvPr id="114" name="Group 46"/>
          <p:cNvGrpSpPr>
            <a:grpSpLocks/>
          </p:cNvGrpSpPr>
          <p:nvPr/>
        </p:nvGrpSpPr>
        <p:grpSpPr bwMode="auto">
          <a:xfrm>
            <a:off x="1200149" y="3936208"/>
            <a:ext cx="1439863" cy="909637"/>
            <a:chOff x="1200277" y="3874737"/>
            <a:chExt cx="1440000" cy="909387"/>
          </a:xfrm>
        </p:grpSpPr>
        <p:sp>
          <p:nvSpPr>
            <p:cNvPr id="115" name="Rectangle 36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200277" y="3874737"/>
              <a:ext cx="1440000" cy="539602"/>
            </a:xfrm>
            <a:prstGeom prst="rect">
              <a:avLst/>
            </a:prstGeom>
            <a:solidFill>
              <a:srgbClr val="E318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l-PL" altLang="pl-PL" sz="1100" b="1" dirty="0"/>
                <a:t>Zewnętrzni użytkownicy ZSIRF</a:t>
              </a:r>
              <a:endParaRPr lang="en-GB" altLang="pl-PL" sz="1100" b="1" dirty="0"/>
            </a:p>
          </p:txBody>
        </p:sp>
        <p:sp>
          <p:nvSpPr>
            <p:cNvPr id="116" name="Rectangle 65"/>
            <p:cNvSpPr>
              <a:spLocks noChangeArrowheads="1"/>
            </p:cNvSpPr>
            <p:nvPr/>
          </p:nvSpPr>
          <p:spPr bwMode="auto">
            <a:xfrm>
              <a:off x="1200277" y="4424124"/>
              <a:ext cx="1440000" cy="360000"/>
            </a:xfrm>
            <a:prstGeom prst="rect">
              <a:avLst/>
            </a:prstGeom>
            <a:noFill/>
            <a:ln w="12700">
              <a:solidFill>
                <a:srgbClr val="E3183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pl-PL" altLang="pl-PL" sz="900"/>
                <a:t>Przedsiębiorcy, obywatele</a:t>
              </a:r>
              <a:endParaRPr lang="pl-PL" altLang="pl-PL" sz="900">
                <a:cs typeface="Times New Roman" panose="02020603050405020304" pitchFamily="18" charset="0"/>
              </a:endParaRPr>
            </a:p>
          </p:txBody>
        </p:sp>
      </p:grpSp>
      <p:grpSp>
        <p:nvGrpSpPr>
          <p:cNvPr id="117" name="Group 42"/>
          <p:cNvGrpSpPr>
            <a:grpSpLocks/>
          </p:cNvGrpSpPr>
          <p:nvPr/>
        </p:nvGrpSpPr>
        <p:grpSpPr bwMode="auto">
          <a:xfrm>
            <a:off x="1200150" y="2435225"/>
            <a:ext cx="1439863" cy="1277938"/>
            <a:chOff x="1200277" y="2435716"/>
            <a:chExt cx="1440000" cy="1277680"/>
          </a:xfrm>
        </p:grpSpPr>
        <p:sp>
          <p:nvSpPr>
            <p:cNvPr id="118" name="Rectangle 3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200277" y="2435716"/>
              <a:ext cx="1440000" cy="539641"/>
            </a:xfrm>
            <a:prstGeom prst="rect">
              <a:avLst/>
            </a:prstGeom>
            <a:solidFill>
              <a:srgbClr val="E318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l-PL" altLang="pl-PL" sz="1100" b="1" dirty="0"/>
                <a:t>Wewnętrzni użytkownicy ZSIRF</a:t>
              </a:r>
              <a:endParaRPr lang="en-GB" altLang="pl-PL" sz="1100" b="1" dirty="0"/>
            </a:p>
          </p:txBody>
        </p:sp>
        <p:sp>
          <p:nvSpPr>
            <p:cNvPr id="119" name="Rectangle 66"/>
            <p:cNvSpPr>
              <a:spLocks noChangeArrowheads="1"/>
            </p:cNvSpPr>
            <p:nvPr/>
          </p:nvSpPr>
          <p:spPr bwMode="auto">
            <a:xfrm>
              <a:off x="1200277" y="2993396"/>
              <a:ext cx="1440000" cy="720000"/>
            </a:xfrm>
            <a:prstGeom prst="rect">
              <a:avLst/>
            </a:prstGeom>
            <a:noFill/>
            <a:ln w="12700">
              <a:solidFill>
                <a:srgbClr val="E3183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pl-PL" altLang="pl-PL" sz="900"/>
                <a:t>Merytoryczne (biznesowe) komórki organizacyjne Ministerstwa oraz Resortu Finansów bezpośrednio korzystające ze ZSIRF</a:t>
              </a:r>
              <a:endParaRPr lang="pl-PL" altLang="pl-PL" sz="900">
                <a:cs typeface="Times New Roman" panose="02020603050405020304" pitchFamily="18" charset="0"/>
              </a:endParaRPr>
            </a:p>
          </p:txBody>
        </p:sp>
      </p:grpSp>
      <p:sp>
        <p:nvSpPr>
          <p:cNvPr id="120" name="Rectangle 67"/>
          <p:cNvSpPr>
            <a:spLocks noChangeArrowheads="1"/>
          </p:cNvSpPr>
          <p:nvPr/>
        </p:nvSpPr>
        <p:spPr bwMode="auto">
          <a:xfrm>
            <a:off x="7373938" y="4144963"/>
            <a:ext cx="1439862" cy="701675"/>
          </a:xfrm>
          <a:prstGeom prst="rect">
            <a:avLst/>
          </a:prstGeom>
          <a:noFill/>
          <a:ln w="12700">
            <a:solidFill>
              <a:srgbClr val="E3183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36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l-PL" altLang="pl-PL" sz="900"/>
              <a:t>Pozostałe ministerstwa i instytucje publiczne zainteresowane sprawnym funkcjonowaniem ZSIRF</a:t>
            </a:r>
            <a:endParaRPr lang="pl-PL" altLang="pl-PL" sz="900"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77194" y="1165412"/>
            <a:ext cx="6615912" cy="276999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pl-PL" sz="1200" b="1" dirty="0" smtClean="0"/>
              <a:t>Aspekty, w jakich dla grup Interesariuszy ważny jest kształt i samo wdrożenie Strategii</a:t>
            </a:r>
            <a:endParaRPr lang="pl-PL" sz="1200" b="1" dirty="0"/>
          </a:p>
        </p:txBody>
      </p:sp>
      <p:grpSp>
        <p:nvGrpSpPr>
          <p:cNvPr id="27" name="Group 26"/>
          <p:cNvGrpSpPr/>
          <p:nvPr/>
        </p:nvGrpSpPr>
        <p:grpSpPr>
          <a:xfrm>
            <a:off x="4549132" y="2904258"/>
            <a:ext cx="1069674" cy="448832"/>
            <a:chOff x="2039657" y="2806109"/>
            <a:chExt cx="2880809" cy="1208779"/>
          </a:xfrm>
        </p:grpSpPr>
        <p:sp>
          <p:nvSpPr>
            <p:cNvPr id="28" name="Rectangle 27"/>
            <p:cNvSpPr/>
            <p:nvPr/>
          </p:nvSpPr>
          <p:spPr>
            <a:xfrm>
              <a:off x="3199325" y="3219449"/>
              <a:ext cx="200806" cy="411957"/>
            </a:xfrm>
            <a:prstGeom prst="rect">
              <a:avLst/>
            </a:prstGeom>
            <a:solidFill>
              <a:srgbClr val="C9CACC"/>
            </a:solidFill>
            <a:ln w="12700" cap="rnd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130678" y="3193236"/>
              <a:ext cx="197282" cy="431584"/>
            </a:xfrm>
            <a:prstGeom prst="rect">
              <a:avLst/>
            </a:prstGeom>
            <a:solidFill>
              <a:srgbClr val="E31837"/>
            </a:solidFill>
            <a:ln w="12700" cap="rnd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Block Arc 29"/>
            <p:cNvSpPr/>
            <p:nvPr/>
          </p:nvSpPr>
          <p:spPr>
            <a:xfrm flipH="1">
              <a:off x="4130990" y="2829600"/>
              <a:ext cx="789476" cy="789476"/>
            </a:xfrm>
            <a:prstGeom prst="blockArc">
              <a:avLst>
                <a:gd name="adj1" fmla="val 16147454"/>
                <a:gd name="adj2" fmla="val 0"/>
                <a:gd name="adj3" fmla="val 25000"/>
              </a:avLst>
            </a:prstGeom>
            <a:solidFill>
              <a:srgbClr val="E31837"/>
            </a:solidFill>
            <a:ln w="12700" cap="rnd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 rot="16200000">
              <a:off x="4287738" y="3249499"/>
              <a:ext cx="200806" cy="119875"/>
            </a:xfrm>
            <a:prstGeom prst="rect">
              <a:avLst/>
            </a:prstGeom>
            <a:solidFill>
              <a:srgbClr val="C9CACC"/>
            </a:solidFill>
            <a:ln w="12700" cap="rnd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Block Arc 31"/>
            <p:cNvSpPr/>
            <p:nvPr/>
          </p:nvSpPr>
          <p:spPr>
            <a:xfrm rot="16200000" flipV="1">
              <a:off x="3140261" y="2818497"/>
              <a:ext cx="789476" cy="789476"/>
            </a:xfrm>
            <a:prstGeom prst="blockArc">
              <a:avLst>
                <a:gd name="adj1" fmla="val 14808966"/>
                <a:gd name="adj2" fmla="val 0"/>
                <a:gd name="adj3" fmla="val 25000"/>
              </a:avLst>
            </a:prstGeom>
            <a:solidFill>
              <a:srgbClr val="79BDE8"/>
            </a:solidFill>
            <a:ln w="12700" cap="rnd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Block Arc 32"/>
            <p:cNvSpPr/>
            <p:nvPr/>
          </p:nvSpPr>
          <p:spPr>
            <a:xfrm rot="10800000" flipV="1">
              <a:off x="2672976" y="2826961"/>
              <a:ext cx="789476" cy="789476"/>
            </a:xfrm>
            <a:prstGeom prst="blockArc">
              <a:avLst>
                <a:gd name="adj1" fmla="val 16154366"/>
                <a:gd name="adj2" fmla="val 0"/>
                <a:gd name="adj3" fmla="val 25000"/>
              </a:avLst>
            </a:prstGeom>
            <a:solidFill>
              <a:srgbClr val="00853F"/>
            </a:solidFill>
            <a:ln w="12700" cap="rnd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Block Arc 33"/>
            <p:cNvSpPr/>
            <p:nvPr/>
          </p:nvSpPr>
          <p:spPr>
            <a:xfrm rot="10800000" flipH="1">
              <a:off x="2275311" y="2826961"/>
              <a:ext cx="789476" cy="789476"/>
            </a:xfrm>
            <a:prstGeom prst="blockArc">
              <a:avLst>
                <a:gd name="adj1" fmla="val 16182143"/>
                <a:gd name="adj2" fmla="val 0"/>
                <a:gd name="adj3" fmla="val 25000"/>
              </a:avLst>
            </a:prstGeom>
            <a:solidFill>
              <a:srgbClr val="C9CACC"/>
            </a:solidFill>
            <a:ln w="12700" cap="rnd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 rot="16200000">
              <a:off x="4129733" y="3211369"/>
              <a:ext cx="200806" cy="196134"/>
            </a:xfrm>
            <a:prstGeom prst="rect">
              <a:avLst/>
            </a:prstGeom>
            <a:solidFill>
              <a:srgbClr val="B5121B"/>
            </a:solidFill>
            <a:ln w="12700" cap="rnd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199325" y="2820789"/>
              <a:ext cx="200806" cy="193283"/>
            </a:xfrm>
            <a:prstGeom prst="rect">
              <a:avLst/>
            </a:prstGeom>
            <a:solidFill>
              <a:srgbClr val="919195"/>
            </a:solidFill>
            <a:ln w="12700" cap="rnd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Block Arc 36"/>
            <p:cNvSpPr/>
            <p:nvPr/>
          </p:nvSpPr>
          <p:spPr>
            <a:xfrm flipH="1">
              <a:off x="2040452" y="3022183"/>
              <a:ext cx="789476" cy="789476"/>
            </a:xfrm>
            <a:prstGeom prst="blockArc">
              <a:avLst>
                <a:gd name="adj1" fmla="val 19198651"/>
                <a:gd name="adj2" fmla="val 0"/>
                <a:gd name="adj3" fmla="val 25000"/>
              </a:avLst>
            </a:prstGeom>
            <a:solidFill>
              <a:srgbClr val="0076C0"/>
            </a:solidFill>
            <a:ln w="12700" cap="rnd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 rot="13352400">
              <a:off x="2238820" y="2886636"/>
              <a:ext cx="198649" cy="402508"/>
            </a:xfrm>
            <a:prstGeom prst="rect">
              <a:avLst/>
            </a:prstGeom>
            <a:solidFill>
              <a:srgbClr val="0076C0"/>
            </a:solidFill>
            <a:ln w="12700" cap="rnd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 rot="5400000">
              <a:off x="2193235" y="3265592"/>
              <a:ext cx="195058" cy="498471"/>
            </a:xfrm>
            <a:prstGeom prst="rect">
              <a:avLst/>
            </a:prstGeom>
            <a:solidFill>
              <a:srgbClr val="C9CACC"/>
            </a:solidFill>
            <a:ln w="12700" cap="rnd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Block Arc 39"/>
            <p:cNvSpPr/>
            <p:nvPr/>
          </p:nvSpPr>
          <p:spPr>
            <a:xfrm rot="5400000" flipH="1">
              <a:off x="3249820" y="3225412"/>
              <a:ext cx="789476" cy="789476"/>
            </a:xfrm>
            <a:prstGeom prst="blockArc">
              <a:avLst>
                <a:gd name="adj1" fmla="val 16163961"/>
                <a:gd name="adj2" fmla="val 33702"/>
                <a:gd name="adj3" fmla="val 24999"/>
              </a:avLst>
            </a:prstGeom>
            <a:solidFill>
              <a:srgbClr val="919195"/>
            </a:solidFill>
            <a:ln w="12700" cap="rnd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532202" y="3224213"/>
              <a:ext cx="200806" cy="402293"/>
            </a:xfrm>
            <a:prstGeom prst="rect">
              <a:avLst/>
            </a:prstGeom>
            <a:solidFill>
              <a:srgbClr val="C9CACC"/>
            </a:solidFill>
            <a:ln w="12700" cap="rnd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 rot="5400000">
              <a:off x="2195916" y="2654892"/>
              <a:ext cx="200806" cy="503239"/>
            </a:xfrm>
            <a:prstGeom prst="rect">
              <a:avLst/>
            </a:prstGeom>
            <a:solidFill>
              <a:srgbClr val="C9CACC"/>
            </a:solidFill>
            <a:ln w="12700" cap="rnd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39657" y="3416101"/>
              <a:ext cx="199512" cy="193283"/>
            </a:xfrm>
            <a:prstGeom prst="rect">
              <a:avLst/>
            </a:prstGeom>
            <a:solidFill>
              <a:srgbClr val="919195"/>
            </a:solidFill>
            <a:ln w="12700" cap="rnd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2486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2108200" y="274638"/>
            <a:ext cx="6426200" cy="708025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sz="1400" b="1" dirty="0" smtClean="0">
                <a:solidFill>
                  <a:schemeClr val="bg1">
                    <a:lumMod val="75000"/>
                  </a:schemeClr>
                </a:solidFill>
              </a:rPr>
              <a:t>Na potrzeby tworzenia Strategii oraz w oparciu o analizy i dyskusje z Interesariuszami Strategii, zostały zdefiniowane wspólne cele, nazwane celami nadrzędnymi oraz zagregowane, wspólne potrzeby biznesowe.</a:t>
            </a:r>
            <a:endParaRPr lang="pl-PL" sz="1400" dirty="0" smtClean="0">
              <a:solidFill>
                <a:schemeClr val="bg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18766" y="1435867"/>
            <a:ext cx="1800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sz="1200" b="1" dirty="0" smtClean="0">
                <a:cs typeface="Times New Roman" panose="02020603050405020304" pitchFamily="18" charset="0"/>
              </a:rPr>
              <a:t>Nadrzędne cele</a:t>
            </a:r>
            <a:endParaRPr lang="pl-PL" sz="1200" b="1" dirty="0"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18766" y="3505839"/>
            <a:ext cx="1800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sz="1200" b="1" dirty="0" smtClean="0">
                <a:cs typeface="Times New Roman" panose="02020603050405020304" pitchFamily="18" charset="0"/>
              </a:rPr>
              <a:t>Potrzeby biznesowe</a:t>
            </a:r>
            <a:endParaRPr lang="pl-PL" sz="1200" b="1" dirty="0"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318766" y="1629151"/>
            <a:ext cx="7200000" cy="360000"/>
          </a:xfrm>
          <a:prstGeom prst="rect">
            <a:avLst/>
          </a:prstGeom>
          <a:solidFill>
            <a:srgbClr val="B51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1200" dirty="0">
                <a:solidFill>
                  <a:schemeClr val="lt1"/>
                </a:solidFill>
              </a:rPr>
              <a:t>Skuteczne i efektywne zarządzanie finansami </a:t>
            </a:r>
            <a:r>
              <a:rPr lang="pl-PL" sz="1200" dirty="0" smtClean="0">
                <a:solidFill>
                  <a:schemeClr val="lt1"/>
                </a:solidFill>
              </a:rPr>
              <a:t>Państwa oraz zapewnienie stabilności finansów publicznych</a:t>
            </a:r>
            <a:endParaRPr lang="pl-PL" sz="1200" dirty="0">
              <a:solidFill>
                <a:schemeClr val="lt1"/>
              </a:solidFill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1318766" y="3699124"/>
            <a:ext cx="1260000" cy="18000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 anchorCtr="0"/>
          <a:lstStyle/>
          <a:p>
            <a:pPr algn="ctr"/>
            <a:r>
              <a:rPr lang="pl-PL" sz="1200" dirty="0">
                <a:solidFill>
                  <a:schemeClr val="lt1"/>
                </a:solidFill>
              </a:rPr>
              <a:t>Efektywne świadczenie usług publicznych, </a:t>
            </a:r>
            <a:br>
              <a:rPr lang="pl-PL" sz="1200" dirty="0">
                <a:solidFill>
                  <a:schemeClr val="lt1"/>
                </a:solidFill>
              </a:rPr>
            </a:br>
            <a:r>
              <a:rPr lang="pl-PL" sz="1200" dirty="0">
                <a:solidFill>
                  <a:schemeClr val="lt1"/>
                </a:solidFill>
              </a:rPr>
              <a:t>w tym ograniczenie czasu i kosztów interakcji </a:t>
            </a:r>
            <a:r>
              <a:rPr lang="pl-PL" sz="1200" dirty="0" smtClean="0">
                <a:solidFill>
                  <a:schemeClr val="lt1"/>
                </a:solidFill>
              </a:rPr>
              <a:t/>
            </a:r>
            <a:br>
              <a:rPr lang="pl-PL" sz="1200" dirty="0" smtClean="0">
                <a:solidFill>
                  <a:schemeClr val="lt1"/>
                </a:solidFill>
              </a:rPr>
            </a:br>
            <a:r>
              <a:rPr lang="pl-PL" sz="1200" dirty="0" smtClean="0">
                <a:solidFill>
                  <a:schemeClr val="lt1"/>
                </a:solidFill>
              </a:rPr>
              <a:t>z </a:t>
            </a:r>
            <a:r>
              <a:rPr lang="pl-PL" sz="1200" dirty="0">
                <a:solidFill>
                  <a:schemeClr val="lt1"/>
                </a:solidFill>
              </a:rPr>
              <a:t>administracją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803766" y="3699124"/>
            <a:ext cx="1260000" cy="18000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 anchorCtr="0"/>
          <a:lstStyle/>
          <a:p>
            <a:pPr algn="ctr"/>
            <a:r>
              <a:rPr lang="pl-PL" sz="1200" dirty="0">
                <a:solidFill>
                  <a:schemeClr val="lt1"/>
                </a:solidFill>
              </a:rPr>
              <a:t>Utrzymanie ciągłości działania, zwłaszcza zapewnienie dostępności świadczonych usług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5773766" y="3699124"/>
            <a:ext cx="1260000" cy="18000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 anchorCtr="0"/>
          <a:lstStyle/>
          <a:p>
            <a:pPr algn="ctr"/>
            <a:r>
              <a:rPr lang="pl-PL" sz="1200" dirty="0">
                <a:solidFill>
                  <a:schemeClr val="lt1"/>
                </a:solidFill>
              </a:rPr>
              <a:t>Spójna </a:t>
            </a:r>
            <a:br>
              <a:rPr lang="pl-PL" sz="1200" dirty="0">
                <a:solidFill>
                  <a:schemeClr val="lt1"/>
                </a:solidFill>
              </a:rPr>
            </a:br>
            <a:r>
              <a:rPr lang="pl-PL" sz="1200" dirty="0">
                <a:solidFill>
                  <a:schemeClr val="lt1"/>
                </a:solidFill>
              </a:rPr>
              <a:t>i wiarygodna komunikacja wewnętrzna </a:t>
            </a:r>
            <a:br>
              <a:rPr lang="pl-PL" sz="1200" dirty="0">
                <a:solidFill>
                  <a:schemeClr val="lt1"/>
                </a:solidFill>
              </a:rPr>
            </a:br>
            <a:r>
              <a:rPr lang="pl-PL" sz="1200" dirty="0">
                <a:solidFill>
                  <a:schemeClr val="lt1"/>
                </a:solidFill>
              </a:rPr>
              <a:t>i zewnętrzna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7258766" y="3699124"/>
            <a:ext cx="1260000" cy="18000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 anchorCtr="0"/>
          <a:lstStyle/>
          <a:p>
            <a:pPr algn="ctr"/>
            <a:r>
              <a:rPr lang="pl-PL" sz="1200" dirty="0">
                <a:solidFill>
                  <a:schemeClr val="lt1"/>
                </a:solidFill>
              </a:rPr>
              <a:t>Efektywna edukacja wewnętrzna </a:t>
            </a:r>
            <a:br>
              <a:rPr lang="pl-PL" sz="1200" dirty="0">
                <a:solidFill>
                  <a:schemeClr val="lt1"/>
                </a:solidFill>
              </a:rPr>
            </a:br>
            <a:r>
              <a:rPr lang="pl-PL" sz="1200" dirty="0">
                <a:solidFill>
                  <a:schemeClr val="lt1"/>
                </a:solidFill>
              </a:rPr>
              <a:t>i zewnętrzna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288766" y="3699124"/>
            <a:ext cx="1260000" cy="18000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 anchorCtr="0"/>
          <a:lstStyle/>
          <a:p>
            <a:pPr algn="ctr"/>
            <a:r>
              <a:rPr lang="pl-PL" sz="1200" dirty="0">
                <a:solidFill>
                  <a:schemeClr val="lt1"/>
                </a:solidFill>
              </a:rPr>
              <a:t>Elastyczność organizacyjna, </a:t>
            </a:r>
            <a:br>
              <a:rPr lang="pl-PL" sz="1200" dirty="0">
                <a:solidFill>
                  <a:schemeClr val="lt1"/>
                </a:solidFill>
              </a:rPr>
            </a:br>
            <a:r>
              <a:rPr lang="pl-PL" sz="1200" dirty="0">
                <a:solidFill>
                  <a:schemeClr val="lt1"/>
                </a:solidFill>
              </a:rPr>
              <a:t>w szczególności skuteczne planowanie </a:t>
            </a:r>
            <a:br>
              <a:rPr lang="pl-PL" sz="1200" dirty="0">
                <a:solidFill>
                  <a:schemeClr val="lt1"/>
                </a:solidFill>
              </a:rPr>
            </a:br>
            <a:r>
              <a:rPr lang="pl-PL" sz="1200" dirty="0">
                <a:solidFill>
                  <a:schemeClr val="lt1"/>
                </a:solidFill>
              </a:rPr>
              <a:t>i wdrażanie zmian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1318766" y="2013158"/>
            <a:ext cx="7200000" cy="360000"/>
          </a:xfrm>
          <a:prstGeom prst="rect">
            <a:avLst/>
          </a:prstGeom>
          <a:solidFill>
            <a:srgbClr val="B51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1200" dirty="0">
                <a:solidFill>
                  <a:schemeClr val="lt1"/>
                </a:solidFill>
              </a:rPr>
              <a:t>Wspieranie wzrostu gospodarczego </a:t>
            </a:r>
            <a:r>
              <a:rPr lang="pl-PL" sz="1200" dirty="0" smtClean="0">
                <a:solidFill>
                  <a:schemeClr val="lt1"/>
                </a:solidFill>
              </a:rPr>
              <a:t>oraz </a:t>
            </a:r>
            <a:r>
              <a:rPr lang="pl-PL" sz="1200" dirty="0">
                <a:solidFill>
                  <a:schemeClr val="lt1"/>
                </a:solidFill>
              </a:rPr>
              <a:t>aktywności gospodarczej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1318766" y="2394000"/>
            <a:ext cx="7200000" cy="360000"/>
          </a:xfrm>
          <a:prstGeom prst="rect">
            <a:avLst/>
          </a:prstGeom>
          <a:solidFill>
            <a:srgbClr val="B51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1200" dirty="0">
                <a:solidFill>
                  <a:schemeClr val="lt1"/>
                </a:solidFill>
              </a:rPr>
              <a:t>Efektywna realizacja </a:t>
            </a:r>
            <a:r>
              <a:rPr lang="pl-PL" sz="1200" dirty="0" smtClean="0">
                <a:solidFill>
                  <a:schemeClr val="lt1"/>
                </a:solidFill>
              </a:rPr>
              <a:t>kluczowych potrzeb </a:t>
            </a:r>
            <a:r>
              <a:rPr lang="pl-PL" sz="1200" dirty="0">
                <a:solidFill>
                  <a:schemeClr val="lt1"/>
                </a:solidFill>
              </a:rPr>
              <a:t>interesariuszy </a:t>
            </a:r>
            <a:r>
              <a:rPr lang="pl-PL" sz="1200" dirty="0" smtClean="0"/>
              <a:t>Resortu</a:t>
            </a:r>
            <a:r>
              <a:rPr lang="pl-PL" sz="1200" dirty="0" smtClean="0">
                <a:solidFill>
                  <a:schemeClr val="lt1"/>
                </a:solidFill>
              </a:rPr>
              <a:t> </a:t>
            </a:r>
            <a:r>
              <a:rPr lang="pl-PL" sz="1200" dirty="0">
                <a:solidFill>
                  <a:schemeClr val="lt1"/>
                </a:solidFill>
              </a:rPr>
              <a:t>Finansów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1318766" y="2781172"/>
            <a:ext cx="7200000" cy="360000"/>
          </a:xfrm>
          <a:prstGeom prst="rect">
            <a:avLst/>
          </a:prstGeom>
          <a:solidFill>
            <a:srgbClr val="B51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1200" dirty="0">
                <a:solidFill>
                  <a:schemeClr val="lt1"/>
                </a:solidFill>
              </a:rPr>
              <a:t>Zwiększenie bezpieczeństwa i </a:t>
            </a:r>
            <a:r>
              <a:rPr lang="pl-PL" sz="1200" dirty="0" smtClean="0">
                <a:solidFill>
                  <a:schemeClr val="lt1"/>
                </a:solidFill>
              </a:rPr>
              <a:t>ochrona </a:t>
            </a:r>
            <a:r>
              <a:rPr lang="pl-PL" sz="1200" dirty="0">
                <a:solidFill>
                  <a:schemeClr val="lt1"/>
                </a:solidFill>
              </a:rPr>
              <a:t>rynku</a:t>
            </a:r>
          </a:p>
        </p:txBody>
      </p:sp>
    </p:spTree>
    <p:extLst>
      <p:ext uri="{BB962C8B-B14F-4D97-AF65-F5344CB8AC3E}">
        <p14:creationId xmlns:p14="http://schemas.microsoft.com/office/powerpoint/2010/main" val="10064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2108200" y="274638"/>
            <a:ext cx="6426200" cy="708025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sz="1400" b="1" dirty="0" smtClean="0">
                <a:solidFill>
                  <a:schemeClr val="bg1">
                    <a:lumMod val="75000"/>
                  </a:schemeClr>
                </a:solidFill>
              </a:rPr>
              <a:t>Analiza potrzeb i inicjatyw biznesowych pozwoliła na zdefiniowanie inicjatyw </a:t>
            </a:r>
            <a:r>
              <a:rPr lang="pl-PL" sz="1400" b="1" dirty="0" err="1" smtClean="0">
                <a:solidFill>
                  <a:schemeClr val="bg1">
                    <a:lumMod val="75000"/>
                  </a:schemeClr>
                </a:solidFill>
              </a:rPr>
              <a:t>międzyobszarowych</a:t>
            </a:r>
            <a:r>
              <a:rPr lang="pl-PL" sz="1400" b="1" dirty="0" smtClean="0">
                <a:solidFill>
                  <a:schemeClr val="bg1">
                    <a:lumMod val="75000"/>
                  </a:schemeClr>
                </a:solidFill>
              </a:rPr>
              <a:t>, mających skorelowane cele i potencjalnie powiązane zakresy zmian.</a:t>
            </a:r>
            <a:endParaRPr lang="pl-PL" sz="1400" dirty="0" smtClean="0">
              <a:solidFill>
                <a:schemeClr val="bg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15578" y="1472796"/>
            <a:ext cx="1260000" cy="648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l-PL" sz="1200" b="1" dirty="0" smtClean="0">
                <a:solidFill>
                  <a:schemeClr val="tx1"/>
                </a:solidFill>
              </a:rPr>
              <a:t>Obszar Administracji Podatkowej</a:t>
            </a:r>
            <a:endParaRPr lang="pl-PL" sz="12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653962" y="1472796"/>
            <a:ext cx="1260000" cy="648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l-PL" sz="1200" b="1" dirty="0" smtClean="0">
                <a:solidFill>
                  <a:schemeClr val="tx1"/>
                </a:solidFill>
              </a:rPr>
              <a:t>Obszar Służby Celnej</a:t>
            </a:r>
            <a:endParaRPr lang="pl-PL" sz="12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92346" y="1472796"/>
            <a:ext cx="1260000" cy="648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l-PL" sz="1200" b="1" dirty="0" smtClean="0">
                <a:solidFill>
                  <a:schemeClr val="tx1"/>
                </a:solidFill>
              </a:rPr>
              <a:t>Obszar Kontroli </a:t>
            </a:r>
            <a:r>
              <a:rPr lang="pl-PL" sz="1200" b="1" dirty="0">
                <a:solidFill>
                  <a:schemeClr val="tx1"/>
                </a:solidFill>
              </a:rPr>
              <a:t>S</a:t>
            </a:r>
            <a:r>
              <a:rPr lang="pl-PL" sz="1200" b="1" dirty="0" smtClean="0">
                <a:solidFill>
                  <a:schemeClr val="tx1"/>
                </a:solidFill>
              </a:rPr>
              <a:t>karbowej</a:t>
            </a:r>
            <a:endParaRPr lang="pl-PL" sz="12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77194" y="1472796"/>
            <a:ext cx="1260000" cy="648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l-PL" sz="1200" b="1" dirty="0" smtClean="0">
                <a:solidFill>
                  <a:schemeClr val="tx1"/>
                </a:solidFill>
              </a:rPr>
              <a:t>Obszar BP i JST</a:t>
            </a:r>
            <a:endParaRPr lang="pl-PL" sz="12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330730" y="1472796"/>
            <a:ext cx="1260000" cy="648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l-PL" sz="1200" b="1" dirty="0">
                <a:solidFill>
                  <a:schemeClr val="tx1"/>
                </a:solidFill>
              </a:rPr>
              <a:t>Obszar </a:t>
            </a:r>
            <a:r>
              <a:rPr lang="pl-PL" sz="1200" b="1" dirty="0" smtClean="0">
                <a:solidFill>
                  <a:schemeClr val="tx1"/>
                </a:solidFill>
              </a:rPr>
              <a:t>Wspierający</a:t>
            </a:r>
            <a:endParaRPr lang="pl-PL" sz="1200" b="1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3614770" y="1472796"/>
            <a:ext cx="0" cy="4329693"/>
          </a:xfrm>
          <a:prstGeom prst="line">
            <a:avLst/>
          </a:prstGeom>
          <a:ln w="19050">
            <a:solidFill>
              <a:srgbClr val="74767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953154" y="1472796"/>
            <a:ext cx="0" cy="4329693"/>
          </a:xfrm>
          <a:prstGeom prst="line">
            <a:avLst/>
          </a:prstGeom>
          <a:ln w="19050">
            <a:solidFill>
              <a:srgbClr val="74767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291538" y="1472796"/>
            <a:ext cx="0" cy="4329693"/>
          </a:xfrm>
          <a:prstGeom prst="line">
            <a:avLst/>
          </a:prstGeom>
          <a:ln w="19050">
            <a:solidFill>
              <a:srgbClr val="74767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629922" y="1472796"/>
            <a:ext cx="0" cy="4329693"/>
          </a:xfrm>
          <a:prstGeom prst="line">
            <a:avLst/>
          </a:prstGeom>
          <a:ln w="19050">
            <a:solidFill>
              <a:srgbClr val="74767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7669117" y="1472796"/>
            <a:ext cx="1260000" cy="648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l-PL" sz="1200" b="1" dirty="0" smtClean="0">
                <a:solidFill>
                  <a:schemeClr val="tx1"/>
                </a:solidFill>
              </a:rPr>
              <a:t>Obszar Edukacyjny</a:t>
            </a:r>
            <a:endParaRPr lang="pl-PL" sz="1200" b="1" dirty="0">
              <a:solidFill>
                <a:schemeClr val="tx1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2276386" y="1472796"/>
            <a:ext cx="0" cy="4329693"/>
          </a:xfrm>
          <a:prstGeom prst="line">
            <a:avLst/>
          </a:prstGeom>
          <a:ln w="19050">
            <a:solidFill>
              <a:srgbClr val="74767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1575133" y="5063654"/>
            <a:ext cx="6840000" cy="32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>
                <a:solidFill>
                  <a:schemeClr val="tx1"/>
                </a:solidFill>
              </a:rPr>
              <a:t>Budowa Platformy Edukacyjnej </a:t>
            </a:r>
            <a:r>
              <a:rPr lang="pl-PL" sz="1400" dirty="0">
                <a:solidFill>
                  <a:schemeClr val="tx1"/>
                </a:solidFill>
              </a:rPr>
              <a:t>Resortu </a:t>
            </a:r>
            <a:r>
              <a:rPr lang="pl-PL" sz="1400" dirty="0" smtClean="0">
                <a:solidFill>
                  <a:schemeClr val="tx1"/>
                </a:solidFill>
              </a:rPr>
              <a:t>Finansów</a:t>
            </a:r>
            <a:endParaRPr lang="pl-PL" sz="14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575133" y="2965153"/>
            <a:ext cx="5328000" cy="32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>
                <a:solidFill>
                  <a:schemeClr val="tx1"/>
                </a:solidFill>
              </a:rPr>
              <a:t>Rozwój katalogu usług cyfrowych</a:t>
            </a:r>
            <a:endParaRPr lang="pl-PL" sz="14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575133" y="4539028"/>
            <a:ext cx="6840000" cy="32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>
                <a:solidFill>
                  <a:schemeClr val="tx1"/>
                </a:solidFill>
              </a:rPr>
              <a:t>Udostępnienie wspólnego portalu Resortu Finansów</a:t>
            </a:r>
            <a:endParaRPr lang="pl-PL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575133" y="4014403"/>
            <a:ext cx="6840000" cy="32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>
                <a:solidFill>
                  <a:schemeClr val="tx1"/>
                </a:solidFill>
              </a:rPr>
              <a:t>Usprawnienie komunikacji z otoczeniem</a:t>
            </a:r>
            <a:endParaRPr lang="pl-PL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575133" y="3489778"/>
            <a:ext cx="5328000" cy="32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>
                <a:solidFill>
                  <a:schemeClr val="tx1"/>
                </a:solidFill>
              </a:rPr>
              <a:t>Wdrażanie elektronicznego obiegu dokumentów i spraw</a:t>
            </a:r>
            <a:endParaRPr lang="pl-PL" sz="14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7194" y="1165412"/>
            <a:ext cx="6615912" cy="276999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pl-PL" sz="1200" b="1" dirty="0" smtClean="0"/>
              <a:t>Inicjatywy dotyczące wszystkich lub większości obszarów biznesowych</a:t>
            </a:r>
            <a:endParaRPr lang="pl-PL" sz="1200" b="1" dirty="0"/>
          </a:p>
        </p:txBody>
      </p:sp>
      <p:sp>
        <p:nvSpPr>
          <p:cNvPr id="26" name="Rectangle 42"/>
          <p:cNvSpPr/>
          <p:nvPr/>
        </p:nvSpPr>
        <p:spPr>
          <a:xfrm>
            <a:off x="2553194" y="2363190"/>
            <a:ext cx="2196935" cy="41862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>
                <a:solidFill>
                  <a:schemeClr val="tx1"/>
                </a:solidFill>
              </a:rPr>
              <a:t>Zintegrowany System Zarządzania Ryzykiem</a:t>
            </a:r>
            <a:endParaRPr lang="pl-P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93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2108200" y="274638"/>
            <a:ext cx="6426200" cy="708025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sz="1400" b="1" dirty="0" smtClean="0">
                <a:solidFill>
                  <a:schemeClr val="bg1">
                    <a:lumMod val="75000"/>
                  </a:schemeClr>
                </a:solidFill>
              </a:rPr>
              <a:t>Wszystkie zgłoszone inicjatywy biznesowe zostały ocenione pod względem wartości/atrakcyjności inicjatywy, osiągalności realizacji oraz krytyczności realizacji. </a:t>
            </a:r>
            <a:endParaRPr lang="pl-PL" sz="1400" dirty="0" smtClean="0">
              <a:solidFill>
                <a:schemeClr val="bg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16548" y="5498446"/>
            <a:ext cx="5328000" cy="32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>
                <a:solidFill>
                  <a:schemeClr val="tx1"/>
                </a:solidFill>
              </a:rPr>
              <a:t>Inicjatywy międzyobszarowe, istotne dla budowy ZSIRF</a:t>
            </a:r>
          </a:p>
        </p:txBody>
      </p:sp>
      <p:sp>
        <p:nvSpPr>
          <p:cNvPr id="5" name="Rectangle 4"/>
          <p:cNvSpPr/>
          <p:nvPr/>
        </p:nvSpPr>
        <p:spPr>
          <a:xfrm>
            <a:off x="2816548" y="5907660"/>
            <a:ext cx="5328000" cy="32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>
                <a:solidFill>
                  <a:schemeClr val="tx1"/>
                </a:solidFill>
              </a:rPr>
              <a:t>Rozwój umiejętności oraz możliwości struktur Resortu Finansów</a:t>
            </a:r>
          </a:p>
        </p:txBody>
      </p:sp>
      <p:sp>
        <p:nvSpPr>
          <p:cNvPr id="6" name="Rectangle 5"/>
          <p:cNvSpPr/>
          <p:nvPr/>
        </p:nvSpPr>
        <p:spPr>
          <a:xfrm>
            <a:off x="2800271" y="6326392"/>
            <a:ext cx="5328000" cy="32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>
                <a:solidFill>
                  <a:schemeClr val="tx1"/>
                </a:solidFill>
              </a:rPr>
              <a:t>Pozostałe priorytetowe </a:t>
            </a:r>
            <a:r>
              <a:rPr lang="pl-PL" sz="1400" dirty="0" smtClean="0">
                <a:solidFill>
                  <a:schemeClr val="tx1"/>
                </a:solidFill>
              </a:rPr>
              <a:t>inicjatywy </a:t>
            </a:r>
            <a:r>
              <a:rPr lang="pl-PL" sz="1400" dirty="0">
                <a:solidFill>
                  <a:schemeClr val="tx1"/>
                </a:solidFill>
              </a:rPr>
              <a:t>biznesowe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622087" y="5498446"/>
            <a:ext cx="1152000" cy="1151946"/>
          </a:xfrm>
          <a:prstGeom prst="rect">
            <a:avLst/>
          </a:prstGeom>
          <a:solidFill>
            <a:srgbClr val="9191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anchor="ctr"/>
          <a:lstStyle/>
          <a:p>
            <a:pPr algn="ctr"/>
            <a:r>
              <a:rPr lang="pl-PL" sz="1200" b="1" dirty="0" smtClean="0">
                <a:solidFill>
                  <a:schemeClr val="lt1"/>
                </a:solidFill>
              </a:rPr>
              <a:t>Agregacja inicjatyw </a:t>
            </a:r>
            <a:br>
              <a:rPr lang="pl-PL" sz="1200" b="1" dirty="0" smtClean="0">
                <a:solidFill>
                  <a:schemeClr val="lt1"/>
                </a:solidFill>
              </a:rPr>
            </a:br>
            <a:r>
              <a:rPr lang="pl-PL" sz="1200" b="1" dirty="0" smtClean="0">
                <a:solidFill>
                  <a:schemeClr val="lt1"/>
                </a:solidFill>
              </a:rPr>
              <a:t>w Planie Wykonawczym (biznes)</a:t>
            </a:r>
            <a:endParaRPr lang="pl-PL" sz="1200" b="1" dirty="0">
              <a:solidFill>
                <a:schemeClr val="lt1"/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3146401"/>
              </p:ext>
            </p:extLst>
          </p:nvPr>
        </p:nvGraphicFramePr>
        <p:xfrm>
          <a:off x="1292411" y="1306155"/>
          <a:ext cx="7179235" cy="4307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>
          <a:xfrm>
            <a:off x="6391275" y="1451720"/>
            <a:ext cx="1901825" cy="18288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0" name="TextBox 9"/>
          <p:cNvSpPr txBox="1"/>
          <p:nvPr/>
        </p:nvSpPr>
        <p:spPr>
          <a:xfrm>
            <a:off x="977194" y="1165412"/>
            <a:ext cx="7754430" cy="276999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pl-PL" sz="1200" b="1" dirty="0" smtClean="0"/>
              <a:t>Za kluczowe uznano </a:t>
            </a:r>
            <a:r>
              <a:rPr lang="pl-PL" sz="1200" b="1" dirty="0"/>
              <a:t>inicjatywy </a:t>
            </a:r>
            <a:r>
              <a:rPr lang="pl-PL" sz="1200" b="1" dirty="0" smtClean="0"/>
              <a:t>o atrakcyjności przekraczającej 3,5, osiągalności – 2,5 i krytyczności – 0,7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352478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2108199" y="274638"/>
            <a:ext cx="6874435" cy="708025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sz="1400" b="1" dirty="0">
                <a:solidFill>
                  <a:schemeClr val="bg1">
                    <a:lumMod val="75000"/>
                  </a:schemeClr>
                </a:solidFill>
              </a:rPr>
              <a:t>Osiągnięcie </a:t>
            </a:r>
            <a:r>
              <a:rPr lang="pl-PL" sz="1400" b="1" dirty="0" smtClean="0">
                <a:solidFill>
                  <a:schemeClr val="bg1">
                    <a:lumMod val="75000"/>
                  </a:schemeClr>
                </a:solidFill>
              </a:rPr>
              <a:t>nadrzędnych </a:t>
            </a:r>
            <a:r>
              <a:rPr lang="pl-PL" sz="1400" b="1" dirty="0">
                <a:solidFill>
                  <a:schemeClr val="bg1">
                    <a:lumMod val="75000"/>
                  </a:schemeClr>
                </a:solidFill>
              </a:rPr>
              <a:t>celów </a:t>
            </a:r>
            <a:r>
              <a:rPr lang="pl-PL" sz="1400" b="1" dirty="0" smtClean="0">
                <a:solidFill>
                  <a:schemeClr val="bg1">
                    <a:lumMod val="75000"/>
                  </a:schemeClr>
                </a:solidFill>
              </a:rPr>
              <a:t>RF oraz zrealizowanie kluczowych </a:t>
            </a:r>
            <a:r>
              <a:rPr lang="pl-PL" sz="1400" b="1" dirty="0">
                <a:solidFill>
                  <a:schemeClr val="bg1">
                    <a:lumMod val="75000"/>
                  </a:schemeClr>
                </a:solidFill>
              </a:rPr>
              <a:t>potrzeb biznesowych, wymagało będzie osiągnięcia określonego potencjału i poziomu dojrzałości wybranych fundamentalnych możliwości i umiejętności struktur </a:t>
            </a:r>
            <a:r>
              <a:rPr lang="pl-PL" sz="1400" b="1" dirty="0" smtClean="0">
                <a:solidFill>
                  <a:schemeClr val="bg1">
                    <a:lumMod val="75000"/>
                  </a:schemeClr>
                </a:solidFill>
              </a:rPr>
              <a:t>RF.</a:t>
            </a:r>
            <a:endParaRPr lang="pl-PL" sz="1400" dirty="0" smtClean="0">
              <a:solidFill>
                <a:schemeClr val="bg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7194" y="1937777"/>
            <a:ext cx="1800000" cy="75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l-PL" sz="1200" b="1" dirty="0" smtClean="0">
                <a:solidFill>
                  <a:schemeClr val="tx1"/>
                </a:solidFill>
              </a:rPr>
              <a:t>Elastyczność organizacyjna</a:t>
            </a:r>
            <a:endParaRPr lang="pl-PL" sz="12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6630" y="1435756"/>
            <a:ext cx="2520000" cy="4320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l-PL" sz="1200" b="1" dirty="0" smtClean="0">
                <a:solidFill>
                  <a:schemeClr val="bg1"/>
                </a:solidFill>
              </a:rPr>
              <a:t>Poziom oczekiwany</a:t>
            </a:r>
            <a:endParaRPr lang="pl-PL" sz="12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36067" y="1435756"/>
            <a:ext cx="2520000" cy="432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l-PL" sz="1200" b="1" dirty="0" smtClean="0">
                <a:solidFill>
                  <a:schemeClr val="bg1"/>
                </a:solidFill>
              </a:rPr>
              <a:t>Poziom obecny</a:t>
            </a:r>
            <a:endParaRPr lang="pl-PL" sz="12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77194" y="3574927"/>
            <a:ext cx="1800000" cy="75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l-PL" sz="1200" b="1" dirty="0" smtClean="0">
                <a:solidFill>
                  <a:schemeClr val="tx1"/>
                </a:solidFill>
              </a:rPr>
              <a:t>Zdolność do efektywnego wykorzystania posiadanych informacji</a:t>
            </a:r>
            <a:endParaRPr lang="pl-PL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7194" y="4393502"/>
            <a:ext cx="1800000" cy="75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l-PL" sz="1200" b="1" dirty="0" smtClean="0">
                <a:solidFill>
                  <a:schemeClr val="tx1"/>
                </a:solidFill>
              </a:rPr>
              <a:t>Zarządzanie procesami i usługami</a:t>
            </a:r>
            <a:endParaRPr lang="pl-PL" sz="12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77194" y="5212077"/>
            <a:ext cx="1800000" cy="75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l-PL" sz="1200" b="1" dirty="0" smtClean="0">
                <a:solidFill>
                  <a:schemeClr val="tx1"/>
                </a:solidFill>
              </a:rPr>
              <a:t>Kompetencje cyfrowe</a:t>
            </a:r>
            <a:endParaRPr lang="pl-PL" sz="12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77194" y="2756352"/>
            <a:ext cx="1800000" cy="75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l-PL" sz="1200" b="1" dirty="0" smtClean="0">
                <a:solidFill>
                  <a:schemeClr val="tx1"/>
                </a:solidFill>
              </a:rPr>
              <a:t>Efektywna komunikacja nakierowana na współpracę</a:t>
            </a:r>
            <a:endParaRPr lang="pl-PL" sz="12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6630" y="1937777"/>
            <a:ext cx="2520000" cy="756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l-PL" sz="1200" smtClean="0">
                <a:solidFill>
                  <a:schemeClr val="tx1"/>
                </a:solidFill>
              </a:rPr>
              <a:t>Wysoka elastyczność organizacyjna</a:t>
            </a:r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6630" y="2756352"/>
            <a:ext cx="2520000" cy="756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l-PL" sz="1200" smtClean="0">
                <a:solidFill>
                  <a:schemeClr val="tx1"/>
                </a:solidFill>
              </a:rPr>
              <a:t>Wysoka efektywność komunikacji wewnętrznej i zewnętrznej</a:t>
            </a:r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6630" y="3574927"/>
            <a:ext cx="2520000" cy="756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l-PL" sz="1200" smtClean="0">
                <a:solidFill>
                  <a:schemeClr val="tx1"/>
                </a:solidFill>
              </a:rPr>
              <a:t>Wysoka sprawność w zarządzaniu informacją</a:t>
            </a:r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6630" y="4393502"/>
            <a:ext cx="2520000" cy="756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l-PL" sz="1200" smtClean="0">
                <a:solidFill>
                  <a:schemeClr val="tx1"/>
                </a:solidFill>
              </a:rPr>
              <a:t>Wdrożone i zarządzane podejście procesowe i usługowe</a:t>
            </a:r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6630" y="5212077"/>
            <a:ext cx="2520000" cy="756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l-PL" sz="1200" smtClean="0">
                <a:solidFill>
                  <a:schemeClr val="tx1"/>
                </a:solidFill>
              </a:rPr>
              <a:t>Wysoki poziom kompetencji cyfrowych, stale monitorowany</a:t>
            </a:r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836067" y="1937777"/>
            <a:ext cx="2520000" cy="756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l-PL" sz="1200" dirty="0" smtClean="0">
                <a:solidFill>
                  <a:schemeClr val="tx1"/>
                </a:solidFill>
              </a:rPr>
              <a:t>Umiarkowana. </a:t>
            </a:r>
            <a:br>
              <a:rPr lang="pl-PL" sz="1200" dirty="0" smtClean="0">
                <a:solidFill>
                  <a:schemeClr val="tx1"/>
                </a:solidFill>
              </a:rPr>
            </a:br>
            <a:r>
              <a:rPr lang="pl-PL" sz="1200" dirty="0" smtClean="0">
                <a:solidFill>
                  <a:schemeClr val="tx1"/>
                </a:solidFill>
              </a:rPr>
              <a:t>Stosunkowo długi proces wdrażania zmian. Znikomy udział systemów centralnych.</a:t>
            </a:r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36067" y="2756352"/>
            <a:ext cx="2520000" cy="756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l-PL" sz="1200" dirty="0" smtClean="0">
                <a:solidFill>
                  <a:schemeClr val="tx1"/>
                </a:solidFill>
              </a:rPr>
              <a:t>Wewnątrz obszarów – dobra. Między obszarami – niedostateczna, na zewnątrz – niespójna.</a:t>
            </a:r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836067" y="3574927"/>
            <a:ext cx="2520000" cy="756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l-PL" sz="1200" dirty="0" smtClean="0">
                <a:solidFill>
                  <a:schemeClr val="tx1"/>
                </a:solidFill>
              </a:rPr>
              <a:t>Zarządzanie modelem danych i budowanie zasobów informacyjnych w początkowej fazie.</a:t>
            </a:r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836067" y="4393502"/>
            <a:ext cx="2520000" cy="756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l-PL" sz="1200" dirty="0" smtClean="0">
                <a:solidFill>
                  <a:schemeClr val="tx1"/>
                </a:solidFill>
              </a:rPr>
              <a:t>Różny – w zależności od obszaru. Opis procesów w toku. Zarządzanie usługami w początkowej fazie. Brak jednolitych standardów.</a:t>
            </a:r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836067" y="5212077"/>
            <a:ext cx="2520000" cy="756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l-PL" sz="1200" dirty="0" smtClean="0">
                <a:solidFill>
                  <a:schemeClr val="tx1"/>
                </a:solidFill>
              </a:rPr>
              <a:t>Umiarkowane. Efektywna obsługa wykorzystywanych dziś rozwiązań. </a:t>
            </a:r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77194" y="1165412"/>
            <a:ext cx="7754430" cy="276999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pl-PL" sz="1200" b="1" dirty="0" smtClean="0"/>
              <a:t>Dla każdej możliwości/ umiejętności struktur RF należy określić poziom oczekiwany i obecny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11910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2108200" y="274638"/>
            <a:ext cx="6426200" cy="708025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sz="1400" b="1" dirty="0" smtClean="0">
                <a:solidFill>
                  <a:schemeClr val="bg1">
                    <a:lumMod val="75000"/>
                  </a:schemeClr>
                </a:solidFill>
              </a:rPr>
              <a:t>Korelacja perspektywy biznesowej i perspektywy IT</a:t>
            </a:r>
            <a:endParaRPr lang="pl-PL" sz="1400" dirty="0" smtClean="0">
              <a:solidFill>
                <a:schemeClr val="bg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91637" y="1480687"/>
            <a:ext cx="18000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sz="1000" b="1" dirty="0" smtClean="0">
                <a:cs typeface="Times New Roman" panose="02020603050405020304" pitchFamily="18" charset="0"/>
              </a:rPr>
              <a:t>Nadrzędne cele</a:t>
            </a:r>
            <a:endParaRPr lang="pl-PL" sz="1000" b="1" dirty="0"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91637" y="3981719"/>
            <a:ext cx="18000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sz="1000" b="1" dirty="0" smtClean="0">
                <a:cs typeface="Times New Roman" panose="02020603050405020304" pitchFamily="18" charset="0"/>
              </a:rPr>
              <a:t>Wymagają</a:t>
            </a:r>
            <a:endParaRPr lang="pl-PL" sz="1000" b="1" dirty="0"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91637" y="2573533"/>
            <a:ext cx="18000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sz="1000" b="1" dirty="0" smtClean="0">
                <a:cs typeface="Times New Roman" panose="02020603050405020304" pitchFamily="18" charset="0"/>
              </a:rPr>
              <a:t>Potrzeby biznesowe</a:t>
            </a:r>
            <a:endParaRPr lang="pl-PL" sz="1000" b="1" dirty="0"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075309" y="1653531"/>
            <a:ext cx="6246000" cy="216000"/>
          </a:xfrm>
          <a:prstGeom prst="rect">
            <a:avLst/>
          </a:prstGeom>
          <a:solidFill>
            <a:srgbClr val="B51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1000" dirty="0">
                <a:solidFill>
                  <a:schemeClr val="lt1"/>
                </a:solidFill>
              </a:rPr>
              <a:t>Skuteczne i efektywne zarządzanie finansami </a:t>
            </a:r>
            <a:r>
              <a:rPr lang="pl-PL" sz="1000" dirty="0" smtClean="0">
                <a:solidFill>
                  <a:schemeClr val="lt1"/>
                </a:solidFill>
              </a:rPr>
              <a:t>Państwa oraz zapewnienie stabilności finansów publicznych</a:t>
            </a:r>
            <a:endParaRPr lang="pl-PL" sz="1000" dirty="0">
              <a:solidFill>
                <a:schemeClr val="lt1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066842" y="2748859"/>
            <a:ext cx="1188000" cy="11880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 anchorCtr="0"/>
          <a:lstStyle/>
          <a:p>
            <a:pPr algn="ctr"/>
            <a:r>
              <a:rPr lang="pl-PL" sz="1000" dirty="0">
                <a:solidFill>
                  <a:schemeClr val="lt1"/>
                </a:solidFill>
              </a:rPr>
              <a:t>Efektywne świadczenie usług publicznych, </a:t>
            </a:r>
            <a:br>
              <a:rPr lang="pl-PL" sz="1000" dirty="0">
                <a:solidFill>
                  <a:schemeClr val="lt1"/>
                </a:solidFill>
              </a:rPr>
            </a:br>
            <a:r>
              <a:rPr lang="pl-PL" sz="1000" dirty="0">
                <a:solidFill>
                  <a:schemeClr val="lt1"/>
                </a:solidFill>
              </a:rPr>
              <a:t>w tym ograniczenie czasu i kosztów interakcji </a:t>
            </a:r>
            <a:r>
              <a:rPr lang="pl-PL" sz="1000" dirty="0" smtClean="0">
                <a:solidFill>
                  <a:schemeClr val="lt1"/>
                </a:solidFill>
              </a:rPr>
              <a:t/>
            </a:r>
            <a:br>
              <a:rPr lang="pl-PL" sz="1000" dirty="0" smtClean="0">
                <a:solidFill>
                  <a:schemeClr val="lt1"/>
                </a:solidFill>
              </a:rPr>
            </a:br>
            <a:r>
              <a:rPr lang="pl-PL" sz="1000" dirty="0" smtClean="0">
                <a:solidFill>
                  <a:schemeClr val="lt1"/>
                </a:solidFill>
              </a:rPr>
              <a:t>z </a:t>
            </a:r>
            <a:r>
              <a:rPr lang="pl-PL" sz="1000" dirty="0">
                <a:solidFill>
                  <a:schemeClr val="lt1"/>
                </a:solidFill>
              </a:rPr>
              <a:t>administracją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324887" y="2748859"/>
            <a:ext cx="1188000" cy="11880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 anchorCtr="0"/>
          <a:lstStyle/>
          <a:p>
            <a:pPr algn="ctr"/>
            <a:r>
              <a:rPr lang="pl-PL" sz="1000" dirty="0">
                <a:solidFill>
                  <a:schemeClr val="lt1"/>
                </a:solidFill>
              </a:rPr>
              <a:t>Utrzymanie ciągłości działania, zwłaszcza zapewnienie dostępności świadczonych usług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840977" y="2748859"/>
            <a:ext cx="1188000" cy="11880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 anchorCtr="0"/>
          <a:lstStyle/>
          <a:p>
            <a:pPr algn="ctr"/>
            <a:r>
              <a:rPr lang="pl-PL" sz="1000" dirty="0">
                <a:solidFill>
                  <a:schemeClr val="lt1"/>
                </a:solidFill>
              </a:rPr>
              <a:t>Spójna </a:t>
            </a:r>
            <a:br>
              <a:rPr lang="pl-PL" sz="1000" dirty="0">
                <a:solidFill>
                  <a:schemeClr val="lt1"/>
                </a:solidFill>
              </a:rPr>
            </a:br>
            <a:r>
              <a:rPr lang="pl-PL" sz="1000" dirty="0">
                <a:solidFill>
                  <a:schemeClr val="lt1"/>
                </a:solidFill>
              </a:rPr>
              <a:t>i wiarygodna komunikacja wewnętrzna </a:t>
            </a:r>
            <a:br>
              <a:rPr lang="pl-PL" sz="1000" dirty="0">
                <a:solidFill>
                  <a:schemeClr val="lt1"/>
                </a:solidFill>
              </a:rPr>
            </a:br>
            <a:r>
              <a:rPr lang="pl-PL" sz="1000" dirty="0">
                <a:solidFill>
                  <a:schemeClr val="lt1"/>
                </a:solidFill>
              </a:rPr>
              <a:t>i zewnętrzna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7099022" y="2748859"/>
            <a:ext cx="1188000" cy="11880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 anchorCtr="0"/>
          <a:lstStyle/>
          <a:p>
            <a:pPr algn="ctr"/>
            <a:r>
              <a:rPr lang="pl-PL" sz="1000" dirty="0">
                <a:solidFill>
                  <a:schemeClr val="lt1"/>
                </a:solidFill>
              </a:rPr>
              <a:t>Efektywna edukacja wewnętrzna </a:t>
            </a:r>
            <a:br>
              <a:rPr lang="pl-PL" sz="1000" dirty="0">
                <a:solidFill>
                  <a:schemeClr val="lt1"/>
                </a:solidFill>
              </a:rPr>
            </a:br>
            <a:r>
              <a:rPr lang="pl-PL" sz="1000" dirty="0">
                <a:solidFill>
                  <a:schemeClr val="lt1"/>
                </a:solidFill>
              </a:rPr>
              <a:t>i zewnętrzna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82932" y="2748859"/>
            <a:ext cx="1188000" cy="11880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 anchorCtr="0"/>
          <a:lstStyle/>
          <a:p>
            <a:pPr algn="ctr"/>
            <a:r>
              <a:rPr lang="pl-PL" sz="1000" dirty="0">
                <a:solidFill>
                  <a:schemeClr val="lt1"/>
                </a:solidFill>
              </a:rPr>
              <a:t>Elastyczność organizacyjna, </a:t>
            </a:r>
            <a:br>
              <a:rPr lang="pl-PL" sz="1000" dirty="0">
                <a:solidFill>
                  <a:schemeClr val="lt1"/>
                </a:solidFill>
              </a:rPr>
            </a:br>
            <a:r>
              <a:rPr lang="pl-PL" sz="1000" dirty="0">
                <a:solidFill>
                  <a:schemeClr val="lt1"/>
                </a:solidFill>
              </a:rPr>
              <a:t>w szczególności skuteczne planowanie </a:t>
            </a:r>
            <a:br>
              <a:rPr lang="pl-PL" sz="1000" dirty="0">
                <a:solidFill>
                  <a:schemeClr val="lt1"/>
                </a:solidFill>
              </a:rPr>
            </a:br>
            <a:r>
              <a:rPr lang="pl-PL" sz="1000" dirty="0">
                <a:solidFill>
                  <a:schemeClr val="lt1"/>
                </a:solidFill>
              </a:rPr>
              <a:t>i wdrażanie zmian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75309" y="4158576"/>
            <a:ext cx="6246000" cy="2160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1000" dirty="0">
                <a:solidFill>
                  <a:schemeClr val="lt1"/>
                </a:solidFill>
              </a:rPr>
              <a:t>Zintegrowanego Systemu Informacyjnego Resortu Finansów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077975" y="1886400"/>
            <a:ext cx="6246000" cy="216000"/>
          </a:xfrm>
          <a:prstGeom prst="rect">
            <a:avLst/>
          </a:prstGeom>
          <a:solidFill>
            <a:srgbClr val="B51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1000" dirty="0">
                <a:solidFill>
                  <a:schemeClr val="lt1"/>
                </a:solidFill>
              </a:rPr>
              <a:t>Wspieranie wzrostu gospodarczego </a:t>
            </a:r>
            <a:r>
              <a:rPr lang="pl-PL" sz="1000" dirty="0" smtClean="0">
                <a:solidFill>
                  <a:schemeClr val="lt1"/>
                </a:solidFill>
              </a:rPr>
              <a:t>oraz </a:t>
            </a:r>
            <a:r>
              <a:rPr lang="pl-PL" sz="1000" dirty="0">
                <a:solidFill>
                  <a:schemeClr val="lt1"/>
                </a:solidFill>
              </a:rPr>
              <a:t>aktywności gospodarczej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631022" y="4382332"/>
            <a:ext cx="1692000" cy="648000"/>
          </a:xfrm>
          <a:prstGeom prst="rect">
            <a:avLst/>
          </a:prstGeom>
          <a:noFill/>
          <a:ln w="12700">
            <a:solidFill>
              <a:srgbClr val="E31837"/>
            </a:solidFill>
            <a:round/>
            <a:headEnd/>
            <a:tailEnd/>
          </a:ln>
          <a:effectLst/>
        </p:spPr>
        <p:txBody>
          <a:bodyPr lIns="36000" rIns="36000" rtlCol="0" anchor="ctr"/>
          <a:lstStyle/>
          <a:p>
            <a:pPr algn="ctr"/>
            <a:r>
              <a:rPr lang="pl-PL" sz="1000" dirty="0">
                <a:cs typeface="Times New Roman" panose="02020603050405020304" pitchFamily="18" charset="0"/>
              </a:rPr>
              <a:t>Efektywnej współpracy między poszczególnymi obszarami MF oraz między Resortem a otoczeniem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041637" y="1472221"/>
            <a:ext cx="6300000" cy="2484000"/>
          </a:xfrm>
          <a:prstGeom prst="rect">
            <a:avLst/>
          </a:prstGeom>
          <a:noFill/>
          <a:ln>
            <a:solidFill>
              <a:srgbClr val="B664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entagon 16"/>
          <p:cNvSpPr/>
          <p:nvPr/>
        </p:nvSpPr>
        <p:spPr bwMode="auto">
          <a:xfrm rot="5400000">
            <a:off x="-73374" y="3020221"/>
            <a:ext cx="3564000" cy="468000"/>
          </a:xfrm>
          <a:prstGeom prst="homePlate">
            <a:avLst>
              <a:gd name="adj" fmla="val 32566"/>
            </a:avLst>
          </a:prstGeom>
          <a:solidFill>
            <a:schemeClr val="bg1"/>
          </a:solidFill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pl-PL" sz="950" baseline="0" dirty="0" smtClean="0">
                <a:solidFill>
                  <a:srgbClr val="C00000"/>
                </a:solidFill>
              </a:rPr>
              <a:t>Cele </a:t>
            </a:r>
            <a:r>
              <a:rPr lang="pl-PL" sz="950" dirty="0" smtClean="0">
                <a:solidFill>
                  <a:srgbClr val="C00000"/>
                </a:solidFill>
              </a:rPr>
              <a:t>i potrzeby biznesu</a:t>
            </a:r>
            <a:endParaRPr lang="pl-PL" sz="950" baseline="0" dirty="0" smtClean="0">
              <a:solidFill>
                <a:srgbClr val="C00000"/>
              </a:solidFill>
            </a:endParaRPr>
          </a:p>
        </p:txBody>
      </p:sp>
      <p:sp>
        <p:nvSpPr>
          <p:cNvPr id="18" name="Chevron 17"/>
          <p:cNvSpPr/>
          <p:nvPr/>
        </p:nvSpPr>
        <p:spPr bwMode="auto">
          <a:xfrm rot="5400000">
            <a:off x="1132626" y="5403577"/>
            <a:ext cx="1152000" cy="468000"/>
          </a:xfrm>
          <a:prstGeom prst="chevron">
            <a:avLst>
              <a:gd name="adj" fmla="val 32361"/>
            </a:avLst>
          </a:prstGeom>
          <a:solidFill>
            <a:schemeClr val="bg1"/>
          </a:solidFill>
          <a:ln w="25400">
            <a:solidFill>
              <a:srgbClr val="919195"/>
            </a:solidFill>
            <a:round/>
            <a:headEnd/>
            <a:tailEnd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pl-PL" sz="950" dirty="0">
                <a:solidFill>
                  <a:srgbClr val="919195"/>
                </a:solidFill>
              </a:rPr>
              <a:t>Współdziałanie ze strony IT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073375" y="2116657"/>
            <a:ext cx="6246000" cy="216000"/>
          </a:xfrm>
          <a:prstGeom prst="rect">
            <a:avLst/>
          </a:prstGeom>
          <a:solidFill>
            <a:srgbClr val="B51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1000" dirty="0">
                <a:solidFill>
                  <a:schemeClr val="lt1"/>
                </a:solidFill>
              </a:rPr>
              <a:t>Efektywna realizacja </a:t>
            </a:r>
            <a:r>
              <a:rPr lang="pl-PL" sz="1000" dirty="0" smtClean="0">
                <a:solidFill>
                  <a:schemeClr val="lt1"/>
                </a:solidFill>
              </a:rPr>
              <a:t>kluczowych potrzeb </a:t>
            </a:r>
            <a:r>
              <a:rPr lang="pl-PL" sz="1000" dirty="0">
                <a:solidFill>
                  <a:schemeClr val="lt1"/>
                </a:solidFill>
              </a:rPr>
              <a:t>interesariuszy </a:t>
            </a:r>
            <a:r>
              <a:rPr lang="pl-PL" sz="1000" dirty="0" smtClean="0"/>
              <a:t>Resortu</a:t>
            </a:r>
            <a:r>
              <a:rPr lang="pl-PL" sz="1000" dirty="0" smtClean="0">
                <a:solidFill>
                  <a:schemeClr val="lt1"/>
                </a:solidFill>
              </a:rPr>
              <a:t> </a:t>
            </a:r>
            <a:r>
              <a:rPr lang="pl-PL" sz="1000" dirty="0">
                <a:solidFill>
                  <a:schemeClr val="lt1"/>
                </a:solidFill>
              </a:rPr>
              <a:t>Finansów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2075309" y="2348220"/>
            <a:ext cx="6246000" cy="216000"/>
          </a:xfrm>
          <a:prstGeom prst="rect">
            <a:avLst/>
          </a:prstGeom>
          <a:solidFill>
            <a:srgbClr val="B51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1000" dirty="0">
                <a:solidFill>
                  <a:schemeClr val="lt1"/>
                </a:solidFill>
              </a:rPr>
              <a:t>Zwiększenie bezpieczeństwa i </a:t>
            </a:r>
            <a:r>
              <a:rPr lang="pl-PL" sz="1000" dirty="0" smtClean="0">
                <a:solidFill>
                  <a:schemeClr val="lt1"/>
                </a:solidFill>
              </a:rPr>
              <a:t>ochrona </a:t>
            </a:r>
            <a:r>
              <a:rPr lang="pl-PL" sz="1000" dirty="0">
                <a:solidFill>
                  <a:schemeClr val="lt1"/>
                </a:solidFill>
              </a:rPr>
              <a:t>rynku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98744" y="5238155"/>
            <a:ext cx="13320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sz="1000" b="1" dirty="0" smtClean="0">
                <a:cs typeface="Times New Roman" panose="02020603050405020304" pitchFamily="18" charset="0"/>
              </a:rPr>
              <a:t>Cele strategiczne IT</a:t>
            </a:r>
            <a:endParaRPr lang="pl-PL" sz="1000" b="1" dirty="0"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096621" y="5427123"/>
            <a:ext cx="1692000" cy="792000"/>
          </a:xfrm>
          <a:prstGeom prst="rect">
            <a:avLst/>
          </a:prstGeom>
          <a:solidFill>
            <a:srgbClr val="9191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1000" b="1" dirty="0">
                <a:solidFill>
                  <a:schemeClr val="lt1"/>
                </a:solidFill>
              </a:rPr>
              <a:t>Optymalizacja działania </a:t>
            </a:r>
            <a:r>
              <a:rPr lang="pl-PL" sz="1000" b="1" dirty="0" smtClean="0">
                <a:solidFill>
                  <a:schemeClr val="lt1"/>
                </a:solidFill>
              </a:rPr>
              <a:t/>
            </a:r>
            <a:br>
              <a:rPr lang="pl-PL" sz="1000" b="1" dirty="0" smtClean="0">
                <a:solidFill>
                  <a:schemeClr val="lt1"/>
                </a:solidFill>
              </a:rPr>
            </a:br>
            <a:r>
              <a:rPr lang="pl-PL" sz="1000" b="1" dirty="0" smtClean="0">
                <a:solidFill>
                  <a:schemeClr val="lt1"/>
                </a:solidFill>
              </a:rPr>
              <a:t>i </a:t>
            </a:r>
            <a:r>
              <a:rPr lang="pl-PL" sz="1000" b="1" dirty="0">
                <a:solidFill>
                  <a:schemeClr val="lt1"/>
                </a:solidFill>
              </a:rPr>
              <a:t>wykorzystania zasobów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350375" y="5427123"/>
            <a:ext cx="1692000" cy="792000"/>
          </a:xfrm>
          <a:prstGeom prst="rect">
            <a:avLst/>
          </a:prstGeom>
          <a:solidFill>
            <a:srgbClr val="9191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1000" b="1" dirty="0">
                <a:solidFill>
                  <a:schemeClr val="lt1"/>
                </a:solidFill>
              </a:rPr>
              <a:t>Wysoka jakość świadczonych usług dla </a:t>
            </a:r>
            <a:r>
              <a:rPr lang="pl-PL" sz="1000" b="1" dirty="0" smtClean="0">
                <a:solidFill>
                  <a:schemeClr val="lt1"/>
                </a:solidFill>
              </a:rPr>
              <a:t>Biznesu</a:t>
            </a:r>
            <a:endParaRPr lang="pl-PL" sz="1000" b="1" dirty="0">
              <a:solidFill>
                <a:schemeClr val="lt1"/>
              </a:solidFill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604129" y="5427123"/>
            <a:ext cx="1692000" cy="792000"/>
          </a:xfrm>
          <a:prstGeom prst="rect">
            <a:avLst/>
          </a:prstGeom>
          <a:solidFill>
            <a:srgbClr val="9191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1000" b="1" dirty="0">
                <a:solidFill>
                  <a:schemeClr val="lt1"/>
                </a:solidFill>
              </a:rPr>
              <a:t>Zwiększenie elastyczności </a:t>
            </a:r>
            <a:r>
              <a:rPr lang="pl-PL" sz="1000" b="1" dirty="0" smtClean="0">
                <a:solidFill>
                  <a:schemeClr val="lt1"/>
                </a:solidFill>
              </a:rPr>
              <a:t/>
            </a:r>
            <a:br>
              <a:rPr lang="pl-PL" sz="1000" b="1" dirty="0" smtClean="0">
                <a:solidFill>
                  <a:schemeClr val="lt1"/>
                </a:solidFill>
              </a:rPr>
            </a:br>
            <a:r>
              <a:rPr lang="pl-PL" sz="1000" b="1" dirty="0" smtClean="0">
                <a:solidFill>
                  <a:schemeClr val="lt1"/>
                </a:solidFill>
              </a:rPr>
              <a:t>i </a:t>
            </a:r>
            <a:r>
              <a:rPr lang="pl-PL" sz="1000" b="1" dirty="0">
                <a:solidFill>
                  <a:schemeClr val="lt1"/>
                </a:solidFill>
              </a:rPr>
              <a:t>skuteczności planowania i wdrażania zmian w środowisku IT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075308" y="4382332"/>
            <a:ext cx="1692000" cy="648000"/>
          </a:xfrm>
          <a:prstGeom prst="rect">
            <a:avLst/>
          </a:prstGeom>
          <a:noFill/>
          <a:ln w="12700">
            <a:solidFill>
              <a:srgbClr val="E31837"/>
            </a:solidFill>
            <a:round/>
            <a:headEnd/>
            <a:tailEnd/>
          </a:ln>
          <a:effectLst/>
        </p:spPr>
        <p:txBody>
          <a:bodyPr lIns="36000" rIns="36000" rtlCol="0" anchor="ctr"/>
          <a:lstStyle/>
          <a:p>
            <a:pPr algn="ctr"/>
            <a:r>
              <a:rPr lang="pl-PL" sz="1000" dirty="0" smtClean="0">
                <a:cs typeface="Times New Roman" panose="02020603050405020304" pitchFamily="18" charset="0"/>
              </a:rPr>
              <a:t>Zo</a:t>
            </a:r>
            <a:r>
              <a:rPr lang="pl-PL" sz="1000" baseline="0" dirty="0" smtClean="0">
                <a:cs typeface="Times New Roman" panose="02020603050405020304" pitchFamily="18" charset="0"/>
              </a:rPr>
              <a:t>ptymalizowanych procesów biznesowych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4353165" y="4382332"/>
            <a:ext cx="1692000" cy="648000"/>
          </a:xfrm>
          <a:prstGeom prst="rect">
            <a:avLst/>
          </a:prstGeom>
          <a:noFill/>
          <a:ln w="12700">
            <a:solidFill>
              <a:srgbClr val="E31837"/>
            </a:solidFill>
            <a:round/>
            <a:headEnd/>
            <a:tailEnd/>
          </a:ln>
          <a:effectLst/>
        </p:spPr>
        <p:txBody>
          <a:bodyPr lIns="36000" rIns="36000" rtlCol="0" anchor="ctr"/>
          <a:lstStyle/>
          <a:p>
            <a:pPr algn="ctr"/>
            <a:r>
              <a:rPr lang="pl-PL" sz="1000" dirty="0">
                <a:cs typeface="Times New Roman" panose="02020603050405020304" pitchFamily="18" charset="0"/>
              </a:rPr>
              <a:t>Efektywnych </a:t>
            </a:r>
            <a:br>
              <a:rPr lang="pl-PL" sz="1000" dirty="0">
                <a:cs typeface="Times New Roman" panose="02020603050405020304" pitchFamily="18" charset="0"/>
              </a:rPr>
            </a:br>
            <a:r>
              <a:rPr lang="pl-PL" sz="1000" dirty="0">
                <a:cs typeface="Times New Roman" panose="02020603050405020304" pitchFamily="18" charset="0"/>
              </a:rPr>
              <a:t>i dopasowanych struktur organizacyjnych</a:t>
            </a:r>
          </a:p>
        </p:txBody>
      </p:sp>
      <p:sp>
        <p:nvSpPr>
          <p:cNvPr id="27" name="Isosceles Triangle 26"/>
          <p:cNvSpPr/>
          <p:nvPr/>
        </p:nvSpPr>
        <p:spPr bwMode="auto">
          <a:xfrm rot="10800000">
            <a:off x="3940782" y="5061577"/>
            <a:ext cx="2447925" cy="123826"/>
          </a:xfrm>
          <a:prstGeom prst="triangle">
            <a:avLst/>
          </a:prstGeom>
          <a:solidFill>
            <a:schemeClr val="bg1"/>
          </a:solidFill>
          <a:ln w="12700">
            <a:solidFill>
              <a:srgbClr val="919195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algn="ctr"/>
            <a:endParaRPr lang="en-US" dirty="0">
              <a:solidFill>
                <a:srgbClr val="9191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52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SLEFT" val="21.5"/>
  <p:tag name="TSTOP" val="99.875"/>
  <p:tag name="TSHEIGHT" val="21.75"/>
  <p:tag name="TSWIDTH" val="238.125"/>
  <p:tag name="TSSELECT" val="TRUE"/>
  <p:tag name="ADV_TOP" val="99.875"/>
  <p:tag name="ADV_LEFT" val="395.75"/>
  <p:tag name="ADV_HEIGHT" val="21.75"/>
  <p:tag name="ADV_WIDTH" val="362.7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SLEFT" val="21.5"/>
  <p:tag name="TSTOP" val="99.875"/>
  <p:tag name="TSHEIGHT" val="21.75"/>
  <p:tag name="TSWIDTH" val="238.125"/>
  <p:tag name="TSSELECT" val="TRUE"/>
  <p:tag name="ADV_TOP" val="99.875"/>
  <p:tag name="ADV_LEFT" val="395.75"/>
  <p:tag name="ADV_HEIGHT" val="21.75"/>
  <p:tag name="ADV_WIDTH" val="362.7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SLEFT" val="21.5"/>
  <p:tag name="TSTOP" val="99.875"/>
  <p:tag name="TSHEIGHT" val="21.75"/>
  <p:tag name="TSWIDTH" val="238.125"/>
  <p:tag name="TSSELECT" val="TRUE"/>
  <p:tag name="ADV_TOP" val="99.875"/>
  <p:tag name="ADV_LEFT" val="395.75"/>
  <p:tag name="ADV_HEIGHT" val="21.75"/>
  <p:tag name="ADV_WIDTH" val="362.7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SLEFT" val="21.5"/>
  <p:tag name="TSTOP" val="99.875"/>
  <p:tag name="TSHEIGHT" val="21.75"/>
  <p:tag name="TSWIDTH" val="238.125"/>
  <p:tag name="TSSELECT" val="TRUE"/>
  <p:tag name="ADV_TOP" val="99.875"/>
  <p:tag name="ADV_LEFT" val="395.75"/>
  <p:tag name="ADV_HEIGHT" val="21.75"/>
  <p:tag name="ADV_WIDTH" val="362.7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SLEFT" val="21.5"/>
  <p:tag name="TSTOP" val="99.875"/>
  <p:tag name="TSHEIGHT" val="21.75"/>
  <p:tag name="TSWIDTH" val="238.125"/>
  <p:tag name="TSSELECT" val="TRUE"/>
  <p:tag name="ADV_TOP" val="99.875"/>
  <p:tag name="ADV_LEFT" val="395.75"/>
  <p:tag name="ADV_HEIGHT" val="21.75"/>
  <p:tag name="ADV_WIDTH" val="362.7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SLEFT" val="21.5"/>
  <p:tag name="TSTOP" val="99.875"/>
  <p:tag name="TSHEIGHT" val="21.75"/>
  <p:tag name="TSWIDTH" val="238.125"/>
  <p:tag name="TSSELECT" val="TRUE"/>
  <p:tag name="ADV_TOP" val="99.875"/>
  <p:tag name="ADV_LEFT" val="395.75"/>
  <p:tag name="ADV_HEIGHT" val="21.75"/>
  <p:tag name="ADV_WIDTH" val="362.7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SLEFT" val="21.5"/>
  <p:tag name="TSTOP" val="99.875"/>
  <p:tag name="TSHEIGHT" val="21.75"/>
  <p:tag name="TSWIDTH" val="238.125"/>
  <p:tag name="TSSELECT" val="TRUE"/>
  <p:tag name="ADV_TOP" val="99.875"/>
  <p:tag name="ADV_LEFT" val="395.75"/>
  <p:tag name="ADV_HEIGHT" val="21.75"/>
  <p:tag name="ADV_WIDTH" val="362.7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SLEFT" val="21.5"/>
  <p:tag name="TSTOP" val="99.875"/>
  <p:tag name="TSHEIGHT" val="21.75"/>
  <p:tag name="TSWIDTH" val="238.125"/>
  <p:tag name="TSSELECT" val="TRUE"/>
  <p:tag name="ADV_TOP" val="99.875"/>
  <p:tag name="ADV_LEFT" val="395.75"/>
  <p:tag name="ADV_HEIGHT" val="21.75"/>
  <p:tag name="ADV_WIDTH" val="362.7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SLEFT" val="21.5"/>
  <p:tag name="TSTOP" val="99.875"/>
  <p:tag name="TSHEIGHT" val="21.75"/>
  <p:tag name="TSWIDTH" val="238.125"/>
  <p:tag name="TSSELECT" val="TRUE"/>
  <p:tag name="ADV_TOP" val="99.875"/>
  <p:tag name="ADV_LEFT" val="395.75"/>
  <p:tag name="ADV_HEIGHT" val="21.75"/>
  <p:tag name="ADV_WIDTH" val="362.7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SLEFT" val="21.5"/>
  <p:tag name="TSTOP" val="99.875"/>
  <p:tag name="TSHEIGHT" val="21.75"/>
  <p:tag name="TSWIDTH" val="238.125"/>
  <p:tag name="TSSELECT" val="TRUE"/>
  <p:tag name="ADV_TOP" val="99.875"/>
  <p:tag name="ADV_LEFT" val="395.75"/>
  <p:tag name="ADV_HEIGHT" val="21.75"/>
  <p:tag name="ADV_WIDTH" val="362.7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SLEFT" val="21.5"/>
  <p:tag name="TSTOP" val="99.875"/>
  <p:tag name="TSHEIGHT" val="21.75"/>
  <p:tag name="TSWIDTH" val="238.125"/>
  <p:tag name="TSSELECT" val="TRUE"/>
  <p:tag name="ADV_TOP" val="99.875"/>
  <p:tag name="ADV_LEFT" val="395.75"/>
  <p:tag name="ADV_HEIGHT" val="21.75"/>
  <p:tag name="ADV_WIDTH" val="362.7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SLEFT" val="21.5"/>
  <p:tag name="TSTOP" val="99.875"/>
  <p:tag name="TSHEIGHT" val="21.75"/>
  <p:tag name="TSWIDTH" val="238.125"/>
  <p:tag name="TSSELECT" val="TRUE"/>
  <p:tag name="ADV_TOP" val="99.875"/>
  <p:tag name="ADV_LEFT" val="395.75"/>
  <p:tag name="ADV_HEIGHT" val="21.75"/>
  <p:tag name="ADV_WIDTH" val="362.75"/>
</p:tagLst>
</file>

<file path=ppt/theme/theme1.xml><?xml version="1.0" encoding="utf-8"?>
<a:theme xmlns:a="http://schemas.openxmlformats.org/drawingml/2006/main" name="Motyw pakietu Office">
  <a:themeElements>
    <a:clrScheme name="MF_1">
      <a:dk1>
        <a:srgbClr val="000000"/>
      </a:dk1>
      <a:lt1>
        <a:srgbClr val="FFFFFF"/>
      </a:lt1>
      <a:dk2>
        <a:srgbClr val="919195"/>
      </a:dk2>
      <a:lt2>
        <a:srgbClr val="C9CACC"/>
      </a:lt2>
      <a:accent1>
        <a:srgbClr val="E31837"/>
      </a:accent1>
      <a:accent2>
        <a:srgbClr val="C9CACC"/>
      </a:accent2>
      <a:accent3>
        <a:srgbClr val="919195"/>
      </a:accent3>
      <a:accent4>
        <a:srgbClr val="ADAFB2"/>
      </a:accent4>
      <a:accent5>
        <a:srgbClr val="B5121B"/>
      </a:accent5>
      <a:accent6>
        <a:srgbClr val="EC7769"/>
      </a:accent6>
      <a:hlink>
        <a:srgbClr val="F7C6B9"/>
      </a:hlink>
      <a:folHlink>
        <a:srgbClr val="919195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F_1">
    <a:dk1>
      <a:srgbClr val="000000"/>
    </a:dk1>
    <a:lt1>
      <a:srgbClr val="FFFFFF"/>
    </a:lt1>
    <a:dk2>
      <a:srgbClr val="919195"/>
    </a:dk2>
    <a:lt2>
      <a:srgbClr val="C9CACC"/>
    </a:lt2>
    <a:accent1>
      <a:srgbClr val="E31837"/>
    </a:accent1>
    <a:accent2>
      <a:srgbClr val="C9CACC"/>
    </a:accent2>
    <a:accent3>
      <a:srgbClr val="919195"/>
    </a:accent3>
    <a:accent4>
      <a:srgbClr val="ADAFB2"/>
    </a:accent4>
    <a:accent5>
      <a:srgbClr val="B5121B"/>
    </a:accent5>
    <a:accent6>
      <a:srgbClr val="EC7769"/>
    </a:accent6>
    <a:hlink>
      <a:srgbClr val="F7C6B9"/>
    </a:hlink>
    <a:folHlink>
      <a:srgbClr val="919195"/>
    </a:folHlink>
  </a:clrScheme>
  <a:fontScheme name="Office — klasyczny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1136</TotalTime>
  <Words>1736</Words>
  <Application>Microsoft Office PowerPoint</Application>
  <PresentationFormat>Pokaz na ekranie (4:3)</PresentationFormat>
  <Paragraphs>400</Paragraphs>
  <Slides>21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Motyw pakietu Office</vt:lpstr>
      <vt:lpstr>Prezentacja programu PowerPoint</vt:lpstr>
      <vt:lpstr>Agenda</vt:lpstr>
      <vt:lpstr>Interesariuszy Resortu Finansów można podzielić na siedem grup w zależności od wartości, jakie im Resort dostarcza poprzez świadczenie usług elektronicznych.</vt:lpstr>
      <vt:lpstr>Wśród Interesariuszy Strategii ZSIRF można wyróżnić pięć grup, dla których istotne są różne aspekty Strategii w kontekście jej kształtu i samego jej wdrożenia.</vt:lpstr>
      <vt:lpstr>Na potrzeby tworzenia Strategii oraz w oparciu o analizy i dyskusje z Interesariuszami Strategii, zostały zdefiniowane wspólne cele, nazwane celami nadrzędnymi oraz zagregowane, wspólne potrzeby biznesowe.</vt:lpstr>
      <vt:lpstr>Analiza potrzeb i inicjatyw biznesowych pozwoliła na zdefiniowanie inicjatyw międzyobszarowych, mających skorelowane cele i potencjalnie powiązane zakresy zmian.</vt:lpstr>
      <vt:lpstr>Wszystkie zgłoszone inicjatywy biznesowe zostały ocenione pod względem wartości/atrakcyjności inicjatywy, osiągalności realizacji oraz krytyczności realizacji. </vt:lpstr>
      <vt:lpstr>Osiągnięcie nadrzędnych celów RF oraz zrealizowanie kluczowych potrzeb biznesowych, wymagało będzie osiągnięcia określonego potencjału i poziomu dojrzałości wybranych fundamentalnych możliwości i umiejętności struktur RF.</vt:lpstr>
      <vt:lpstr>Korelacja perspektywy biznesowej i perspektywy IT</vt:lpstr>
      <vt:lpstr>Dla wykazania zgodności pomiędzy celami IT a zdefiniowanymi potrzebami biznesowymi wskazano powiązanie obu tych perspektyw.</vt:lpstr>
      <vt:lpstr>Działanie służb IT będzie oceniane w odniesieniu do zdefiniowanych celów IT z wykorzystaniem wskazanych mierników.</vt:lpstr>
      <vt:lpstr>Istotnym narzędziem określającym zasady rozwoju rozwiązań są pryncypia architektoniczne, mające charakter normatywnych ograniczeń dla systemów projektowanych w organizacji.</vt:lpstr>
      <vt:lpstr>ZSIRF wymaga odpowiedniego ładu zarządczego, który zapewni sprawną komunikację między Biznesem a IT, nakierowanie działań IT na efektywne wsparcie Biznesu w świadczeniu usług, efektywny proces podejmowania decyzji</vt:lpstr>
      <vt:lpstr>Odpowiednie role muszą zostać obsadzone, aby umożliwić efektywną komunikację i sprawną realizację Strategii ZSIRF</vt:lpstr>
      <vt:lpstr>Kluczowe kierunki rozwoju Architektury dotyczą aspektów aplikacyjnego, technologicznego oraz danych.</vt:lpstr>
      <vt:lpstr>Model architektury rozwiązań na rok 2020</vt:lpstr>
      <vt:lpstr>Uzyskanie docelowego kształtu architektury przyniesie korzyści zarówno dla Resortu, jak i obywatela</vt:lpstr>
      <vt:lpstr>Kierunki zmian w zakresie procesów i usług</vt:lpstr>
      <vt:lpstr>Kierunki zmian w obszarze ludzie i zasoby</vt:lpstr>
      <vt:lpstr>Strategia ZSIRF będzie wdrażana poprzez programy i projekty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aiso</dc:creator>
  <cp:lastModifiedBy>Bielecki Cezary</cp:lastModifiedBy>
  <cp:revision>243</cp:revision>
  <dcterms:created xsi:type="dcterms:W3CDTF">2010-12-22T13:06:19Z</dcterms:created>
  <dcterms:modified xsi:type="dcterms:W3CDTF">2015-04-13T08:31:41Z</dcterms:modified>
</cp:coreProperties>
</file>