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4"/>
  </p:notesMasterIdLst>
  <p:sldIdLst>
    <p:sldId id="289" r:id="rId2"/>
    <p:sldId id="290" r:id="rId3"/>
    <p:sldId id="292" r:id="rId4"/>
    <p:sldId id="295" r:id="rId5"/>
    <p:sldId id="304" r:id="rId6"/>
    <p:sldId id="302" r:id="rId7"/>
    <p:sldId id="294" r:id="rId8"/>
    <p:sldId id="303" r:id="rId9"/>
    <p:sldId id="298" r:id="rId10"/>
    <p:sldId id="299" r:id="rId11"/>
    <p:sldId id="300" r:id="rId12"/>
    <p:sldId id="301" r:id="rId13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44">
          <p15:clr>
            <a:srgbClr val="A4A3A4"/>
          </p15:clr>
        </p15:guide>
        <p15:guide id="2" orient="horz" pos="436">
          <p15:clr>
            <a:srgbClr val="A4A3A4"/>
          </p15:clr>
        </p15:guide>
        <p15:guide id="3" orient="horz" pos="4179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984">
          <p15:clr>
            <a:srgbClr val="A4A3A4"/>
          </p15:clr>
        </p15:guide>
        <p15:guide id="6" orient="horz" pos="1104">
          <p15:clr>
            <a:srgbClr val="A4A3A4"/>
          </p15:clr>
        </p15:guide>
        <p15:guide id="7" orient="horz" pos="1008">
          <p15:clr>
            <a:srgbClr val="A4A3A4"/>
          </p15:clr>
        </p15:guide>
        <p15:guide id="8" orient="horz" pos="2448">
          <p15:clr>
            <a:srgbClr val="A4A3A4"/>
          </p15:clr>
        </p15:guide>
        <p15:guide id="9" orient="horz" pos="2544">
          <p15:clr>
            <a:srgbClr val="A4A3A4"/>
          </p15:clr>
        </p15:guide>
        <p15:guide id="10" orient="horz" pos="336">
          <p15:clr>
            <a:srgbClr val="A4A3A4"/>
          </p15:clr>
        </p15:guide>
        <p15:guide id="11" pos="2832">
          <p15:clr>
            <a:srgbClr val="A4A3A4"/>
          </p15:clr>
        </p15:guide>
        <p15:guide id="12" pos="336">
          <p15:clr>
            <a:srgbClr val="A4A3A4"/>
          </p15:clr>
        </p15:guide>
        <p15:guide id="13" pos="5424">
          <p15:clr>
            <a:srgbClr val="A4A3A4"/>
          </p15:clr>
        </p15:guide>
        <p15:guide id="14" pos="2928">
          <p15:clr>
            <a:srgbClr val="A4A3A4"/>
          </p15:clr>
        </p15:guide>
        <p15:guide id="15" pos="1968">
          <p15:clr>
            <a:srgbClr val="A4A3A4"/>
          </p15:clr>
        </p15:guide>
        <p15:guide id="16" pos="2070">
          <p15:clr>
            <a:srgbClr val="A4A3A4"/>
          </p15:clr>
        </p15:guide>
        <p15:guide id="17" pos="3792">
          <p15:clr>
            <a:srgbClr val="A4A3A4"/>
          </p15:clr>
        </p15:guide>
        <p15:guide id="18" pos="1104">
          <p15:clr>
            <a:srgbClr val="A4A3A4"/>
          </p15:clr>
        </p15:guide>
        <p15:guide id="19" pos="4656">
          <p15:clr>
            <a:srgbClr val="A4A3A4"/>
          </p15:clr>
        </p15:guide>
        <p15:guide id="20" pos="4560">
          <p15:clr>
            <a:srgbClr val="A4A3A4"/>
          </p15:clr>
        </p15:guide>
        <p15:guide id="21" pos="3696">
          <p15:clr>
            <a:srgbClr val="A4A3A4"/>
          </p15:clr>
        </p15:guide>
        <p15:guide id="22" pos="120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a Vida Villanueva" initials="MV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75" autoAdjust="0"/>
    <p:restoredTop sz="94718" autoAdjust="0"/>
  </p:normalViewPr>
  <p:slideViewPr>
    <p:cSldViewPr>
      <p:cViewPr varScale="1">
        <p:scale>
          <a:sx n="83" d="100"/>
          <a:sy n="83" d="100"/>
        </p:scale>
        <p:origin x="-1758" y="-90"/>
      </p:cViewPr>
      <p:guideLst>
        <p:guide orient="horz" pos="144"/>
        <p:guide orient="horz" pos="436"/>
        <p:guide orient="horz" pos="4179"/>
        <p:guide orient="horz" pos="3888"/>
        <p:guide orient="horz" pos="3984"/>
        <p:guide orient="horz" pos="1104"/>
        <p:guide orient="horz" pos="1008"/>
        <p:guide orient="horz" pos="2448"/>
        <p:guide orient="horz" pos="2544"/>
        <p:guide orient="horz" pos="336"/>
        <p:guide pos="2832"/>
        <p:guide pos="336"/>
        <p:guide pos="5424"/>
        <p:guide pos="2928"/>
        <p:guide pos="1968"/>
        <p:guide pos="2070"/>
        <p:guide pos="3792"/>
        <p:guide pos="1104"/>
        <p:guide pos="4656"/>
        <p:guide pos="4560"/>
        <p:guide pos="3696"/>
        <p:guide pos="12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akera006\Documents\(0)%20ITBC\00%20MF\Konferencja%2020%20maja%202015\Dane%20statystyczne\Podsumowanie%20danych_ca&#322;kowite%20i%20ankiet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abakera006\Documents\(0)%20ITBC\00%20MF\Konferencja%2020%20maja%202015\Dane%20statystyczne\Podsumowanie%20danych_ca&#322;kowite%20i%20ankieta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100">
              <a:latin typeface="Arial" panose="020B0604020202020204" pitchFamily="34" charset="0"/>
              <a:cs typeface="Arial" panose="020B0604020202020204" pitchFamily="34" charset="0"/>
            </a:defRPr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067196237455615"/>
          <c:y val="2.5573265850665688E-2"/>
          <c:w val="0.6831429750413065"/>
          <c:h val="0.7218221097795856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e-Deklaracje</c:v>
                </c:pt>
              </c:strCache>
            </c:strRef>
          </c:tx>
          <c:spPr>
            <a:solidFill>
              <a:srgbClr val="A32020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1.0636587179813656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Arkusz1!$B$1:$G$1</c:f>
              <c:strCache>
                <c:ptCount val="6"/>
                <c:pt idx="0">
                  <c:v>2015</c:v>
                </c:pt>
                <c:pt idx="1">
                  <c:v>2014</c:v>
                </c:pt>
                <c:pt idx="2">
                  <c:v>2013</c:v>
                </c:pt>
                <c:pt idx="3">
                  <c:v>2012</c:v>
                </c:pt>
                <c:pt idx="4">
                  <c:v>2011</c:v>
                </c:pt>
                <c:pt idx="5">
                  <c:v>2010</c:v>
                </c:pt>
              </c:strCache>
            </c:strRef>
          </c:cat>
          <c:val>
            <c:numRef>
              <c:f>Arkusz1!$B$2:$G$2</c:f>
              <c:numCache>
                <c:formatCode>###0.0%</c:formatCode>
                <c:ptCount val="6"/>
                <c:pt idx="0">
                  <c:v>0.46</c:v>
                </c:pt>
                <c:pt idx="1">
                  <c:v>0.37</c:v>
                </c:pt>
                <c:pt idx="2">
                  <c:v>0.25</c:v>
                </c:pt>
                <c:pt idx="3">
                  <c:v>0.12</c:v>
                </c:pt>
                <c:pt idx="4">
                  <c:v>0.06</c:v>
                </c:pt>
                <c:pt idx="5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Deklaracje papierowe</c:v>
                </c:pt>
              </c:strCache>
            </c:strRef>
          </c:tx>
          <c:spPr>
            <a:solidFill>
              <a:srgbClr val="FFB60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Arkusz1!$B$1:$G$1</c:f>
              <c:strCache>
                <c:ptCount val="6"/>
                <c:pt idx="0">
                  <c:v>2015</c:v>
                </c:pt>
                <c:pt idx="1">
                  <c:v>2014</c:v>
                </c:pt>
                <c:pt idx="2">
                  <c:v>2013</c:v>
                </c:pt>
                <c:pt idx="3">
                  <c:v>2012</c:v>
                </c:pt>
                <c:pt idx="4">
                  <c:v>2011</c:v>
                </c:pt>
                <c:pt idx="5">
                  <c:v>2010</c:v>
                </c:pt>
              </c:strCache>
            </c:strRef>
          </c:cat>
          <c:val>
            <c:numRef>
              <c:f>Arkusz1!$B$3:$G$3</c:f>
              <c:numCache>
                <c:formatCode>###0.0%</c:formatCode>
                <c:ptCount val="6"/>
                <c:pt idx="0" formatCode="0%">
                  <c:v>0.54</c:v>
                </c:pt>
                <c:pt idx="1">
                  <c:v>0.63</c:v>
                </c:pt>
                <c:pt idx="2">
                  <c:v>0.75</c:v>
                </c:pt>
                <c:pt idx="3">
                  <c:v>0.88</c:v>
                </c:pt>
                <c:pt idx="4">
                  <c:v>0.94</c:v>
                </c:pt>
                <c:pt idx="5">
                  <c:v>0.98</c:v>
                </c:pt>
              </c:numCache>
            </c:numRef>
          </c:val>
        </c:ser>
        <c:ser>
          <c:idx val="2"/>
          <c:order val="2"/>
          <c:tx>
            <c:strRef>
              <c:f>Arkusz1!$A$4</c:f>
              <c:strCache>
                <c:ptCount val="1"/>
              </c:strCache>
            </c:strRef>
          </c:tx>
          <c:spPr>
            <a:solidFill>
              <a:srgbClr val="FFB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Arkusz1!$B$1:$G$1</c:f>
              <c:strCache>
                <c:ptCount val="6"/>
                <c:pt idx="0">
                  <c:v>2015</c:v>
                </c:pt>
                <c:pt idx="1">
                  <c:v>2014</c:v>
                </c:pt>
                <c:pt idx="2">
                  <c:v>2013</c:v>
                </c:pt>
                <c:pt idx="3">
                  <c:v>2012</c:v>
                </c:pt>
                <c:pt idx="4">
                  <c:v>2011</c:v>
                </c:pt>
                <c:pt idx="5">
                  <c:v>2010</c:v>
                </c:pt>
              </c:strCache>
            </c:strRef>
          </c:cat>
          <c:val>
            <c:numRef>
              <c:f>Arkusz1!$B$4:$G$4</c:f>
              <c:numCache>
                <c:formatCode>General</c:formatCode>
                <c:ptCount val="6"/>
              </c:numCache>
            </c:numRef>
          </c:val>
        </c:ser>
        <c:ser>
          <c:idx val="3"/>
          <c:order val="3"/>
          <c:tx>
            <c:strRef>
              <c:f>Arkusz1!$A$5</c:f>
              <c:strCache>
                <c:ptCount val="1"/>
              </c:strCache>
            </c:strRef>
          </c:tx>
          <c:spPr>
            <a:solidFill>
              <a:srgbClr val="60232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4287033565248627E-2"/>
                  <c:y val="-7.9813328461248536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5273368606701778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4250440917107582E-2"/>
                  <c:y val="4.353504571179799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Arkusz1!$B$1:$G$1</c:f>
              <c:strCache>
                <c:ptCount val="6"/>
                <c:pt idx="0">
                  <c:v>2015</c:v>
                </c:pt>
                <c:pt idx="1">
                  <c:v>2014</c:v>
                </c:pt>
                <c:pt idx="2">
                  <c:v>2013</c:v>
                </c:pt>
                <c:pt idx="3">
                  <c:v>2012</c:v>
                </c:pt>
                <c:pt idx="4">
                  <c:v>2011</c:v>
                </c:pt>
                <c:pt idx="5">
                  <c:v>2010</c:v>
                </c:pt>
              </c:strCache>
            </c:strRef>
          </c:cat>
          <c:val>
            <c:numRef>
              <c:f>Arkusz1!$B$5:$G$5</c:f>
              <c:numCache>
                <c:formatCode>General</c:formatCode>
                <c:ptCount val="6"/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344448"/>
        <c:axId val="42345984"/>
      </c:barChart>
      <c:catAx>
        <c:axId val="42344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2345984"/>
        <c:crosses val="autoZero"/>
        <c:auto val="1"/>
        <c:lblAlgn val="ctr"/>
        <c:lblOffset val="100"/>
        <c:noMultiLvlLbl val="0"/>
      </c:catAx>
      <c:valAx>
        <c:axId val="4234598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234444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9999166770820309"/>
          <c:y val="0.80421090158680097"/>
          <c:w val="0.60442583565943142"/>
          <c:h val="0.160961061843760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dirty="0" err="1"/>
              <a:t>Liczba</a:t>
            </a:r>
            <a:r>
              <a:rPr lang="en-US" sz="1400" b="0" dirty="0"/>
              <a:t> </a:t>
            </a:r>
            <a:r>
              <a:rPr lang="en-US" sz="1400" b="0" dirty="0" err="1"/>
              <a:t>formularzy</a:t>
            </a:r>
            <a:r>
              <a:rPr lang="en-US" sz="1400" b="0" dirty="0"/>
              <a:t> </a:t>
            </a:r>
            <a:r>
              <a:rPr lang="en-US" sz="1400" b="0" dirty="0" err="1"/>
              <a:t>złożonych</a:t>
            </a:r>
            <a:r>
              <a:rPr lang="en-US" sz="1400" b="0" dirty="0"/>
              <a:t> </a:t>
            </a:r>
            <a:r>
              <a:rPr lang="en-US" sz="1400" b="0" dirty="0" err="1"/>
              <a:t>drogą</a:t>
            </a:r>
            <a:r>
              <a:rPr lang="en-US" sz="1400" b="0" dirty="0"/>
              <a:t> </a:t>
            </a:r>
            <a:r>
              <a:rPr lang="en-US" sz="1400" b="0" dirty="0" err="1"/>
              <a:t>elektroniczną</a:t>
            </a:r>
            <a:r>
              <a:rPr lang="pl-PL" sz="1400" b="0" dirty="0"/>
              <a:t> w poszczególnych latach</a:t>
            </a:r>
            <a:endParaRPr lang="en-US" sz="1400" b="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CAŁKOWITE!$N$19</c:f>
              <c:strCache>
                <c:ptCount val="1"/>
                <c:pt idx="0">
                  <c:v>liczba</c:v>
                </c:pt>
              </c:strCache>
            </c:strRef>
          </c:tx>
          <c:spPr>
            <a:pattFill prst="narHorz">
              <a:fgClr>
                <a:schemeClr val="accent6"/>
              </a:fgClr>
              <a:bgClr>
                <a:schemeClr val="accent6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6"/>
              </a:innerShdw>
            </a:effectLst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sz="2400" b="0" dirty="0">
                        <a:solidFill>
                          <a:schemeClr val="accent4"/>
                        </a:solidFill>
                        <a:latin typeface="+mj-lt"/>
                      </a:rPr>
                      <a:t>7 089 746    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CAŁKOWITE!$M$20:$M$27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CAŁKOWITE!$N$20:$N$27</c:f>
              <c:numCache>
                <c:formatCode>_-* #,##0\ _z_ł_-;\-* #,##0\ _z_ł_-;_-* "-"??\ _z_ł_-;_-@_-</c:formatCode>
                <c:ptCount val="8"/>
                <c:pt idx="0">
                  <c:v>390</c:v>
                </c:pt>
                <c:pt idx="1">
                  <c:v>86212</c:v>
                </c:pt>
                <c:pt idx="2">
                  <c:v>324192</c:v>
                </c:pt>
                <c:pt idx="3">
                  <c:v>960881</c:v>
                </c:pt>
                <c:pt idx="4">
                  <c:v>2073792</c:v>
                </c:pt>
                <c:pt idx="5">
                  <c:v>3536853</c:v>
                </c:pt>
                <c:pt idx="6">
                  <c:v>5172651</c:v>
                </c:pt>
                <c:pt idx="7">
                  <c:v>7089746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42382080"/>
        <c:axId val="42384768"/>
      </c:barChart>
      <c:catAx>
        <c:axId val="4238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2384768"/>
        <c:crosses val="autoZero"/>
        <c:auto val="1"/>
        <c:lblAlgn val="ctr"/>
        <c:lblOffset val="100"/>
        <c:noMultiLvlLbl val="0"/>
      </c:catAx>
      <c:valAx>
        <c:axId val="42384768"/>
        <c:scaling>
          <c:orientation val="minMax"/>
        </c:scaling>
        <c:delete val="0"/>
        <c:axPos val="l"/>
        <c:numFmt formatCode="_-* #,##0\ _z_ł_-;\-* #,##0\ _z_ł_-;_-* &quot;-&quot;??\ _z_ł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238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909917901016683"/>
          <c:y val="6.3177059928664639E-2"/>
          <c:w val="0.51852113363453489"/>
          <c:h val="0.857375618220618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pattFill prst="narVert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Lbls>
            <c:dLbl>
              <c:idx val="4"/>
              <c:layout>
                <c:manualLayout>
                  <c:x val="-2.1299840368598092E-3"/>
                  <c:y val="2.79024538999831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1299840368598092E-3"/>
                  <c:y val="-2.79024538999831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"/>
                  <c:y val="-8.3707361699951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Nie wiem\trudno powiedzieć</c:v>
                </c:pt>
                <c:pt idx="1">
                  <c:v>Inne</c:v>
                </c:pt>
                <c:pt idx="2">
                  <c:v>Bezpieczeństwo danych</c:v>
                </c:pt>
                <c:pt idx="3">
                  <c:v>Oszczędność pieniędzy</c:v>
                </c:pt>
                <c:pt idx="4">
                  <c:v>Nowoczesność</c:v>
                </c:pt>
                <c:pt idx="5">
                  <c:v>Wygoda</c:v>
                </c:pt>
                <c:pt idx="6">
                  <c:v>Oszczędność czasu</c:v>
                </c:pt>
              </c:strCache>
            </c:strRef>
          </c:cat>
          <c:val>
            <c:numRef>
              <c:f>Arkusz1!$B$2:$B$8</c:f>
              <c:numCache>
                <c:formatCode>0.0%</c:formatCode>
                <c:ptCount val="7"/>
                <c:pt idx="0">
                  <c:v>2.5999999999999999E-2</c:v>
                </c:pt>
                <c:pt idx="1">
                  <c:v>1.9E-2</c:v>
                </c:pt>
                <c:pt idx="2">
                  <c:v>0.17799999999999999</c:v>
                </c:pt>
                <c:pt idx="3">
                  <c:v>0.222</c:v>
                </c:pt>
                <c:pt idx="4">
                  <c:v>0.23100000000000001</c:v>
                </c:pt>
                <c:pt idx="5">
                  <c:v>0.84299999999999997</c:v>
                </c:pt>
                <c:pt idx="6">
                  <c:v>0.88200000000000001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7"/>
        <c:overlap val="-48"/>
        <c:axId val="42542592"/>
        <c:axId val="42541056"/>
      </c:barChart>
      <c:valAx>
        <c:axId val="42541056"/>
        <c:scaling>
          <c:orientation val="minMax"/>
          <c:max val="1"/>
          <c:min val="0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2542592"/>
        <c:crosses val="autoZero"/>
        <c:crossBetween val="between"/>
        <c:majorUnit val="0.2"/>
      </c:valAx>
      <c:catAx>
        <c:axId val="425425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25410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7067196237455615"/>
          <c:y val="2.5573265850665688E-2"/>
          <c:w val="0.6831429750413065"/>
          <c:h val="0.7218221097795856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Tradycyjnie</c:v>
                </c:pt>
              </c:strCache>
            </c:strRef>
          </c:tx>
          <c:spPr>
            <a:solidFill>
              <a:srgbClr val="E0301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Arkusz1!$B$1:$H$1</c:f>
              <c:strCache>
                <c:ptCount val="7"/>
                <c:pt idx="0">
                  <c:v>75 i więcej lat</c:v>
                </c:pt>
                <c:pt idx="1">
                  <c:v>65-74</c:v>
                </c:pt>
                <c:pt idx="2">
                  <c:v>55-64</c:v>
                </c:pt>
                <c:pt idx="3">
                  <c:v>45-54</c:v>
                </c:pt>
                <c:pt idx="4">
                  <c:v>35-44</c:v>
                </c:pt>
                <c:pt idx="5">
                  <c:v>25-34</c:v>
                </c:pt>
                <c:pt idx="6">
                  <c:v>18-24</c:v>
                </c:pt>
              </c:strCache>
            </c:strRef>
          </c:cat>
          <c:val>
            <c:numRef>
              <c:f>Arkusz1!$B$2:$H$2</c:f>
              <c:numCache>
                <c:formatCode>###0.0%</c:formatCode>
                <c:ptCount val="7"/>
                <c:pt idx="0">
                  <c:v>0.24099999999999999</c:v>
                </c:pt>
                <c:pt idx="1">
                  <c:v>0.4</c:v>
                </c:pt>
                <c:pt idx="2">
                  <c:v>0.47499999999999998</c:v>
                </c:pt>
                <c:pt idx="3">
                  <c:v>0.63</c:v>
                </c:pt>
                <c:pt idx="4">
                  <c:v>0.42199999999999999</c:v>
                </c:pt>
                <c:pt idx="5">
                  <c:v>0.30599999999999999</c:v>
                </c:pt>
                <c:pt idx="6">
                  <c:v>0.33900000000000002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Przez e-Deklaracje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Arkusz1!$B$1:$H$1</c:f>
              <c:strCache>
                <c:ptCount val="7"/>
                <c:pt idx="0">
                  <c:v>75 i więcej lat</c:v>
                </c:pt>
                <c:pt idx="1">
                  <c:v>65-74</c:v>
                </c:pt>
                <c:pt idx="2">
                  <c:v>55-64</c:v>
                </c:pt>
                <c:pt idx="3">
                  <c:v>45-54</c:v>
                </c:pt>
                <c:pt idx="4">
                  <c:v>35-44</c:v>
                </c:pt>
                <c:pt idx="5">
                  <c:v>25-34</c:v>
                </c:pt>
                <c:pt idx="6">
                  <c:v>18-24</c:v>
                </c:pt>
              </c:strCache>
            </c:strRef>
          </c:cat>
          <c:val>
            <c:numRef>
              <c:f>Arkusz1!$B$3:$H$3</c:f>
              <c:numCache>
                <c:formatCode>###0.0%</c:formatCode>
                <c:ptCount val="7"/>
                <c:pt idx="0" formatCode="0%">
                  <c:v>0</c:v>
                </c:pt>
                <c:pt idx="1">
                  <c:v>0.2</c:v>
                </c:pt>
                <c:pt idx="2">
                  <c:v>0.376</c:v>
                </c:pt>
                <c:pt idx="3">
                  <c:v>0.214</c:v>
                </c:pt>
                <c:pt idx="4">
                  <c:v>0.42199999999999999</c:v>
                </c:pt>
                <c:pt idx="5">
                  <c:v>0.434</c:v>
                </c:pt>
                <c:pt idx="6">
                  <c:v>0.311</c:v>
                </c:pt>
              </c:numCache>
            </c:numRef>
          </c:val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Ktoś inny mnie rozliczał</c:v>
                </c:pt>
              </c:strCache>
            </c:strRef>
          </c:tx>
          <c:spPr>
            <a:solidFill>
              <a:srgbClr val="FFB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Arkusz1!$B$1:$H$1</c:f>
              <c:strCache>
                <c:ptCount val="7"/>
                <c:pt idx="0">
                  <c:v>75 i więcej lat</c:v>
                </c:pt>
                <c:pt idx="1">
                  <c:v>65-74</c:v>
                </c:pt>
                <c:pt idx="2">
                  <c:v>55-64</c:v>
                </c:pt>
                <c:pt idx="3">
                  <c:v>45-54</c:v>
                </c:pt>
                <c:pt idx="4">
                  <c:v>35-44</c:v>
                </c:pt>
                <c:pt idx="5">
                  <c:v>25-34</c:v>
                </c:pt>
                <c:pt idx="6">
                  <c:v>18-24</c:v>
                </c:pt>
              </c:strCache>
            </c:strRef>
          </c:cat>
          <c:val>
            <c:numRef>
              <c:f>Arkusz1!$B$4:$H$4</c:f>
              <c:numCache>
                <c:formatCode>###0.0%</c:formatCode>
                <c:ptCount val="7"/>
                <c:pt idx="0">
                  <c:v>0.75900000000000001</c:v>
                </c:pt>
                <c:pt idx="1">
                  <c:v>0.36199999999999999</c:v>
                </c:pt>
                <c:pt idx="2">
                  <c:v>0.14899999999999999</c:v>
                </c:pt>
                <c:pt idx="3">
                  <c:v>0.123</c:v>
                </c:pt>
                <c:pt idx="4">
                  <c:v>0.14099999999999999</c:v>
                </c:pt>
                <c:pt idx="5">
                  <c:v>0.26</c:v>
                </c:pt>
                <c:pt idx="6" formatCode="0.0%">
                  <c:v>0.35</c:v>
                </c:pt>
              </c:numCache>
            </c:numRef>
          </c:val>
        </c:ser>
        <c:ser>
          <c:idx val="3"/>
          <c:order val="3"/>
          <c:tx>
            <c:strRef>
              <c:f>Arkusz1!$A$5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60232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4287033565248627E-2"/>
                  <c:y val="-7.9813328461248536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5273368606701778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250440917107582E-2"/>
                  <c:y val="4.353504571179799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Arkusz1!$B$1:$H$1</c:f>
              <c:strCache>
                <c:ptCount val="7"/>
                <c:pt idx="0">
                  <c:v>75 i więcej lat</c:v>
                </c:pt>
                <c:pt idx="1">
                  <c:v>65-74</c:v>
                </c:pt>
                <c:pt idx="2">
                  <c:v>55-64</c:v>
                </c:pt>
                <c:pt idx="3">
                  <c:v>45-54</c:v>
                </c:pt>
                <c:pt idx="4">
                  <c:v>35-44</c:v>
                </c:pt>
                <c:pt idx="5">
                  <c:v>25-34</c:v>
                </c:pt>
                <c:pt idx="6">
                  <c:v>18-24</c:v>
                </c:pt>
              </c:strCache>
            </c:strRef>
          </c:cat>
          <c:val>
            <c:numRef>
              <c:f>Arkusz1!$B$5:$H$5</c:f>
              <c:numCache>
                <c:formatCode>###0.0%</c:formatCode>
                <c:ptCount val="7"/>
                <c:pt idx="0" formatCode="0%">
                  <c:v>0</c:v>
                </c:pt>
                <c:pt idx="1">
                  <c:v>3.7999999999999999E-2</c:v>
                </c:pt>
                <c:pt idx="2" formatCode="0%">
                  <c:v>0</c:v>
                </c:pt>
                <c:pt idx="3">
                  <c:v>3.2000000000000001E-2</c:v>
                </c:pt>
                <c:pt idx="4">
                  <c:v>1.4999999999999999E-2</c:v>
                </c:pt>
                <c:pt idx="5" formatCode="0%">
                  <c:v>0</c:v>
                </c:pt>
                <c:pt idx="6" formatCode="0%">
                  <c:v>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35328"/>
        <c:axId val="42931328"/>
      </c:barChart>
      <c:catAx>
        <c:axId val="42835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2931328"/>
        <c:crosses val="autoZero"/>
        <c:auto val="1"/>
        <c:lblAlgn val="ctr"/>
        <c:lblOffset val="100"/>
        <c:noMultiLvlLbl val="0"/>
      </c:catAx>
      <c:valAx>
        <c:axId val="4293132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283532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306965992430647"/>
          <c:y val="3.9016102565227234E-3"/>
          <c:w val="0.73074532605907327"/>
          <c:h val="0.7218221097795856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Tradycyjnie</c:v>
                </c:pt>
              </c:strCache>
            </c:strRef>
          </c:tx>
          <c:spPr>
            <a:solidFill>
              <a:srgbClr val="E0301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Arkusz1!$B$1:$D$1</c:f>
              <c:strCache>
                <c:ptCount val="3"/>
                <c:pt idx="0">
                  <c:v>Wyższe</c:v>
                </c:pt>
                <c:pt idx="1">
                  <c:v>Średnie</c:v>
                </c:pt>
                <c:pt idx="2">
                  <c:v>Podstawowe\ zawodowe\ gimnazjalne</c:v>
                </c:pt>
              </c:strCache>
            </c:strRef>
          </c:cat>
          <c:val>
            <c:numRef>
              <c:f>Arkusz1!$B$2:$D$2</c:f>
              <c:numCache>
                <c:formatCode>###0.0%</c:formatCode>
                <c:ptCount val="3"/>
                <c:pt idx="0">
                  <c:v>0.36599999999999999</c:v>
                </c:pt>
                <c:pt idx="1">
                  <c:v>0.56999999999999995</c:v>
                </c:pt>
                <c:pt idx="2">
                  <c:v>0.42499999999999999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Przez e-Deklaracje</c:v>
                </c:pt>
              </c:strCache>
            </c:strRef>
          </c:tx>
          <c:spPr>
            <a:solidFill>
              <a:srgbClr val="A3202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Arkusz1!$B$1:$D$1</c:f>
              <c:strCache>
                <c:ptCount val="3"/>
                <c:pt idx="0">
                  <c:v>Wyższe</c:v>
                </c:pt>
                <c:pt idx="1">
                  <c:v>Średnie</c:v>
                </c:pt>
                <c:pt idx="2">
                  <c:v>Podstawowe\ zawodowe\ gimnazjalne</c:v>
                </c:pt>
              </c:strCache>
            </c:strRef>
          </c:cat>
          <c:val>
            <c:numRef>
              <c:f>Arkusz1!$B$3:$D$3</c:f>
              <c:numCache>
                <c:formatCode>###0.0%</c:formatCode>
                <c:ptCount val="3"/>
                <c:pt idx="0">
                  <c:v>0.43</c:v>
                </c:pt>
                <c:pt idx="1">
                  <c:v>0.27800000000000002</c:v>
                </c:pt>
                <c:pt idx="2">
                  <c:v>0.16800000000000001</c:v>
                </c:pt>
              </c:numCache>
            </c:numRef>
          </c:val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Ktoś inny mnie rozliczał</c:v>
                </c:pt>
              </c:strCache>
            </c:strRef>
          </c:tx>
          <c:spPr>
            <a:solidFill>
              <a:srgbClr val="FFB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Arkusz1!$B$1:$D$1</c:f>
              <c:strCache>
                <c:ptCount val="3"/>
                <c:pt idx="0">
                  <c:v>Wyższe</c:v>
                </c:pt>
                <c:pt idx="1">
                  <c:v>Średnie</c:v>
                </c:pt>
                <c:pt idx="2">
                  <c:v>Podstawowe\ zawodowe\ gimnazjalne</c:v>
                </c:pt>
              </c:strCache>
            </c:strRef>
          </c:cat>
          <c:val>
            <c:numRef>
              <c:f>Arkusz1!$B$4:$D$4</c:f>
              <c:numCache>
                <c:formatCode>###0.0%</c:formatCode>
                <c:ptCount val="3"/>
                <c:pt idx="0">
                  <c:v>0.17699999999999999</c:v>
                </c:pt>
                <c:pt idx="1">
                  <c:v>0.152</c:v>
                </c:pt>
                <c:pt idx="2">
                  <c:v>0.36899999999999999</c:v>
                </c:pt>
              </c:numCache>
            </c:numRef>
          </c:val>
        </c:ser>
        <c:ser>
          <c:idx val="3"/>
          <c:order val="3"/>
          <c:tx>
            <c:strRef>
              <c:f>Arkusz1!$A$5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DC69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5432185560138315E-2"/>
                  <c:y val="-6.573181419807267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364197530864193E-2"/>
                      <c:h val="4.7743380236979577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4250440917107582E-2"/>
                  <c:y val="4.382120946538084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8659611992945325E-2"/>
                  <c:y val="-2.008448898723574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Arkusz1!$B$1:$D$1</c:f>
              <c:strCache>
                <c:ptCount val="3"/>
                <c:pt idx="0">
                  <c:v>Wyższe</c:v>
                </c:pt>
                <c:pt idx="1">
                  <c:v>Średnie</c:v>
                </c:pt>
                <c:pt idx="2">
                  <c:v>Podstawowe\ zawodowe\ gimnazjalne</c:v>
                </c:pt>
              </c:strCache>
            </c:strRef>
          </c:cat>
          <c:val>
            <c:numRef>
              <c:f>Arkusz1!$B$5:$D$5</c:f>
              <c:numCache>
                <c:formatCode>0%</c:formatCode>
                <c:ptCount val="3"/>
                <c:pt idx="0" formatCode="###0.0%">
                  <c:v>2.5999999999999999E-2</c:v>
                </c:pt>
                <c:pt idx="1">
                  <c:v>0</c:v>
                </c:pt>
                <c:pt idx="2" formatCode="###0.0%">
                  <c:v>3.6999999999999998E-2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3044224"/>
        <c:axId val="43050496"/>
      </c:barChart>
      <c:catAx>
        <c:axId val="43044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3050496"/>
        <c:crosses val="autoZero"/>
        <c:auto val="1"/>
        <c:lblAlgn val="ctr"/>
        <c:lblOffset val="100"/>
        <c:noMultiLvlLbl val="0"/>
      </c:catAx>
      <c:valAx>
        <c:axId val="4305049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30442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33945781247805"/>
          <c:y val="6.8685865711890601E-2"/>
          <c:w val="0.69125189793726627"/>
          <c:h val="0.7218221097795856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rgbClr val="E0301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Arkusz1!$B$1:$E$1</c:f>
              <c:strCache>
                <c:ptCount val="4"/>
                <c:pt idx="0">
                  <c:v>Trudno powiedzieć</c:v>
                </c:pt>
                <c:pt idx="1">
                  <c:v>Ktoś inny mnie rozliczał</c:v>
                </c:pt>
                <c:pt idx="2">
                  <c:v>Przez e-Deklaracje</c:v>
                </c:pt>
                <c:pt idx="3">
                  <c:v>Tradycyjnie</c:v>
                </c:pt>
              </c:strCache>
            </c:strRef>
          </c:cat>
          <c:val>
            <c:numRef>
              <c:f>Arkusz1!$B$2:$E$2</c:f>
              <c:numCache>
                <c:formatCode>###0.0%</c:formatCode>
                <c:ptCount val="4"/>
                <c:pt idx="0">
                  <c:v>0.435</c:v>
                </c:pt>
                <c:pt idx="1">
                  <c:v>0.40400000000000003</c:v>
                </c:pt>
                <c:pt idx="2">
                  <c:v>0.98799999999999999</c:v>
                </c:pt>
                <c:pt idx="3">
                  <c:v>0.49299999999999999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Arkusz1!$B$1:$E$1</c:f>
              <c:strCache>
                <c:ptCount val="4"/>
                <c:pt idx="0">
                  <c:v>Trudno powiedzieć</c:v>
                </c:pt>
                <c:pt idx="1">
                  <c:v>Ktoś inny mnie rozliczał</c:v>
                </c:pt>
                <c:pt idx="2">
                  <c:v>Przez e-Deklaracje</c:v>
                </c:pt>
                <c:pt idx="3">
                  <c:v>Tradycyjnie</c:v>
                </c:pt>
              </c:strCache>
            </c:strRef>
          </c:cat>
          <c:val>
            <c:numRef>
              <c:f>Arkusz1!$B$3:$E$3</c:f>
              <c:numCache>
                <c:formatCode>###0.0%</c:formatCode>
                <c:ptCount val="4"/>
                <c:pt idx="0">
                  <c:v>0.217</c:v>
                </c:pt>
                <c:pt idx="1">
                  <c:v>0.373</c:v>
                </c:pt>
                <c:pt idx="2" formatCode="0%">
                  <c:v>0</c:v>
                </c:pt>
                <c:pt idx="3">
                  <c:v>0.38</c:v>
                </c:pt>
              </c:numCache>
            </c:numRef>
          </c:val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Nie wiem\trudno powiedzieć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4668133480015744E-3"/>
                  <c:y val="8.702731150021380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Arkusz1!$B$1:$E$1</c:f>
              <c:strCache>
                <c:ptCount val="4"/>
                <c:pt idx="0">
                  <c:v>Trudno powiedzieć</c:v>
                </c:pt>
                <c:pt idx="1">
                  <c:v>Ktoś inny mnie rozliczał</c:v>
                </c:pt>
                <c:pt idx="2">
                  <c:v>Przez e-Deklaracje</c:v>
                </c:pt>
                <c:pt idx="3">
                  <c:v>Tradycyjnie</c:v>
                </c:pt>
              </c:strCache>
            </c:strRef>
          </c:cat>
          <c:val>
            <c:numRef>
              <c:f>Arkusz1!$B$4:$E$4</c:f>
              <c:numCache>
                <c:formatCode>###0.0%</c:formatCode>
                <c:ptCount val="4"/>
                <c:pt idx="0">
                  <c:v>0.34799999999999998</c:v>
                </c:pt>
                <c:pt idx="1">
                  <c:v>0.222</c:v>
                </c:pt>
                <c:pt idx="2">
                  <c:v>1.2E-2</c:v>
                </c:pt>
                <c:pt idx="3">
                  <c:v>0.126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0452480"/>
        <c:axId val="130454272"/>
      </c:barChart>
      <c:catAx>
        <c:axId val="130452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0454272"/>
        <c:crosses val="autoZero"/>
        <c:auto val="1"/>
        <c:lblAlgn val="ctr"/>
        <c:lblOffset val="100"/>
        <c:noMultiLvlLbl val="0"/>
      </c:catAx>
      <c:valAx>
        <c:axId val="13045427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3045248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B8DA3-BCA9-4B7D-B50D-14F47506B614}" type="datetimeFigureOut">
              <a:rPr lang="en-GB" smtClean="0"/>
              <a:pPr/>
              <a:t>03/06/2015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B8F03-BC93-4120-96CA-A36DF640BE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724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5342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843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417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5EE04-6622-4AD6-A6DC-40BC47304F9B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3185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BDE3F-750A-46C6-82F0-11E32A568E59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4" name="Notes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662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5EE04-6622-4AD6-A6DC-40BC47304F9B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5852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325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3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add the presentation’s main title</a:t>
            </a:r>
            <a:endParaRPr lang="en-GB" noProof="0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 and date (move higher if title is only one line)</a:t>
            </a:r>
          </a:p>
        </p:txBody>
      </p:sp>
      <p:sp>
        <p:nvSpPr>
          <p:cNvPr id="21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dirty="0" err="1" smtClean="0"/>
              <a:t>www.pwc.com</a:t>
            </a:r>
            <a:endParaRPr lang="en-GB" noProof="0" dirty="0"/>
          </a:p>
        </p:txBody>
      </p:sp>
      <p:grpSp>
        <p:nvGrpSpPr>
          <p:cNvPr id="16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0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33400" y="6477001"/>
            <a:ext cx="25908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smtClean="0"/>
              <a:t>3 czerwca 2015 r. </a:t>
            </a:r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33400" y="6477001"/>
            <a:ext cx="25908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32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32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32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32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32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2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200">
                <a:solidFill>
                  <a:schemeClr val="tx2"/>
                </a:solidFill>
              </a:defRPr>
            </a:lvl8pPr>
            <a:lvl9pPr>
              <a:defRPr sz="32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smtClean="0"/>
              <a:t>3 czerwca 2015 r. </a:t>
            </a:r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point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419600"/>
          </a:xfrm>
        </p:spPr>
        <p:txBody>
          <a:bodyPr>
            <a:noAutofit/>
          </a:bodyPr>
          <a:lstStyle>
            <a:lvl1pPr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defRPr sz="3200" baseline="0">
                <a:solidFill>
                  <a:schemeClr val="bg1"/>
                </a:solidFill>
              </a:defRPr>
            </a:lvl1pPr>
            <a:lvl2pPr marL="444500" indent="-263525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2pPr>
            <a:lvl3pPr marL="714375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3pPr>
            <a:lvl4pPr marL="984250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4pPr>
            <a:lvl5pPr marL="1341438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5pPr>
            <a:lvl6pPr marL="1611313" indent="-271463">
              <a:lnSpc>
                <a:spcPts val="3600"/>
              </a:lnSpc>
              <a:spcBef>
                <a:spcPts val="0"/>
              </a:spcBef>
              <a:spcAft>
                <a:spcPts val="60"/>
              </a:spcAft>
              <a:buClr>
                <a:schemeClr val="bg1"/>
              </a:buClr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6pPr>
            <a:lvl7pPr>
              <a:defRPr sz="2800">
                <a:solidFill>
                  <a:schemeClr val="bg1"/>
                </a:solidFill>
              </a:defRPr>
            </a:lvl7pPr>
            <a:lvl8pPr>
              <a:lnSpc>
                <a:spcPts val="3600"/>
              </a:lnSpc>
              <a:defRPr sz="2800">
                <a:solidFill>
                  <a:schemeClr val="bg1"/>
                </a:solidFill>
              </a:defRPr>
            </a:lvl8pPr>
            <a:lvl9pPr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533400" y="6477001"/>
            <a:ext cx="25908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smtClean="0"/>
              <a:t>3 czerwca 2015 r. </a:t>
            </a:r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1"/>
            <a:ext cx="8077200" cy="106679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137159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533400" y="6477001"/>
            <a:ext cx="25908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smtClean="0"/>
              <a:t>3 czerwca 2015 r. </a:t>
            </a:r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0"/>
            <a:ext cx="8077200" cy="13716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533400" y="6477001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smtClean="0"/>
              <a:t>3 czerwca 2015 r. </a:t>
            </a:r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533401" y="2819400"/>
            <a:ext cx="3962399" cy="3352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33400" y="6477001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smtClean="0"/>
              <a:t>3 czerwca 2015 r. </a:t>
            </a:r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hape 140"/>
          <p:cNvCxnSpPr/>
          <p:nvPr/>
        </p:nvCxnSpPr>
        <p:spPr>
          <a:xfrm rot="5400000" flipH="1" flipV="1">
            <a:off x="5096257" y="-2734056"/>
            <a:ext cx="152399" cy="6839712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to add the presentation’s main title</a:t>
            </a:r>
            <a:endParaRPr lang="en-GB" noProof="0" dirty="0"/>
          </a:p>
        </p:txBody>
      </p:sp>
      <p:sp>
        <p:nvSpPr>
          <p:cNvPr id="14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 and date (move higher if title is only one line)</a:t>
            </a:r>
          </a:p>
        </p:txBody>
      </p:sp>
      <p:sp>
        <p:nvSpPr>
          <p:cNvPr id="144" name="Text Placeholder 31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smtClean="0"/>
              <a:t>www.pwc.com</a:t>
            </a:r>
            <a:endParaRPr lang="en-GB" noProof="0"/>
          </a:p>
        </p:txBody>
      </p:sp>
      <p:grpSp>
        <p:nvGrpSpPr>
          <p:cNvPr id="102" name="Group 101"/>
          <p:cNvGrpSpPr>
            <a:grpSpLocks noChangeAspect="1"/>
          </p:cNvGrpSpPr>
          <p:nvPr userDrawn="1"/>
        </p:nvGrpSpPr>
        <p:grpSpPr>
          <a:xfrm>
            <a:off x="968592" y="5768681"/>
            <a:ext cx="1232283" cy="935789"/>
            <a:chOff x="518032" y="-1032869"/>
            <a:chExt cx="6161413" cy="4678943"/>
          </a:xfrm>
        </p:grpSpPr>
        <p:grpSp>
          <p:nvGrpSpPr>
            <p:cNvPr id="103" name="Group 73"/>
            <p:cNvGrpSpPr>
              <a:grpSpLocks noChangeAspect="1"/>
            </p:cNvGrpSpPr>
            <p:nvPr/>
          </p:nvGrpSpPr>
          <p:grpSpPr>
            <a:xfrm>
              <a:off x="4438637" y="-1032863"/>
              <a:ext cx="2240792" cy="2011550"/>
              <a:chOff x="1905000" y="5715000"/>
              <a:chExt cx="445770" cy="381000"/>
            </a:xfrm>
          </p:grpSpPr>
          <p:sp>
            <p:nvSpPr>
              <p:cNvPr id="107" name="Rectangle 25"/>
              <p:cNvSpPr>
                <a:spLocks noChangeArrowheads="1"/>
              </p:cNvSpPr>
              <p:nvPr userDrawn="1"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8" name="Rectangle 26"/>
              <p:cNvSpPr>
                <a:spLocks noChangeArrowheads="1"/>
              </p:cNvSpPr>
              <p:nvPr userDrawn="1"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9" name="Rectangle 27"/>
              <p:cNvSpPr>
                <a:spLocks noChangeArrowheads="1"/>
              </p:cNvSpPr>
              <p:nvPr userDrawn="1"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0" name="Rectangle 28"/>
              <p:cNvSpPr>
                <a:spLocks noChangeArrowheads="1"/>
              </p:cNvSpPr>
              <p:nvPr userDrawn="1"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1" name="Rectangle 29"/>
              <p:cNvSpPr>
                <a:spLocks noChangeArrowheads="1"/>
              </p:cNvSpPr>
              <p:nvPr userDrawn="1"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2" name="Rectangle 30"/>
              <p:cNvSpPr>
                <a:spLocks noChangeArrowheads="1"/>
              </p:cNvSpPr>
              <p:nvPr userDrawn="1"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3" name="Rectangle 31"/>
              <p:cNvSpPr>
                <a:spLocks noChangeArrowheads="1"/>
              </p:cNvSpPr>
              <p:nvPr userDrawn="1"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4" name="Rectangle 32"/>
              <p:cNvSpPr>
                <a:spLocks noChangeArrowheads="1"/>
              </p:cNvSpPr>
              <p:nvPr userDrawn="1"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5" name="Freeform 33"/>
              <p:cNvSpPr>
                <a:spLocks/>
              </p:cNvSpPr>
              <p:nvPr userDrawn="1"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6" name="Rectangle 34"/>
              <p:cNvSpPr>
                <a:spLocks noChangeArrowheads="1"/>
              </p:cNvSpPr>
              <p:nvPr userDrawn="1"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7" name="Rectangle 35"/>
              <p:cNvSpPr>
                <a:spLocks noChangeArrowheads="1"/>
              </p:cNvSpPr>
              <p:nvPr userDrawn="1"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8" name="Rectangle 36"/>
              <p:cNvSpPr>
                <a:spLocks noChangeArrowheads="1"/>
              </p:cNvSpPr>
              <p:nvPr userDrawn="1"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9" name="Rectangle 25"/>
              <p:cNvSpPr>
                <a:spLocks noChangeArrowheads="1"/>
              </p:cNvSpPr>
              <p:nvPr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0" name="Rectangle 26"/>
              <p:cNvSpPr>
                <a:spLocks noChangeArrowheads="1"/>
              </p:cNvSpPr>
              <p:nvPr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1" name="Rectangle 27"/>
              <p:cNvSpPr>
                <a:spLocks noChangeArrowheads="1"/>
              </p:cNvSpPr>
              <p:nvPr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2" name="Rectangle 28"/>
              <p:cNvSpPr>
                <a:spLocks noChangeArrowheads="1"/>
              </p:cNvSpPr>
              <p:nvPr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3" name="Rectangle 29"/>
              <p:cNvSpPr>
                <a:spLocks noChangeArrowheads="1"/>
              </p:cNvSpPr>
              <p:nvPr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4" name="Rectangle 30"/>
              <p:cNvSpPr>
                <a:spLocks noChangeArrowheads="1"/>
              </p:cNvSpPr>
              <p:nvPr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5" name="Rectangle 31"/>
              <p:cNvSpPr>
                <a:spLocks noChangeArrowheads="1"/>
              </p:cNvSpPr>
              <p:nvPr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6" name="Rectangle 32"/>
              <p:cNvSpPr>
                <a:spLocks noChangeArrowheads="1"/>
              </p:cNvSpPr>
              <p:nvPr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7" name="Freeform 33"/>
              <p:cNvSpPr>
                <a:spLocks/>
              </p:cNvSpPr>
              <p:nvPr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8" name="Rectangle 34"/>
              <p:cNvSpPr>
                <a:spLocks noChangeArrowheads="1"/>
              </p:cNvSpPr>
              <p:nvPr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9" name="Rectangle 35"/>
              <p:cNvSpPr>
                <a:spLocks noChangeArrowheads="1"/>
              </p:cNvSpPr>
              <p:nvPr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30" name="Rectangle 36"/>
              <p:cNvSpPr>
                <a:spLocks noChangeArrowheads="1"/>
              </p:cNvSpPr>
              <p:nvPr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</p:grpSp>
        <p:grpSp>
          <p:nvGrpSpPr>
            <p:cNvPr id="104" name="Group 32"/>
            <p:cNvGrpSpPr/>
            <p:nvPr/>
          </p:nvGrpSpPr>
          <p:grpSpPr>
            <a:xfrm>
              <a:off x="518032" y="978681"/>
              <a:ext cx="4572000" cy="2667393"/>
              <a:chOff x="518032" y="978681"/>
              <a:chExt cx="4572000" cy="2667393"/>
            </a:xfrm>
          </p:grpSpPr>
          <p:sp>
            <p:nvSpPr>
              <p:cNvPr id="105" name="Rectangle 37"/>
              <p:cNvSpPr>
                <a:spLocks noChangeArrowheads="1"/>
              </p:cNvSpPr>
              <p:nvPr userDrawn="1"/>
            </p:nvSpPr>
            <p:spPr bwMode="black">
              <a:xfrm>
                <a:off x="3295650" y="978681"/>
                <a:ext cx="1143000" cy="263229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6" name="Freeform 7"/>
              <p:cNvSpPr>
                <a:spLocks noEditPoints="1"/>
              </p:cNvSpPr>
              <p:nvPr userDrawn="1"/>
            </p:nvSpPr>
            <p:spPr bwMode="black">
              <a:xfrm>
                <a:off x="518032" y="1922794"/>
                <a:ext cx="4572000" cy="1723280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35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1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609601" y="3048000"/>
            <a:ext cx="914400" cy="76200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grpSp>
        <p:nvGrpSpPr>
          <p:cNvPr id="3" name="Group 31"/>
          <p:cNvGrpSpPr/>
          <p:nvPr/>
        </p:nvGrpSpPr>
        <p:grpSpPr>
          <a:xfrm>
            <a:off x="489086" y="2901697"/>
            <a:ext cx="1209752" cy="151219"/>
            <a:chOff x="489087" y="2521685"/>
            <a:chExt cx="1209752" cy="151219"/>
          </a:xfrm>
        </p:grpSpPr>
        <p:cxnSp>
          <p:nvCxnSpPr>
            <p:cNvPr id="33" name="Straight Connector 32"/>
            <p:cNvCxnSpPr/>
            <p:nvPr userDrawn="1"/>
          </p:nvCxnSpPr>
          <p:spPr>
            <a:xfrm rot="10800000">
              <a:off x="489087" y="2521686"/>
              <a:ext cx="120975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rot="5400000">
              <a:off x="413478" y="2597295"/>
              <a:ext cx="15121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smtClean="0"/>
              <a:t>Click to add the presentation’s main title</a:t>
            </a:r>
            <a:endParaRPr lang="en-GB" noProof="0"/>
          </a:p>
        </p:txBody>
      </p:sp>
      <p:sp>
        <p:nvSpPr>
          <p:cNvPr id="4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 and date (move higher if title is only one line)</a:t>
            </a:r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smtClean="0"/>
              <a:t>www.pwc.com</a:t>
            </a:r>
            <a:endParaRPr lang="en-GB" noProof="0"/>
          </a:p>
        </p:txBody>
      </p:sp>
      <p:grpSp>
        <p:nvGrpSpPr>
          <p:cNvPr id="96" name="Group 32"/>
          <p:cNvGrpSpPr/>
          <p:nvPr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9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98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8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4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add the presentation’s main title</a:t>
            </a:r>
            <a:endParaRPr lang="en-GB" noProof="0" dirty="0"/>
          </a:p>
        </p:txBody>
      </p:sp>
      <p:sp>
        <p:nvSpPr>
          <p:cNvPr id="55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 and date (move higher if title is only one line)</a:t>
            </a:r>
          </a:p>
        </p:txBody>
      </p:sp>
      <p:sp>
        <p:nvSpPr>
          <p:cNvPr id="56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smtClean="0"/>
              <a:t>www.pwc.com</a:t>
            </a:r>
            <a:endParaRPr lang="en-GB" noProof="0"/>
          </a:p>
        </p:txBody>
      </p:sp>
      <p:sp>
        <p:nvSpPr>
          <p:cNvPr id="17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1752600" y="2899977"/>
            <a:ext cx="6324600" cy="3272223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grpSp>
        <p:nvGrpSpPr>
          <p:cNvPr id="18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9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1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smtClean="0"/>
              <a:t>3 czerwca 2015 r. 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649"/>
          <p:cNvSpPr>
            <a:spLocks noChangeArrowheads="1"/>
          </p:cNvSpPr>
          <p:nvPr/>
        </p:nvSpPr>
        <p:spPr bwMode="gray">
          <a:xfrm>
            <a:off x="7391400" y="685801"/>
            <a:ext cx="1752600" cy="54863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/>
          </a:p>
        </p:txBody>
      </p:sp>
      <p:sp>
        <p:nvSpPr>
          <p:cNvPr id="81" name="Rectangle 648"/>
          <p:cNvSpPr>
            <a:spLocks noChangeArrowheads="1"/>
          </p:cNvSpPr>
          <p:nvPr/>
        </p:nvSpPr>
        <p:spPr bwMode="gray">
          <a:xfrm>
            <a:off x="1752600" y="0"/>
            <a:ext cx="56388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/>
          </a:p>
        </p:txBody>
      </p:sp>
      <p:sp>
        <p:nvSpPr>
          <p:cNvPr id="83" name="Rectangle 650"/>
          <p:cNvSpPr>
            <a:spLocks noChangeArrowheads="1"/>
          </p:cNvSpPr>
          <p:nvPr/>
        </p:nvSpPr>
        <p:spPr bwMode="gray">
          <a:xfrm>
            <a:off x="1752600" y="685800"/>
            <a:ext cx="5638800" cy="5486400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add the presentation’s main title</a:t>
            </a:r>
            <a:endParaRPr lang="en-GB" noProof="0" dirty="0"/>
          </a:p>
        </p:txBody>
      </p:sp>
      <p:sp>
        <p:nvSpPr>
          <p:cNvPr id="51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 and date (move higher if title is only one line)</a:t>
            </a:r>
          </a:p>
        </p:txBody>
      </p:sp>
      <p:sp>
        <p:nvSpPr>
          <p:cNvPr id="52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smtClean="0"/>
              <a:t>www.pwc.com</a:t>
            </a:r>
            <a:endParaRPr lang="en-GB" noProof="0"/>
          </a:p>
        </p:txBody>
      </p:sp>
      <p:grpSp>
        <p:nvGrpSpPr>
          <p:cNvPr id="11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2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5867400"/>
            <a:ext cx="4800600" cy="762000"/>
          </a:xfrm>
        </p:spPr>
        <p:txBody>
          <a:bodyPr anchor="b"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Add legal and copyright disclaimers here.</a:t>
            </a:r>
            <a:endParaRPr lang="en-GB" noProof="0"/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1"/>
            <a:ext cx="3962400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201" y="1752600"/>
            <a:ext cx="3962399" cy="4419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533400" y="6477001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2" name="Shape 6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smtClean="0"/>
              <a:t>3 czerwca 2015 r. 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533400" y="1752601"/>
            <a:ext cx="2590800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3276601" y="1752601"/>
            <a:ext cx="2590799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1752601"/>
            <a:ext cx="2590800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hape 18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smtClean="0"/>
              <a:t>3 czerwca 2015 r. 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3352800"/>
            <a:ext cx="3962400" cy="2819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199" y="3352800"/>
            <a:ext cx="3962401" cy="2819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533400" y="6477001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8077200" cy="14478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smtClean="0"/>
              <a:t>3 czerwca 2015 r. 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6019800" y="1752600"/>
            <a:ext cx="25908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4038600"/>
            <a:ext cx="25908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5334000" cy="4419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33400" y="6477001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smtClean="0"/>
              <a:t>3 czerwca 2015 r. 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0"/>
            <a:ext cx="25908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4038600"/>
            <a:ext cx="25908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1752600"/>
            <a:ext cx="5334000" cy="4419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33400" y="6477001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smtClean="0"/>
              <a:t>3 czerwca 2015 r. 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533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GB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276600" y="1752600"/>
            <a:ext cx="5334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GB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2590800" cy="2130552"/>
          </a:xfrm>
        </p:spPr>
        <p:txBody>
          <a:bodyPr/>
          <a:lstStyle>
            <a:lvl1pPr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533400" y="6477001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1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5791201" y="-2057400"/>
            <a:ext cx="152399" cy="54864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smtClean="0"/>
              <a:t>3 czerwca 2015 r. 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33400" y="6477001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hape 9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smtClean="0"/>
              <a:t>3 czerwca 2015 r. 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1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smtClean="0"/>
              <a:t>Click to edit</a:t>
            </a:r>
            <a:br>
              <a:rPr lang="en-GB" noProof="0" smtClean="0"/>
            </a:br>
            <a:r>
              <a:rPr lang="en-GB" noProof="0" smtClean="0"/>
              <a:t>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1752600"/>
            <a:ext cx="8077199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l-PL" smtClean="0"/>
              <a:t>3 czerwca 2015 r. 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352" y="6324600"/>
            <a:ext cx="5260848" cy="15087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Tx/>
        <a:buFontTx/>
        <a:buNone/>
        <a:tabLst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09728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›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7432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10.3.1.234\Projects2010\Wolff Olins\Powerpoint\GIF_versions\gifs\GifAnim_activated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9" name="Picture 3" descr="\\10.3.1.234\Projects2010\Wolff Olins\Powerpoint\GIF_versions\gifs\GifAnim_activated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Group 32"/>
          <p:cNvGrpSpPr/>
          <p:nvPr/>
        </p:nvGrpSpPr>
        <p:grpSpPr>
          <a:xfrm>
            <a:off x="1835696" y="374400"/>
            <a:ext cx="4176464" cy="3656218"/>
            <a:chOff x="1835696" y="800644"/>
            <a:chExt cx="4176464" cy="3656218"/>
          </a:xfrm>
        </p:grpSpPr>
        <p:sp>
          <p:nvSpPr>
            <p:cNvPr id="31" name="TextBox 30"/>
            <p:cNvSpPr txBox="1"/>
            <p:nvPr/>
          </p:nvSpPr>
          <p:spPr>
            <a:xfrm>
              <a:off x="1835696" y="1409874"/>
              <a:ext cx="4176464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32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+mj-lt"/>
                </a:rPr>
                <a:t>Badanie preferencji podatników PIT </a:t>
              </a:r>
              <a:br>
                <a:rPr kumimoji="0" lang="pl-PL" sz="32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+mj-lt"/>
                </a:rPr>
              </a:br>
              <a:r>
                <a:rPr kumimoji="0" lang="pl-PL" sz="32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+mj-lt"/>
                </a:rPr>
                <a:t>w zakresie zeznań podatkowych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l-PL" sz="3200" kern="0" dirty="0" smtClean="0">
                  <a:solidFill>
                    <a:sysClr val="window" lastClr="FFFFFF"/>
                  </a:solidFill>
                  <a:latin typeface="+mj-lt"/>
                </a:rPr>
                <a:t>3 czerwca 2015 r. </a:t>
              </a:r>
              <a:endParaRPr kumimoji="0" lang="pl-PL" sz="3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97200" y="800644"/>
              <a:ext cx="4107600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cs typeface="Arial" pitchFamily="34" charset="0"/>
                </a:rPr>
                <a:t>www.pwc.com</a:t>
              </a:r>
              <a:endParaRPr kumimoji="0" lang="pl-PL" sz="110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51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Przyszłość systemu e-Deklaracje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9552" y="1772816"/>
            <a:ext cx="8077200" cy="4419600"/>
          </a:xfrm>
        </p:spPr>
        <p:txBody>
          <a:bodyPr/>
          <a:lstStyle/>
          <a:p>
            <a:pPr algn="ctr"/>
            <a:r>
              <a:rPr lang="pl-PL" sz="2400" b="1" dirty="0" smtClean="0"/>
              <a:t>99%</a:t>
            </a:r>
            <a:r>
              <a:rPr lang="pl-PL" sz="2400" dirty="0" smtClean="0"/>
              <a:t> korzystających z e-Deklaracji oraz ponad 49% składających zeznania tradycyjnie, chce skorzystać </a:t>
            </a:r>
            <a:br>
              <a:rPr lang="pl-PL" sz="2400" dirty="0" smtClean="0"/>
            </a:br>
            <a:r>
              <a:rPr lang="pl-PL" sz="2400" dirty="0" smtClean="0"/>
              <a:t>z systemu e-Deklaracje w przyszłości. </a:t>
            </a:r>
          </a:p>
          <a:p>
            <a:endParaRPr lang="pl-PL" dirty="0" smtClean="0"/>
          </a:p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pl-PL" smtClean="0"/>
              <a:t>3 czerwca 2015 r. </a:t>
            </a:r>
            <a:endParaRPr lang="en-GB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208419413"/>
              </p:ext>
            </p:extLst>
          </p:nvPr>
        </p:nvGraphicFramePr>
        <p:xfrm>
          <a:off x="1331640" y="2996952"/>
          <a:ext cx="626469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297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/>
              <a:t>Najważniejsze wnioski i rekomendacje</a:t>
            </a:r>
            <a:endParaRPr lang="pl-P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68580" indent="-342900">
              <a:buFont typeface="Arial" panose="020B0604020202020204" pitchFamily="34" charset="0"/>
              <a:buChar char="•"/>
            </a:pPr>
            <a:r>
              <a:rPr lang="pl-PL" dirty="0" smtClean="0"/>
              <a:t>Rosnąca popularność składania zeznań drogą elektroniczną</a:t>
            </a:r>
          </a:p>
          <a:p>
            <a:pPr marL="68580" indent="-342900">
              <a:buFont typeface="Arial" panose="020B0604020202020204" pitchFamily="34" charset="0"/>
              <a:buChar char="•"/>
            </a:pPr>
            <a:r>
              <a:rPr lang="pl-PL" dirty="0" smtClean="0"/>
              <a:t>Rosnąca pozytywna ocena funkcjonalności systemu e-Deklaracje </a:t>
            </a:r>
            <a:endParaRPr lang="pl-PL" dirty="0"/>
          </a:p>
          <a:p>
            <a:pPr marL="68580" indent="-342900">
              <a:buFont typeface="Arial" panose="020B0604020202020204" pitchFamily="34" charset="0"/>
              <a:buChar char="•"/>
            </a:pPr>
            <a:r>
              <a:rPr lang="pl-PL" dirty="0"/>
              <a:t>Rosnący odsetek osób, które deklarują chęć korzystania z systemu w przyszłości</a:t>
            </a:r>
          </a:p>
          <a:p>
            <a:pPr marL="68580" indent="-342900">
              <a:buFont typeface="Arial" panose="020B0604020202020204" pitchFamily="34" charset="0"/>
              <a:buChar char="•"/>
            </a:pPr>
            <a:r>
              <a:rPr lang="pl-PL" dirty="0" smtClean="0"/>
              <a:t>Koniecznym </a:t>
            </a:r>
            <a:r>
              <a:rPr lang="pl-PL" dirty="0" smtClean="0"/>
              <a:t>wydaje się dalsze prowadzenie kampanii informacyjnej dotyczącej e-Deklaracji oraz PFR</a:t>
            </a:r>
          </a:p>
          <a:p>
            <a:pPr marL="68580" indent="-342900">
              <a:buFont typeface="Arial" panose="020B0604020202020204" pitchFamily="34" charset="0"/>
              <a:buChar char="•"/>
            </a:pPr>
            <a:r>
              <a:rPr lang="pl-PL" dirty="0" smtClean="0"/>
              <a:t>Właściwym wydaje się podkreślanie w kampanii informacyjnej bezpieczeństwa systemu w celu rozwiania istniejących wątpliwości podatników związanych z tym kanałem komunikacji. </a:t>
            </a:r>
          </a:p>
          <a:p>
            <a:pPr marL="68580" indent="-34290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68580" indent="-34290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pl-PL" smtClean="0"/>
              <a:t>3 czerwca 2015 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92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Dziękujemy za uwagę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662708"/>
            <a:ext cx="1038225" cy="1276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t="2596"/>
          <a:stretch/>
        </p:blipFill>
        <p:spPr>
          <a:xfrm>
            <a:off x="5013900" y="1662708"/>
            <a:ext cx="1047750" cy="124321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97560" y="3284984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endParaRPr lang="pl-PL" sz="1200" dirty="0" smtClean="0"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5752" y="3375216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pl-PL" sz="1400" b="1" dirty="0" smtClean="0">
                <a:solidFill>
                  <a:schemeClr val="accent6"/>
                </a:solidFill>
                <a:latin typeface="Georgia" pitchFamily="18" charset="0"/>
              </a:rPr>
              <a:t>Marcin </a:t>
            </a:r>
            <a:r>
              <a:rPr lang="pl-PL" sz="1400" b="1" dirty="0" err="1" smtClean="0">
                <a:solidFill>
                  <a:schemeClr val="accent6"/>
                </a:solidFill>
                <a:latin typeface="Georgia" pitchFamily="18" charset="0"/>
              </a:rPr>
              <a:t>Sidelnik</a:t>
            </a:r>
            <a:r>
              <a:rPr lang="pl-PL" sz="1400" b="1" dirty="0" smtClean="0">
                <a:solidFill>
                  <a:schemeClr val="accent6"/>
                </a:solidFill>
                <a:latin typeface="Georgia" pitchFamily="18" charset="0"/>
              </a:rPr>
              <a:t/>
            </a:r>
            <a:br>
              <a:rPr lang="pl-PL" sz="1400" b="1" dirty="0" smtClean="0">
                <a:solidFill>
                  <a:schemeClr val="accent6"/>
                </a:solidFill>
                <a:latin typeface="Georgia" pitchFamily="18" charset="0"/>
              </a:rPr>
            </a:br>
            <a:r>
              <a:rPr lang="pl-PL" sz="1200" dirty="0" smtClean="0">
                <a:latin typeface="Georgia" pitchFamily="18" charset="0"/>
              </a:rPr>
              <a:t>Dyrektor</a:t>
            </a:r>
            <a:br>
              <a:rPr lang="pl-PL" sz="1200" dirty="0" smtClean="0">
                <a:latin typeface="Georgia" pitchFamily="18" charset="0"/>
              </a:rPr>
            </a:br>
            <a:r>
              <a:rPr lang="pl-PL" sz="1200" dirty="0" smtClean="0">
                <a:latin typeface="Georgia" pitchFamily="18" charset="0"/>
              </a:rPr>
              <a:t>Dział prawno-podatkowy </a:t>
            </a:r>
            <a:r>
              <a:rPr lang="pl-PL" sz="1200" dirty="0" err="1" smtClean="0">
                <a:latin typeface="Georgia" pitchFamily="18" charset="0"/>
              </a:rPr>
              <a:t>PwC</a:t>
            </a:r>
            <a:endParaRPr lang="pl-PL" sz="1200" dirty="0" smtClean="0">
              <a:latin typeface="Georgia" pitchFamily="18" charset="0"/>
            </a:endParaRPr>
          </a:p>
          <a:p>
            <a:pPr indent="-274320">
              <a:spcAft>
                <a:spcPts val="900"/>
              </a:spcAft>
            </a:pPr>
            <a:r>
              <a:rPr lang="pl-PL" sz="1200" dirty="0" smtClean="0">
                <a:latin typeface="Georgia" pitchFamily="18" charset="0"/>
              </a:rPr>
              <a:t>E: marcin.sidelnik@pl.pwc.com</a:t>
            </a:r>
            <a:br>
              <a:rPr lang="pl-PL" sz="1200" dirty="0" smtClean="0">
                <a:latin typeface="Georgia" pitchFamily="18" charset="0"/>
              </a:rPr>
            </a:br>
            <a:r>
              <a:rPr lang="pl-PL" sz="1200" dirty="0" smtClean="0">
                <a:latin typeface="Georgia" pitchFamily="18" charset="0"/>
              </a:rPr>
              <a:t>T: +48 22 746 4961</a:t>
            </a:r>
          </a:p>
        </p:txBody>
      </p:sp>
      <p:sp>
        <p:nvSpPr>
          <p:cNvPr id="3" name="Rectangle 2"/>
          <p:cNvSpPr/>
          <p:nvPr/>
        </p:nvSpPr>
        <p:spPr>
          <a:xfrm>
            <a:off x="683568" y="3326068"/>
            <a:ext cx="2286000" cy="17466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-274320">
              <a:spcAft>
                <a:spcPts val="900"/>
              </a:spcAft>
            </a:pPr>
            <a:r>
              <a:rPr lang="pl-PL" sz="1400" b="1" dirty="0">
                <a:solidFill>
                  <a:srgbClr val="DC6900"/>
                </a:solidFill>
                <a:latin typeface="Georgia" pitchFamily="18" charset="0"/>
              </a:rPr>
              <a:t>Katarzyna </a:t>
            </a:r>
            <a:br>
              <a:rPr lang="pl-PL" sz="1400" b="1" dirty="0">
                <a:solidFill>
                  <a:srgbClr val="DC6900"/>
                </a:solidFill>
                <a:latin typeface="Georgia" pitchFamily="18" charset="0"/>
              </a:rPr>
            </a:br>
            <a:r>
              <a:rPr lang="pl-PL" sz="1400" b="1" dirty="0" err="1">
                <a:solidFill>
                  <a:srgbClr val="DC6900"/>
                </a:solidFill>
                <a:latin typeface="Georgia" pitchFamily="18" charset="0"/>
              </a:rPr>
              <a:t>Czarnecka-Żochowska</a:t>
            </a:r>
            <a:r>
              <a:rPr lang="pl-PL" sz="1400" b="1" dirty="0">
                <a:solidFill>
                  <a:srgbClr val="DC6900"/>
                </a:solidFill>
                <a:latin typeface="Georgia" pitchFamily="18" charset="0"/>
              </a:rPr>
              <a:t/>
            </a:r>
            <a:br>
              <a:rPr lang="pl-PL" sz="1400" b="1" dirty="0">
                <a:solidFill>
                  <a:srgbClr val="DC6900"/>
                </a:solidFill>
                <a:latin typeface="Georgia" pitchFamily="18" charset="0"/>
              </a:rPr>
            </a:br>
            <a:r>
              <a:rPr lang="pl-PL" sz="1200" dirty="0">
                <a:solidFill>
                  <a:srgbClr val="000000"/>
                </a:solidFill>
                <a:latin typeface="Georgia" pitchFamily="18" charset="0"/>
              </a:rPr>
              <a:t>Partner</a:t>
            </a:r>
            <a:br>
              <a:rPr lang="pl-PL" sz="1200" dirty="0">
                <a:solidFill>
                  <a:srgbClr val="000000"/>
                </a:solidFill>
                <a:latin typeface="Georgia" pitchFamily="18" charset="0"/>
              </a:rPr>
            </a:br>
            <a:r>
              <a:rPr lang="pl-PL" sz="1200" dirty="0">
                <a:solidFill>
                  <a:srgbClr val="000000"/>
                </a:solidFill>
                <a:latin typeface="Georgia" pitchFamily="18" charset="0"/>
              </a:rPr>
              <a:t>Dział prawno-podatkowy </a:t>
            </a:r>
            <a:r>
              <a:rPr lang="pl-PL" sz="1200" dirty="0" err="1">
                <a:solidFill>
                  <a:srgbClr val="000000"/>
                </a:solidFill>
                <a:latin typeface="Georgia" pitchFamily="18" charset="0"/>
              </a:rPr>
              <a:t>PwC</a:t>
            </a:r>
            <a:endParaRPr lang="pl-PL" sz="1200" dirty="0">
              <a:solidFill>
                <a:srgbClr val="000000"/>
              </a:solidFill>
              <a:latin typeface="Georgia" pitchFamily="18" charset="0"/>
            </a:endParaRPr>
          </a:p>
          <a:p>
            <a:pPr lvl="0" indent="-274320">
              <a:spcAft>
                <a:spcPts val="900"/>
              </a:spcAft>
            </a:pPr>
            <a:r>
              <a:rPr lang="pl-PL" sz="1200" dirty="0">
                <a:solidFill>
                  <a:srgbClr val="000000"/>
                </a:solidFill>
                <a:latin typeface="Georgia" pitchFamily="18" charset="0"/>
              </a:rPr>
              <a:t>E: </a:t>
            </a:r>
            <a:r>
              <a:rPr lang="pl-PL" sz="1200" dirty="0" err="1">
                <a:solidFill>
                  <a:srgbClr val="000000"/>
                </a:solidFill>
                <a:latin typeface="Georgia" pitchFamily="18" charset="0"/>
              </a:rPr>
              <a:t>Katarzyna.czarnecka-zochowska</a:t>
            </a:r>
            <a:r>
              <a:rPr lang="pl-PL" sz="1200" dirty="0">
                <a:solidFill>
                  <a:srgbClr val="000000"/>
                </a:solidFill>
                <a:latin typeface="Georgia" pitchFamily="18" charset="0"/>
              </a:rPr>
              <a:t/>
            </a:r>
            <a:br>
              <a:rPr lang="pl-PL" sz="1200" dirty="0">
                <a:solidFill>
                  <a:srgbClr val="000000"/>
                </a:solidFill>
                <a:latin typeface="Georgia" pitchFamily="18" charset="0"/>
              </a:rPr>
            </a:br>
            <a:r>
              <a:rPr lang="pl-PL" sz="1200" dirty="0">
                <a:solidFill>
                  <a:srgbClr val="000000"/>
                </a:solidFill>
                <a:latin typeface="Georgia" pitchFamily="18" charset="0"/>
              </a:rPr>
              <a:t>@pl.pwc.com</a:t>
            </a:r>
            <a:br>
              <a:rPr lang="pl-PL" sz="1200" dirty="0">
                <a:solidFill>
                  <a:srgbClr val="000000"/>
                </a:solidFill>
                <a:latin typeface="Georgia" pitchFamily="18" charset="0"/>
              </a:rPr>
            </a:br>
            <a:r>
              <a:rPr lang="pl-PL" sz="1200" dirty="0">
                <a:solidFill>
                  <a:srgbClr val="000000"/>
                </a:solidFill>
                <a:latin typeface="Georgia" pitchFamily="18" charset="0"/>
              </a:rPr>
              <a:t>T: +48 22 746 4843</a:t>
            </a:r>
          </a:p>
        </p:txBody>
      </p:sp>
    </p:spTree>
    <p:extLst>
      <p:ext uri="{BB962C8B-B14F-4D97-AF65-F5344CB8AC3E}">
        <p14:creationId xmlns:p14="http://schemas.microsoft.com/office/powerpoint/2010/main" val="124919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Dynamiczny wzrost liczby złożonych e-Deklaracji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pl-PL" b="0" i="0" dirty="0" smtClean="0"/>
              <a:t>lata 2010-2015</a:t>
            </a:r>
            <a:br>
              <a:rPr lang="pl-PL" b="0" i="0" dirty="0" smtClean="0"/>
            </a:br>
            <a:endParaRPr lang="en-GB" b="0" i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pl-PL" smtClean="0"/>
              <a:t>3 czerwca 2015 r. </a:t>
            </a:r>
            <a:endParaRPr lang="en-GB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670533260"/>
              </p:ext>
            </p:extLst>
          </p:nvPr>
        </p:nvGraphicFramePr>
        <p:xfrm>
          <a:off x="533400" y="2204864"/>
          <a:ext cx="3182620" cy="1913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796896774"/>
              </p:ext>
            </p:extLst>
          </p:nvPr>
        </p:nvGraphicFramePr>
        <p:xfrm>
          <a:off x="0" y="1844824"/>
          <a:ext cx="8357944" cy="4403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0987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Wzrost liczby e-Deklaracji w latach 2008-2015</a:t>
            </a:r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pl-PL" smtClean="0"/>
              <a:t>3 czerwca 2015 r. 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1353031928"/>
              </p:ext>
            </p:extLst>
          </p:nvPr>
        </p:nvGraphicFramePr>
        <p:xfrm>
          <a:off x="533400" y="1752600"/>
          <a:ext cx="8077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698" y="2261271"/>
            <a:ext cx="3596952" cy="265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6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Zalety systemu e-Deklaracje</a:t>
            </a:r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pl-PL" smtClean="0"/>
              <a:t>3 czerwca 2015 r. 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1589988812"/>
              </p:ext>
            </p:extLst>
          </p:nvPr>
        </p:nvGraphicFramePr>
        <p:xfrm>
          <a:off x="107504" y="1268760"/>
          <a:ext cx="874846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759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e-Deklaracje najpopularniejsze w przedziale wiekowym 25-44</a:t>
            </a:r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pl-PL" smtClean="0"/>
              <a:t>3 czerwca 2015 r. </a:t>
            </a:r>
            <a:endParaRPr lang="en-GB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308120781"/>
              </p:ext>
            </p:extLst>
          </p:nvPr>
        </p:nvGraphicFramePr>
        <p:xfrm>
          <a:off x="0" y="1628800"/>
          <a:ext cx="867645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940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e-Deklaracje najpopularniejsze wśród osób </a:t>
            </a:r>
            <a:br>
              <a:rPr lang="pl-PL" dirty="0" smtClean="0"/>
            </a:br>
            <a:r>
              <a:rPr lang="pl-PL" dirty="0" smtClean="0"/>
              <a:t>z wyższym wykształceniem</a:t>
            </a:r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pl-PL" smtClean="0"/>
              <a:t>3 czerwca 2015 r. </a:t>
            </a:r>
            <a:endParaRPr lang="en-GB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35987368"/>
              </p:ext>
            </p:extLst>
          </p:nvPr>
        </p:nvGraphicFramePr>
        <p:xfrm>
          <a:off x="323528" y="1844824"/>
          <a:ext cx="820891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044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0" dirty="0" smtClean="0"/>
              <a:t>Świadomość skorzystania z e-Deklaracji </a:t>
            </a:r>
            <a:endParaRPr lang="pl-PL" i="0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placeholder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r>
              <a:rPr lang="pl-PL" dirty="0" smtClean="0"/>
              <a:t> (20pt Georgia </a:t>
            </a:r>
            <a:r>
              <a:rPr lang="pl-PL" dirty="0" err="1" smtClean="0"/>
              <a:t>regular</a:t>
            </a:r>
            <a:r>
              <a:rPr lang="pl-PL" dirty="0" smtClean="0"/>
              <a:t>)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intended</a:t>
            </a:r>
            <a:r>
              <a:rPr lang="pl-PL" dirty="0" smtClean="0"/>
              <a:t> to show the </a:t>
            </a:r>
            <a:r>
              <a:rPr lang="pl-PL" dirty="0" err="1" smtClean="0"/>
              <a:t>correct</a:t>
            </a:r>
            <a:r>
              <a:rPr lang="pl-PL" dirty="0" smtClean="0"/>
              <a:t> </a:t>
            </a:r>
            <a:r>
              <a:rPr lang="pl-PL" dirty="0" err="1" smtClean="0"/>
              <a:t>position</a:t>
            </a:r>
            <a:r>
              <a:rPr lang="pl-PL" dirty="0" smtClean="0"/>
              <a:t> and </a:t>
            </a:r>
            <a:r>
              <a:rPr lang="pl-PL" dirty="0" err="1" smtClean="0"/>
              <a:t>size</a:t>
            </a:r>
            <a:r>
              <a:rPr lang="pl-PL" dirty="0" smtClean="0"/>
              <a:t> of the real </a:t>
            </a:r>
            <a:r>
              <a:rPr lang="pl-PL" dirty="0" err="1" smtClean="0"/>
              <a:t>text</a:t>
            </a:r>
            <a:r>
              <a:rPr lang="pl-PL" dirty="0" smtClean="0"/>
              <a:t> </a:t>
            </a:r>
            <a:r>
              <a:rPr lang="pl-PL" dirty="0" err="1" smtClean="0"/>
              <a:t>used</a:t>
            </a:r>
            <a:r>
              <a:rPr lang="pl-PL" dirty="0" smtClean="0"/>
              <a:t> in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location</a:t>
            </a:r>
            <a:r>
              <a:rPr lang="pl-PL" dirty="0" smtClean="0"/>
              <a:t>. To </a:t>
            </a:r>
            <a:r>
              <a:rPr lang="pl-PL" dirty="0" err="1" smtClean="0"/>
              <a:t>ensure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have</a:t>
            </a:r>
            <a:r>
              <a:rPr lang="pl-PL" dirty="0" smtClean="0"/>
              <a:t> the </a:t>
            </a:r>
            <a:r>
              <a:rPr lang="pl-PL" dirty="0" err="1" smtClean="0"/>
              <a:t>correct</a:t>
            </a:r>
            <a:r>
              <a:rPr lang="pl-PL" dirty="0" smtClean="0"/>
              <a:t> </a:t>
            </a:r>
            <a:r>
              <a:rPr lang="pl-PL" dirty="0" err="1" smtClean="0"/>
              <a:t>size</a:t>
            </a:r>
            <a:r>
              <a:rPr lang="pl-PL" dirty="0" smtClean="0"/>
              <a:t>, </a:t>
            </a:r>
            <a:r>
              <a:rPr lang="pl-PL" dirty="0" err="1" smtClean="0"/>
              <a:t>colour</a:t>
            </a:r>
            <a:r>
              <a:rPr lang="pl-PL" dirty="0" smtClean="0"/>
              <a:t> and </a:t>
            </a:r>
            <a:r>
              <a:rPr lang="pl-PL" dirty="0" err="1" smtClean="0"/>
              <a:t>location</a:t>
            </a:r>
            <a:r>
              <a:rPr lang="pl-PL" dirty="0" smtClean="0"/>
              <a:t> of the </a:t>
            </a:r>
            <a:r>
              <a:rPr lang="pl-PL" dirty="0" err="1" smtClean="0"/>
              <a:t>text</a:t>
            </a:r>
            <a:r>
              <a:rPr lang="pl-PL" dirty="0" smtClean="0"/>
              <a:t>,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recommended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select</a:t>
            </a:r>
            <a:r>
              <a:rPr lang="pl-PL" dirty="0" smtClean="0"/>
              <a:t>. </a:t>
            </a:r>
            <a:r>
              <a:rPr lang="pl-PL" dirty="0" err="1" smtClean="0"/>
              <a:t>Overtype</a:t>
            </a:r>
            <a:r>
              <a:rPr lang="pl-PL" dirty="0" smtClean="0"/>
              <a:t>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placeholder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algn="r"/>
            <a:r>
              <a:rPr lang="pl-PL" dirty="0"/>
              <a:t>W 2010 r. 26% </a:t>
            </a:r>
            <a:r>
              <a:rPr lang="pl-PL" dirty="0" smtClean="0"/>
              <a:t>respondentów </a:t>
            </a:r>
            <a:r>
              <a:rPr lang="pl-PL" dirty="0"/>
              <a:t>nie było świadomych możliwości skorzystania z </a:t>
            </a:r>
            <a:r>
              <a:rPr lang="pl-PL" dirty="0" smtClean="0"/>
              <a:t>e-Deklaracji, 5 </a:t>
            </a:r>
            <a:r>
              <a:rPr lang="pl-PL" dirty="0"/>
              <a:t>lat </a:t>
            </a:r>
            <a:r>
              <a:rPr lang="pl-PL" dirty="0" smtClean="0"/>
              <a:t>później </a:t>
            </a:r>
            <a:r>
              <a:rPr lang="pl-PL" dirty="0"/>
              <a:t>odsetek ten wynosił tylko 3,7%, co świadczy o znacznym wzroście </a:t>
            </a:r>
            <a:r>
              <a:rPr lang="pl-PL" dirty="0" smtClean="0"/>
              <a:t>świadomości podatników</a:t>
            </a:r>
            <a:r>
              <a:rPr lang="pl-PL" dirty="0"/>
              <a:t>. </a:t>
            </a:r>
          </a:p>
        </p:txBody>
      </p:sp>
      <p:sp>
        <p:nvSpPr>
          <p:cNvPr id="22" name="Rectangle 21"/>
          <p:cNvSpPr/>
          <p:nvPr/>
        </p:nvSpPr>
        <p:spPr bwMode="ltGray">
          <a:xfrm>
            <a:off x="533400" y="1752600"/>
            <a:ext cx="3962400" cy="44196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pl-PL" sz="3200" dirty="0" smtClean="0">
                <a:solidFill>
                  <a:srgbClr val="FFFFFF"/>
                </a:solidFill>
                <a:latin typeface="Georgia" pitchFamily="18" charset="0"/>
              </a:rPr>
              <a:t>W 2015 r. </a:t>
            </a:r>
            <a:r>
              <a:rPr lang="pl-PL" sz="3200" dirty="0">
                <a:solidFill>
                  <a:srgbClr val="FFFFFF"/>
                </a:solidFill>
                <a:latin typeface="Georgia" pitchFamily="18" charset="0"/>
              </a:rPr>
              <a:t>j</a:t>
            </a:r>
            <a:r>
              <a:rPr lang="pl-PL" sz="3200" dirty="0" smtClean="0">
                <a:solidFill>
                  <a:srgbClr val="FFFFFF"/>
                </a:solidFill>
                <a:latin typeface="Georgia" pitchFamily="18" charset="0"/>
              </a:rPr>
              <a:t>edynie 3,7% respondentów nie wiedziało </a:t>
            </a:r>
            <a:br>
              <a:rPr lang="pl-PL" sz="3200" dirty="0" smtClean="0">
                <a:solidFill>
                  <a:srgbClr val="FFFFFF"/>
                </a:solidFill>
                <a:latin typeface="Georgia" pitchFamily="18" charset="0"/>
              </a:rPr>
            </a:br>
            <a:r>
              <a:rPr lang="pl-PL" sz="3200" dirty="0" smtClean="0">
                <a:solidFill>
                  <a:srgbClr val="FFFFFF"/>
                </a:solidFill>
                <a:latin typeface="Georgia" pitchFamily="18" charset="0"/>
              </a:rPr>
              <a:t>o e-Deklaracjach</a:t>
            </a:r>
          </a:p>
        </p:txBody>
      </p:sp>
      <p:sp>
        <p:nvSpPr>
          <p:cNvPr id="23" name="TextBox 22"/>
          <p:cNvSpPr txBox="1"/>
          <p:nvPr/>
        </p:nvSpPr>
        <p:spPr bwMode="white">
          <a:xfrm>
            <a:off x="1835696" y="4869160"/>
            <a:ext cx="2448272" cy="115212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pl-PL" sz="8000" b="1" i="1" dirty="0" smtClean="0">
                <a:solidFill>
                  <a:srgbClr val="FFFFFF"/>
                </a:solidFill>
                <a:latin typeface="Georgia" pitchFamily="18" charset="0"/>
              </a:rPr>
              <a:t>3,7%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pl-PL" dirty="0" smtClean="0"/>
              <a:t>3 czerwca 2015 r. </a:t>
            </a:r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439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17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Przejrzystość systemu w 2010 r. i 2015 r.</a:t>
            </a:r>
            <a:br>
              <a:rPr lang="pl-PL" dirty="0" smtClean="0"/>
            </a:br>
            <a:endParaRPr lang="pl-PL" dirty="0"/>
          </a:p>
        </p:txBody>
      </p:sp>
      <p:grpSp>
        <p:nvGrpSpPr>
          <p:cNvPr id="2" name="Group 17"/>
          <p:cNvGrpSpPr/>
          <p:nvPr/>
        </p:nvGrpSpPr>
        <p:grpSpPr>
          <a:xfrm>
            <a:off x="533401" y="4133850"/>
            <a:ext cx="8077200" cy="1947600"/>
            <a:chOff x="533401" y="4133850"/>
            <a:chExt cx="8077200" cy="1947600"/>
          </a:xfrm>
        </p:grpSpPr>
        <p:sp>
          <p:nvSpPr>
            <p:cNvPr id="1152009" name="Rectangle 9"/>
            <p:cNvSpPr>
              <a:spLocks noChangeArrowheads="1"/>
            </p:cNvSpPr>
            <p:nvPr/>
          </p:nvSpPr>
          <p:spPr bwMode="gray">
            <a:xfrm>
              <a:off x="4355977" y="4133850"/>
              <a:ext cx="4254624" cy="19476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63500" tIns="0" rIns="64800" bIns="0"/>
            <a:lstStyle/>
            <a:p>
              <a:pPr marL="1074738" indent="-179388" defTabSz="1074738">
                <a:spcBef>
                  <a:spcPct val="0"/>
                </a:spcBef>
                <a:spcAft>
                  <a:spcPct val="0"/>
                </a:spcAft>
              </a:pPr>
              <a:r>
                <a:rPr lang="pl-PL" sz="4400" b="1" dirty="0" smtClean="0">
                  <a:solidFill>
                    <a:schemeClr val="bg1"/>
                  </a:solidFill>
                  <a:latin typeface="Georgia" pitchFamily="18" charset="0"/>
                </a:rPr>
                <a:t>       74% </a:t>
              </a:r>
              <a:r>
                <a:rPr lang="pl-PL" sz="2800" dirty="0" smtClean="0">
                  <a:solidFill>
                    <a:schemeClr val="bg1"/>
                  </a:solidFill>
                  <a:latin typeface="Georgia" pitchFamily="18" charset="0"/>
                </a:rPr>
                <a:t>uznaje, że system jest przejrzysty</a:t>
              </a:r>
              <a:endParaRPr lang="pl-PL" sz="2800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152012" name="AutoShape 12"/>
            <p:cNvSpPr>
              <a:spLocks noChangeArrowheads="1"/>
            </p:cNvSpPr>
            <p:nvPr/>
          </p:nvSpPr>
          <p:spPr bwMode="gray">
            <a:xfrm>
              <a:off x="533401" y="4133850"/>
              <a:ext cx="4906838" cy="1947600"/>
            </a:xfrm>
            <a:prstGeom prst="homePlate">
              <a:avLst>
                <a:gd name="adj" fmla="val 5204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756000" bIns="0"/>
            <a:lstStyle/>
            <a:p>
              <a:pPr>
                <a:spcBef>
                  <a:spcPct val="0"/>
                </a:spcBef>
                <a:spcAft>
                  <a:spcPct val="0"/>
                </a:spcAft>
              </a:pPr>
              <a:r>
                <a:rPr lang="pl-PL" sz="4000" dirty="0" smtClean="0">
                  <a:solidFill>
                    <a:schemeClr val="accent1"/>
                  </a:solidFill>
                  <a:latin typeface="Georgia" pitchFamily="18" charset="0"/>
                </a:rPr>
                <a:t>2015 r.</a:t>
              </a:r>
            </a:p>
            <a:p>
              <a:pPr marL="261938" lvl="1" indent="-26035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endParaRPr lang="pl-PL" dirty="0">
                <a:solidFill>
                  <a:schemeClr val="accent1"/>
                </a:solidFill>
                <a:latin typeface="Georgia" pitchFamily="18" charset="0"/>
              </a:endParaRPr>
            </a:p>
          </p:txBody>
        </p:sp>
        <p:sp>
          <p:nvSpPr>
            <p:cNvPr id="1152011" name="Text Box 11"/>
            <p:cNvSpPr txBox="1">
              <a:spLocks noChangeArrowheads="1"/>
            </p:cNvSpPr>
            <p:nvPr/>
          </p:nvSpPr>
          <p:spPr bwMode="gray">
            <a:xfrm>
              <a:off x="4275492" y="4497388"/>
              <a:ext cx="722265" cy="1319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64800" tIns="0" rIns="0" bIns="0"/>
            <a:lstStyle/>
            <a:p>
              <a:pPr>
                <a:spcBef>
                  <a:spcPct val="0"/>
                </a:spcBef>
                <a:spcAft>
                  <a:spcPct val="0"/>
                </a:spcAft>
              </a:pPr>
              <a:endParaRPr lang="pl-PL" sz="8000" dirty="0">
                <a:solidFill>
                  <a:schemeClr val="accent1"/>
                </a:solidFill>
                <a:latin typeface="Georgia" pitchFamily="18" charset="0"/>
              </a:endParaRPr>
            </a:p>
          </p:txBody>
        </p:sp>
      </p:grpSp>
      <p:grpSp>
        <p:nvGrpSpPr>
          <p:cNvPr id="3" name="Group 16"/>
          <p:cNvGrpSpPr/>
          <p:nvPr/>
        </p:nvGrpSpPr>
        <p:grpSpPr>
          <a:xfrm>
            <a:off x="467544" y="1831975"/>
            <a:ext cx="8143057" cy="1946275"/>
            <a:chOff x="467544" y="1831975"/>
            <a:chExt cx="8143057" cy="1946275"/>
          </a:xfrm>
        </p:grpSpPr>
        <p:sp>
          <p:nvSpPr>
            <p:cNvPr id="1152005" name="Rectangle 5"/>
            <p:cNvSpPr>
              <a:spLocks noChangeArrowheads="1"/>
            </p:cNvSpPr>
            <p:nvPr/>
          </p:nvSpPr>
          <p:spPr bwMode="gray">
            <a:xfrm>
              <a:off x="4355977" y="1831975"/>
              <a:ext cx="4254624" cy="1946275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63500" tIns="0" rIns="64800" bIns="0"/>
            <a:lstStyle/>
            <a:p>
              <a:pPr marL="895350" algn="ctr" defTabSz="892175">
                <a:spcBef>
                  <a:spcPct val="0"/>
                </a:spcBef>
                <a:spcAft>
                  <a:spcPct val="0"/>
                </a:spcAft>
              </a:pPr>
              <a:r>
                <a:rPr lang="pl-PL" sz="4400" b="1" dirty="0" smtClean="0">
                  <a:solidFill>
                    <a:schemeClr val="bg1"/>
                  </a:solidFill>
                  <a:latin typeface="Georgia" pitchFamily="18" charset="0"/>
                </a:rPr>
                <a:t>34%</a:t>
              </a:r>
              <a:r>
                <a:rPr lang="pl-PL" sz="3600" dirty="0" smtClean="0">
                  <a:solidFill>
                    <a:schemeClr val="bg1"/>
                  </a:solidFill>
                  <a:latin typeface="Georgia" pitchFamily="18" charset="0"/>
                </a:rPr>
                <a:t> </a:t>
              </a:r>
            </a:p>
            <a:p>
              <a:pPr marL="1074738">
                <a:spcBef>
                  <a:spcPct val="0"/>
                </a:spcBef>
                <a:spcAft>
                  <a:spcPct val="0"/>
                </a:spcAft>
              </a:pPr>
              <a:r>
                <a:rPr lang="pl-PL" sz="2800" dirty="0" smtClean="0">
                  <a:solidFill>
                    <a:schemeClr val="bg1"/>
                  </a:solidFill>
                  <a:latin typeface="Georgia" pitchFamily="18" charset="0"/>
                </a:rPr>
                <a:t>uznało system za przejrzysty</a:t>
              </a:r>
              <a:endParaRPr lang="pl-PL" sz="2800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152006" name="AutoShape 6"/>
            <p:cNvSpPr>
              <a:spLocks noChangeArrowheads="1"/>
            </p:cNvSpPr>
            <p:nvPr/>
          </p:nvSpPr>
          <p:spPr bwMode="gray">
            <a:xfrm>
              <a:off x="467544" y="1831975"/>
              <a:ext cx="4906838" cy="1946275"/>
            </a:xfrm>
            <a:prstGeom prst="homePlate">
              <a:avLst>
                <a:gd name="adj" fmla="val 5204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756000" bIns="0"/>
            <a:lstStyle/>
            <a:p>
              <a:pPr>
                <a:spcBef>
                  <a:spcPct val="0"/>
                </a:spcBef>
                <a:spcAft>
                  <a:spcPct val="0"/>
                </a:spcAft>
              </a:pPr>
              <a:r>
                <a:rPr lang="pl-PL" sz="4000" dirty="0" smtClean="0">
                  <a:solidFill>
                    <a:schemeClr val="accent1"/>
                  </a:solidFill>
                  <a:latin typeface="Georgia" pitchFamily="18" charset="0"/>
                </a:rPr>
                <a:t>2010 r. </a:t>
              </a:r>
            </a:p>
            <a:p>
              <a:pPr marL="261938" lvl="1" indent="-26035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endParaRPr lang="pl-PL" dirty="0">
                <a:solidFill>
                  <a:schemeClr val="accent1"/>
                </a:solidFill>
                <a:latin typeface="Georgia" pitchFamily="18" charset="0"/>
              </a:endParaRPr>
            </a:p>
          </p:txBody>
        </p:sp>
        <p:sp>
          <p:nvSpPr>
            <p:cNvPr id="1152007" name="Text Box 7"/>
            <p:cNvSpPr txBox="1">
              <a:spLocks noChangeArrowheads="1"/>
            </p:cNvSpPr>
            <p:nvPr/>
          </p:nvSpPr>
          <p:spPr bwMode="gray">
            <a:xfrm>
              <a:off x="4275492" y="2187575"/>
              <a:ext cx="722265" cy="1319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64800" tIns="0" rIns="0" bIns="0"/>
            <a:lstStyle/>
            <a:p>
              <a:pPr>
                <a:spcBef>
                  <a:spcPct val="0"/>
                </a:spcBef>
                <a:spcAft>
                  <a:spcPct val="0"/>
                </a:spcAft>
              </a:pPr>
              <a:endParaRPr lang="pl-PL" sz="8000" dirty="0">
                <a:solidFill>
                  <a:schemeClr val="accent1"/>
                </a:solidFill>
                <a:latin typeface="Georgia" pitchFamily="18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pl-PL" dirty="0" smtClean="0"/>
              <a:t>3 czerwca 2015 r. </a:t>
            </a:r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/>
              <a:t>Wzrost zadowolenia z systemu</a:t>
            </a:r>
            <a:r>
              <a:rPr lang="pl-PL" dirty="0"/>
              <a:t> </a:t>
            </a:r>
            <a:r>
              <a:rPr lang="pl-PL" dirty="0" smtClean="0"/>
              <a:t>pośród ankietowanych</a:t>
            </a:r>
            <a:endParaRPr lang="pl-PL" i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l-PL" sz="2400" dirty="0"/>
              <a:t>W 2010 r. i 2015 r. odpowiednio 44%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63% </a:t>
            </a:r>
            <a:r>
              <a:rPr lang="pl-PL" sz="2400" dirty="0" smtClean="0"/>
              <a:t>spośród </a:t>
            </a:r>
            <a:r>
              <a:rPr lang="pl-PL" sz="2400" dirty="0"/>
              <a:t>wszystkich ankietowanych </a:t>
            </a:r>
            <a:r>
              <a:rPr lang="pl-PL" sz="2400" dirty="0" smtClean="0"/>
              <a:t>zadeklarowało chęć </a:t>
            </a:r>
            <a:r>
              <a:rPr lang="pl-PL" sz="2400" dirty="0"/>
              <a:t>ponownego skorzystania z e-Deklaracji w nadchodzącym roku.</a:t>
            </a:r>
            <a:endParaRPr lang="pl-PL" sz="2400" dirty="0" smtClean="0"/>
          </a:p>
          <a:p>
            <a:endParaRPr lang="pl-PL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752600"/>
            <a:ext cx="2598738" cy="12241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108000" tIns="0" rIns="0" bIns="0" rtlCol="0">
            <a:noAutofit/>
          </a:bodyPr>
          <a:lstStyle/>
          <a:p>
            <a:r>
              <a:rPr lang="pl-PL" sz="3200" dirty="0" smtClean="0">
                <a:solidFill>
                  <a:schemeClr val="tx2"/>
                </a:solidFill>
                <a:latin typeface="Georgia" pitchFamily="18" charset="0"/>
              </a:rPr>
              <a:t>2010</a:t>
            </a:r>
          </a:p>
          <a:p>
            <a:r>
              <a:rPr lang="pl-PL" sz="3600" b="1" i="1" dirty="0" smtClean="0">
                <a:solidFill>
                  <a:schemeClr val="tx2"/>
                </a:solidFill>
                <a:latin typeface="Georgia" pitchFamily="18" charset="0"/>
              </a:rPr>
              <a:t>44%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3212976"/>
            <a:ext cx="2598738" cy="12241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108000" tIns="0" rIns="0" bIns="0" rtlCol="0">
            <a:noAutofit/>
          </a:bodyPr>
          <a:lstStyle/>
          <a:p>
            <a:r>
              <a:rPr lang="pl-PL" sz="3200" dirty="0" smtClean="0">
                <a:solidFill>
                  <a:schemeClr val="tx2"/>
                </a:solidFill>
                <a:latin typeface="Georgia" pitchFamily="18" charset="0"/>
              </a:rPr>
              <a:t>2015</a:t>
            </a:r>
          </a:p>
          <a:p>
            <a:r>
              <a:rPr lang="pl-PL" sz="3600" b="1" i="1" dirty="0" smtClean="0">
                <a:solidFill>
                  <a:schemeClr val="tx2"/>
                </a:solidFill>
                <a:latin typeface="Georgia" pitchFamily="18" charset="0"/>
              </a:rPr>
              <a:t>63%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pl-PL" dirty="0" smtClean="0"/>
              <a:t>3 czerwca 2015 r. </a:t>
            </a:r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85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PYRIGHT" val="Templeton &amp; Webster GmbH"/>
  <p:tag name="MASTERVERSION" val="1_1"/>
  <p:tag name="SLIDEMODDATE" val="27.02.05"/>
  <p:tag name="S_LAYOUT" val="CENTER"/>
</p:tagLst>
</file>

<file path=ppt/theme/theme1.xml><?xml version="1.0" encoding="utf-8"?>
<a:theme xmlns:a="http://schemas.openxmlformats.org/drawingml/2006/main" name="PwC Presentation Maroon">
  <a:themeElements>
    <a:clrScheme name="PwC Red">
      <a:dk1>
        <a:srgbClr val="000000"/>
      </a:dk1>
      <a:lt1>
        <a:srgbClr val="FFFFFF"/>
      </a:lt1>
      <a:dk2>
        <a:srgbClr val="E0301E"/>
      </a:dk2>
      <a:lt2>
        <a:srgbClr val="FFFFFF"/>
      </a:lt2>
      <a:accent1>
        <a:srgbClr val="E0301E"/>
      </a:accent1>
      <a:accent2>
        <a:srgbClr val="A32020"/>
      </a:accent2>
      <a:accent3>
        <a:srgbClr val="DB536A"/>
      </a:accent3>
      <a:accent4>
        <a:srgbClr val="602320"/>
      </a:accent4>
      <a:accent5>
        <a:srgbClr val="FFB600"/>
      </a:accent5>
      <a:accent6>
        <a:srgbClr val="DC6900"/>
      </a:accent6>
      <a:hlink>
        <a:srgbClr val="E0301E"/>
      </a:hlink>
      <a:folHlink>
        <a:srgbClr val="E0301E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wC Burgundy">
    <a:dk1>
      <a:srgbClr val="000000"/>
    </a:dk1>
    <a:lt1>
      <a:srgbClr val="FFFFFF"/>
    </a:lt1>
    <a:dk2>
      <a:srgbClr val="A32020"/>
    </a:dk2>
    <a:lt2>
      <a:srgbClr val="FFFFFF"/>
    </a:lt2>
    <a:accent1>
      <a:srgbClr val="A32020"/>
    </a:accent1>
    <a:accent2>
      <a:srgbClr val="E0301E"/>
    </a:accent2>
    <a:accent3>
      <a:srgbClr val="602320"/>
    </a:accent3>
    <a:accent4>
      <a:srgbClr val="DB536A"/>
    </a:accent4>
    <a:accent5>
      <a:srgbClr val="DC6900"/>
    </a:accent5>
    <a:accent6>
      <a:srgbClr val="FFB600"/>
    </a:accent6>
    <a:hlink>
      <a:srgbClr val="A32020"/>
    </a:hlink>
    <a:folHlink>
      <a:srgbClr val="A32020"/>
    </a:folHlink>
  </a:clrScheme>
  <a:fontScheme name="PwC">
    <a:majorFont>
      <a:latin typeface="Georgia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wC Burgundy">
    <a:dk1>
      <a:srgbClr val="000000"/>
    </a:dk1>
    <a:lt1>
      <a:srgbClr val="FFFFFF"/>
    </a:lt1>
    <a:dk2>
      <a:srgbClr val="A32020"/>
    </a:dk2>
    <a:lt2>
      <a:srgbClr val="FFFFFF"/>
    </a:lt2>
    <a:accent1>
      <a:srgbClr val="A32020"/>
    </a:accent1>
    <a:accent2>
      <a:srgbClr val="E0301E"/>
    </a:accent2>
    <a:accent3>
      <a:srgbClr val="602320"/>
    </a:accent3>
    <a:accent4>
      <a:srgbClr val="DB536A"/>
    </a:accent4>
    <a:accent5>
      <a:srgbClr val="DC6900"/>
    </a:accent5>
    <a:accent6>
      <a:srgbClr val="FFB600"/>
    </a:accent6>
    <a:hlink>
      <a:srgbClr val="A32020"/>
    </a:hlink>
    <a:folHlink>
      <a:srgbClr val="A32020"/>
    </a:folHlink>
  </a:clrScheme>
  <a:fontScheme name="PwC">
    <a:majorFont>
      <a:latin typeface="Georgia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wC Orange">
    <a:dk1>
      <a:srgbClr val="000000"/>
    </a:dk1>
    <a:lt1>
      <a:srgbClr val="FFFFFF"/>
    </a:lt1>
    <a:dk2>
      <a:srgbClr val="DC6900"/>
    </a:dk2>
    <a:lt2>
      <a:srgbClr val="FFFFFF"/>
    </a:lt2>
    <a:accent1>
      <a:srgbClr val="DC6900"/>
    </a:accent1>
    <a:accent2>
      <a:srgbClr val="FFB600"/>
    </a:accent2>
    <a:accent3>
      <a:srgbClr val="602320"/>
    </a:accent3>
    <a:accent4>
      <a:srgbClr val="DB536A"/>
    </a:accent4>
    <a:accent5>
      <a:srgbClr val="A32020"/>
    </a:accent5>
    <a:accent6>
      <a:srgbClr val="E0301E"/>
    </a:accent6>
    <a:hlink>
      <a:srgbClr val="DC6900"/>
    </a:hlink>
    <a:folHlink>
      <a:srgbClr val="DC6900"/>
    </a:folHlink>
  </a:clrScheme>
  <a:fontScheme name="PwC">
    <a:majorFont>
      <a:latin typeface="Georgia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wC Orange">
    <a:dk1>
      <a:srgbClr val="000000"/>
    </a:dk1>
    <a:lt1>
      <a:srgbClr val="FFFFFF"/>
    </a:lt1>
    <a:dk2>
      <a:srgbClr val="DC6900"/>
    </a:dk2>
    <a:lt2>
      <a:srgbClr val="FFFFFF"/>
    </a:lt2>
    <a:accent1>
      <a:srgbClr val="DC6900"/>
    </a:accent1>
    <a:accent2>
      <a:srgbClr val="FFB600"/>
    </a:accent2>
    <a:accent3>
      <a:srgbClr val="602320"/>
    </a:accent3>
    <a:accent4>
      <a:srgbClr val="DB536A"/>
    </a:accent4>
    <a:accent5>
      <a:srgbClr val="A32020"/>
    </a:accent5>
    <a:accent6>
      <a:srgbClr val="E0301E"/>
    </a:accent6>
    <a:hlink>
      <a:srgbClr val="DC6900"/>
    </a:hlink>
    <a:folHlink>
      <a:srgbClr val="DC6900"/>
    </a:folHlink>
  </a:clrScheme>
  <a:fontScheme name="PwC">
    <a:majorFont>
      <a:latin typeface="Georgia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1753</TotalTime>
  <Words>370</Words>
  <Application>Microsoft Office PowerPoint</Application>
  <PresentationFormat>On-screen Show (4:3)</PresentationFormat>
  <Paragraphs>80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PwC Presentation Maroon</vt:lpstr>
      <vt:lpstr>PowerPoint Presentation</vt:lpstr>
      <vt:lpstr>Dynamiczny wzrost liczby złożonych e-Deklaracji lata 2010-2015 </vt:lpstr>
      <vt:lpstr>Wzrost liczby e-Deklaracji w latach 2008-2015</vt:lpstr>
      <vt:lpstr>Zalety systemu e-Deklaracje</vt:lpstr>
      <vt:lpstr>e-Deklaracje najpopularniejsze w przedziale wiekowym 25-44</vt:lpstr>
      <vt:lpstr>e-Deklaracje najpopularniejsze wśród osób  z wyższym wykształceniem</vt:lpstr>
      <vt:lpstr>Świadomość skorzystania z e-Deklaracji </vt:lpstr>
      <vt:lpstr>Przejrzystość systemu w 2010 r. i 2015 r. </vt:lpstr>
      <vt:lpstr>Wzrost zadowolenia z systemu pośród ankietowanych</vt:lpstr>
      <vt:lpstr>Przyszłość systemu e-Deklaracje</vt:lpstr>
      <vt:lpstr>Najważniejsze wnioski i rekomendacje</vt:lpstr>
      <vt:lpstr>Dziękujemy za uwagę</vt:lpstr>
    </vt:vector>
  </TitlesOfParts>
  <Company>PricewaterhouseCoopers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Badanie preferencji podatników PIT w zakresie zeznań podatkowych</dc:title>
  <dc:creator>Katarzyna Bronzewska</dc:creator>
  <cp:lastModifiedBy>Marcin Sidelnik</cp:lastModifiedBy>
  <cp:revision>36</cp:revision>
  <cp:lastPrinted>2015-06-02T09:25:22Z</cp:lastPrinted>
  <dcterms:created xsi:type="dcterms:W3CDTF">2015-05-19T07:58:50Z</dcterms:created>
  <dcterms:modified xsi:type="dcterms:W3CDTF">2015-06-03T04:13:44Z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B template version">
    <vt:lpwstr>6</vt:lpwstr>
  </property>
  <property fmtid="{D5CDD505-2E9C-101B-9397-08002B2CF9AE}" pid="3" name="TB template type">
    <vt:lpwstr>Onscreen</vt:lpwstr>
  </property>
  <property fmtid="{D5CDD505-2E9C-101B-9397-08002B2CF9AE}" pid="4" name="Template created by">
    <vt:lpwstr>PwC</vt:lpwstr>
  </property>
  <property fmtid="{D5CDD505-2E9C-101B-9397-08002B2CF9AE}" pid="5" name="Template version">
    <vt:lpwstr>5</vt:lpwstr>
  </property>
</Properties>
</file>