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72" r:id="rId4"/>
    <p:sldId id="259" r:id="rId5"/>
    <p:sldId id="260" r:id="rId6"/>
    <p:sldId id="279" r:id="rId7"/>
  </p:sldIdLst>
  <p:sldSz cx="9144000" cy="6858000" type="screen4x3"/>
  <p:notesSz cx="67849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41" autoAdjust="0"/>
    <p:restoredTop sz="95367" autoAdjust="0"/>
  </p:normalViewPr>
  <p:slideViewPr>
    <p:cSldViewPr snapToGrid="0"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54" y="-96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94B44-4B48-4873-A7CA-F40E0DB47BA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818F752-6C4E-4B43-9EE1-A4BF9D52A525}">
      <dgm:prSet custT="1"/>
      <dgm:spPr>
        <a:xfrm>
          <a:off x="3168331" y="0"/>
          <a:ext cx="4536005" cy="472320"/>
        </a:xfr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gm:spPr>
      <dgm:t>
        <a:bodyPr/>
        <a:lstStyle/>
        <a:p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8471D835-928D-46F3-9E86-29D1209E8BD5}" type="parTrans" cxnId="{B9DF1CA0-152C-46FA-9B16-070D55ED650C}">
      <dgm:prSet/>
      <dgm:spPr/>
      <dgm:t>
        <a:bodyPr/>
        <a:lstStyle/>
        <a:p>
          <a:endParaRPr lang="pl-PL"/>
        </a:p>
      </dgm:t>
    </dgm:pt>
    <dgm:pt modelId="{1A53D17E-7FFA-4E80-82BC-8C858EB7FC2E}" type="sibTrans" cxnId="{B9DF1CA0-152C-46FA-9B16-070D55ED650C}">
      <dgm:prSet/>
      <dgm:spPr/>
      <dgm:t>
        <a:bodyPr/>
        <a:lstStyle/>
        <a:p>
          <a:endParaRPr lang="pl-PL"/>
        </a:p>
      </dgm:t>
    </dgm:pt>
    <dgm:pt modelId="{7925BE79-5C2A-4B15-9D9E-18B32505831C}">
      <dgm:prSet/>
      <dgm:spPr/>
      <dgm:t>
        <a:bodyPr/>
        <a:lstStyle/>
        <a:p>
          <a:endParaRPr lang="pl-PL" dirty="0"/>
        </a:p>
      </dgm:t>
    </dgm:pt>
    <dgm:pt modelId="{1A3698CC-55F3-422E-AB7F-E721A9177DA3}" type="parTrans" cxnId="{F3F78CF7-8714-475B-90A9-005EC3038DF3}">
      <dgm:prSet/>
      <dgm:spPr/>
      <dgm:t>
        <a:bodyPr/>
        <a:lstStyle/>
        <a:p>
          <a:endParaRPr lang="pl-PL"/>
        </a:p>
      </dgm:t>
    </dgm:pt>
    <dgm:pt modelId="{CD25BA5E-2847-4F86-AEEE-CEC95700E988}" type="sibTrans" cxnId="{F3F78CF7-8714-475B-90A9-005EC3038DF3}">
      <dgm:prSet/>
      <dgm:spPr/>
      <dgm:t>
        <a:bodyPr/>
        <a:lstStyle/>
        <a:p>
          <a:endParaRPr lang="pl-PL"/>
        </a:p>
      </dgm:t>
    </dgm:pt>
    <dgm:pt modelId="{4D17F51D-EF57-4DCA-AE7D-69A5F09202EB}" type="pres">
      <dgm:prSet presAssocID="{25D94B44-4B48-4873-A7CA-F40E0DB47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862D80-9996-44E7-AB9E-3353B43B1D0D}" type="pres">
      <dgm:prSet presAssocID="{7818F752-6C4E-4B43-9EE1-A4BF9D52A525}" presName="parentLin" presStyleCnt="0"/>
      <dgm:spPr/>
    </dgm:pt>
    <dgm:pt modelId="{6DF629FF-7297-49D2-8D5A-CD79BB8B044C}" type="pres">
      <dgm:prSet presAssocID="{7818F752-6C4E-4B43-9EE1-A4BF9D52A525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BD15A4F4-6DB1-41D7-BEE2-985F6CF6F1AE}" type="pres">
      <dgm:prSet presAssocID="{7818F752-6C4E-4B43-9EE1-A4BF9D52A525}" presName="parentText" presStyleLbl="node1" presStyleIdx="0" presStyleCnt="1" custScaleX="111225" custScaleY="46280" custLinFactX="14707" custLinFactNeighborX="100000" custLinFactNeighborY="-3001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6144B0-E92C-45C5-A865-F78BABEBEF7E}" type="pres">
      <dgm:prSet presAssocID="{7818F752-6C4E-4B43-9EE1-A4BF9D52A525}" presName="negativeSpace" presStyleCnt="0"/>
      <dgm:spPr/>
    </dgm:pt>
    <dgm:pt modelId="{D8A58885-1272-4A3E-9280-6CDFD471A1F8}" type="pres">
      <dgm:prSet presAssocID="{7818F752-6C4E-4B43-9EE1-A4BF9D52A525}" presName="childText" presStyleLbl="conFgAcc1" presStyleIdx="0" presStyleCnt="1" custScaleX="90310" custScaleY="335756" custLinFactNeighborX="7898" custLinFactNeighborY="57703">
        <dgm:presLayoutVars>
          <dgm:bulletEnabled val="1"/>
        </dgm:presLayoutVars>
      </dgm:prSet>
      <dgm:spPr>
        <a:xfrm>
          <a:off x="3168383" y="0"/>
          <a:ext cx="4535971" cy="674049"/>
        </a:xfrm>
        <a:prstGeom prst="rect">
          <a:avLst/>
        </a:prstGeom>
      </dgm:spPr>
      <dgm:t>
        <a:bodyPr/>
        <a:lstStyle/>
        <a:p>
          <a:endParaRPr lang="pl-PL"/>
        </a:p>
      </dgm:t>
    </dgm:pt>
  </dgm:ptLst>
  <dgm:cxnLst>
    <dgm:cxn modelId="{B9DF1CA0-152C-46FA-9B16-070D55ED650C}" srcId="{25D94B44-4B48-4873-A7CA-F40E0DB47BAC}" destId="{7818F752-6C4E-4B43-9EE1-A4BF9D52A525}" srcOrd="0" destOrd="0" parTransId="{8471D835-928D-46F3-9E86-29D1209E8BD5}" sibTransId="{1A53D17E-7FFA-4E80-82BC-8C858EB7FC2E}"/>
    <dgm:cxn modelId="{446408E3-38A7-44DE-86B4-E6E9C4409B89}" type="presOf" srcId="{7818F752-6C4E-4B43-9EE1-A4BF9D52A525}" destId="{6DF629FF-7297-49D2-8D5A-CD79BB8B044C}" srcOrd="0" destOrd="0" presId="urn:microsoft.com/office/officeart/2005/8/layout/list1"/>
    <dgm:cxn modelId="{C974EB41-316F-41F7-B4A9-2F568547901E}" type="presOf" srcId="{7925BE79-5C2A-4B15-9D9E-18B32505831C}" destId="{D8A58885-1272-4A3E-9280-6CDFD471A1F8}" srcOrd="0" destOrd="0" presId="urn:microsoft.com/office/officeart/2005/8/layout/list1"/>
    <dgm:cxn modelId="{F3F78CF7-8714-475B-90A9-005EC3038DF3}" srcId="{7818F752-6C4E-4B43-9EE1-A4BF9D52A525}" destId="{7925BE79-5C2A-4B15-9D9E-18B32505831C}" srcOrd="0" destOrd="0" parTransId="{1A3698CC-55F3-422E-AB7F-E721A9177DA3}" sibTransId="{CD25BA5E-2847-4F86-AEEE-CEC95700E988}"/>
    <dgm:cxn modelId="{4C3FBA2D-1DAE-4D8A-8602-49DF350B6052}" type="presOf" srcId="{7818F752-6C4E-4B43-9EE1-A4BF9D52A525}" destId="{BD15A4F4-6DB1-41D7-BEE2-985F6CF6F1AE}" srcOrd="1" destOrd="0" presId="urn:microsoft.com/office/officeart/2005/8/layout/list1"/>
    <dgm:cxn modelId="{9FFF06FB-090F-43DC-91C0-9F1CEE5BB398}" type="presOf" srcId="{25D94B44-4B48-4873-A7CA-F40E0DB47BAC}" destId="{4D17F51D-EF57-4DCA-AE7D-69A5F09202EB}" srcOrd="0" destOrd="0" presId="urn:microsoft.com/office/officeart/2005/8/layout/list1"/>
    <dgm:cxn modelId="{0BF5BC27-DFA0-4338-8557-D4D6AA4E2EDE}" type="presParOf" srcId="{4D17F51D-EF57-4DCA-AE7D-69A5F09202EB}" destId="{B7862D80-9996-44E7-AB9E-3353B43B1D0D}" srcOrd="0" destOrd="0" presId="urn:microsoft.com/office/officeart/2005/8/layout/list1"/>
    <dgm:cxn modelId="{917540A3-C04A-4E86-9506-862036E63612}" type="presParOf" srcId="{B7862D80-9996-44E7-AB9E-3353B43B1D0D}" destId="{6DF629FF-7297-49D2-8D5A-CD79BB8B044C}" srcOrd="0" destOrd="0" presId="urn:microsoft.com/office/officeart/2005/8/layout/list1"/>
    <dgm:cxn modelId="{86C47375-B4AD-47E8-8263-C9F82EA99A3C}" type="presParOf" srcId="{B7862D80-9996-44E7-AB9E-3353B43B1D0D}" destId="{BD15A4F4-6DB1-41D7-BEE2-985F6CF6F1AE}" srcOrd="1" destOrd="0" presId="urn:microsoft.com/office/officeart/2005/8/layout/list1"/>
    <dgm:cxn modelId="{B3B5188E-6DE7-4059-A6B1-A167DB50E283}" type="presParOf" srcId="{4D17F51D-EF57-4DCA-AE7D-69A5F09202EB}" destId="{986144B0-E92C-45C5-A865-F78BABEBEF7E}" srcOrd="1" destOrd="0" presId="urn:microsoft.com/office/officeart/2005/8/layout/list1"/>
    <dgm:cxn modelId="{7F582800-FE52-4100-88D1-DE64D76E4C14}" type="presParOf" srcId="{4D17F51D-EF57-4DCA-AE7D-69A5F09202EB}" destId="{D8A58885-1272-4A3E-9280-6CDFD471A1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94B44-4B48-4873-A7CA-F40E0DB47BA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818F752-6C4E-4B43-9EE1-A4BF9D52A525}">
      <dgm:prSet custT="1"/>
      <dgm:spPr>
        <a:xfrm>
          <a:off x="3168331" y="0"/>
          <a:ext cx="4536005" cy="472320"/>
        </a:xfr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gm:spPr>
      <dgm:t>
        <a:bodyPr/>
        <a:lstStyle/>
        <a:p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8471D835-928D-46F3-9E86-29D1209E8BD5}" type="parTrans" cxnId="{B9DF1CA0-152C-46FA-9B16-070D55ED650C}">
      <dgm:prSet/>
      <dgm:spPr/>
      <dgm:t>
        <a:bodyPr/>
        <a:lstStyle/>
        <a:p>
          <a:endParaRPr lang="pl-PL"/>
        </a:p>
      </dgm:t>
    </dgm:pt>
    <dgm:pt modelId="{1A53D17E-7FFA-4E80-82BC-8C858EB7FC2E}" type="sibTrans" cxnId="{B9DF1CA0-152C-46FA-9B16-070D55ED650C}">
      <dgm:prSet/>
      <dgm:spPr/>
      <dgm:t>
        <a:bodyPr/>
        <a:lstStyle/>
        <a:p>
          <a:endParaRPr lang="pl-PL"/>
        </a:p>
      </dgm:t>
    </dgm:pt>
    <dgm:pt modelId="{7925BE79-5C2A-4B15-9D9E-18B32505831C}">
      <dgm:prSet/>
      <dgm:spPr/>
      <dgm:t>
        <a:bodyPr/>
        <a:lstStyle/>
        <a:p>
          <a:endParaRPr lang="pl-PL" dirty="0"/>
        </a:p>
      </dgm:t>
    </dgm:pt>
    <dgm:pt modelId="{1A3698CC-55F3-422E-AB7F-E721A9177DA3}" type="parTrans" cxnId="{F3F78CF7-8714-475B-90A9-005EC3038DF3}">
      <dgm:prSet/>
      <dgm:spPr/>
      <dgm:t>
        <a:bodyPr/>
        <a:lstStyle/>
        <a:p>
          <a:endParaRPr lang="pl-PL"/>
        </a:p>
      </dgm:t>
    </dgm:pt>
    <dgm:pt modelId="{CD25BA5E-2847-4F86-AEEE-CEC95700E988}" type="sibTrans" cxnId="{F3F78CF7-8714-475B-90A9-005EC3038DF3}">
      <dgm:prSet/>
      <dgm:spPr/>
      <dgm:t>
        <a:bodyPr/>
        <a:lstStyle/>
        <a:p>
          <a:endParaRPr lang="pl-PL"/>
        </a:p>
      </dgm:t>
    </dgm:pt>
    <dgm:pt modelId="{4D17F51D-EF57-4DCA-AE7D-69A5F09202EB}" type="pres">
      <dgm:prSet presAssocID="{25D94B44-4B48-4873-A7CA-F40E0DB47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862D80-9996-44E7-AB9E-3353B43B1D0D}" type="pres">
      <dgm:prSet presAssocID="{7818F752-6C4E-4B43-9EE1-A4BF9D52A525}" presName="parentLin" presStyleCnt="0"/>
      <dgm:spPr/>
    </dgm:pt>
    <dgm:pt modelId="{6DF629FF-7297-49D2-8D5A-CD79BB8B044C}" type="pres">
      <dgm:prSet presAssocID="{7818F752-6C4E-4B43-9EE1-A4BF9D52A525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BD15A4F4-6DB1-41D7-BEE2-985F6CF6F1AE}" type="pres">
      <dgm:prSet presAssocID="{7818F752-6C4E-4B43-9EE1-A4BF9D52A525}" presName="parentText" presStyleLbl="node1" presStyleIdx="0" presStyleCnt="1" custScaleX="111225" custScaleY="46280" custLinFactX="14707" custLinFactNeighborX="100000" custLinFactNeighborY="-3001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6144B0-E92C-45C5-A865-F78BABEBEF7E}" type="pres">
      <dgm:prSet presAssocID="{7818F752-6C4E-4B43-9EE1-A4BF9D52A525}" presName="negativeSpace" presStyleCnt="0"/>
      <dgm:spPr/>
    </dgm:pt>
    <dgm:pt modelId="{D8A58885-1272-4A3E-9280-6CDFD471A1F8}" type="pres">
      <dgm:prSet presAssocID="{7818F752-6C4E-4B43-9EE1-A4BF9D52A525}" presName="childText" presStyleLbl="conFgAcc1" presStyleIdx="0" presStyleCnt="1" custScaleX="90310" custScaleY="335756" custLinFactNeighborX="7898" custLinFactNeighborY="54880">
        <dgm:presLayoutVars>
          <dgm:bulletEnabled val="1"/>
        </dgm:presLayoutVars>
      </dgm:prSet>
      <dgm:spPr>
        <a:xfrm>
          <a:off x="3168383" y="0"/>
          <a:ext cx="4535971" cy="674049"/>
        </a:xfrm>
        <a:prstGeom prst="rect">
          <a:avLst/>
        </a:prstGeom>
      </dgm:spPr>
      <dgm:t>
        <a:bodyPr/>
        <a:lstStyle/>
        <a:p>
          <a:endParaRPr lang="pl-PL"/>
        </a:p>
      </dgm:t>
    </dgm:pt>
  </dgm:ptLst>
  <dgm:cxnLst>
    <dgm:cxn modelId="{B9DF1CA0-152C-46FA-9B16-070D55ED650C}" srcId="{25D94B44-4B48-4873-A7CA-F40E0DB47BAC}" destId="{7818F752-6C4E-4B43-9EE1-A4BF9D52A525}" srcOrd="0" destOrd="0" parTransId="{8471D835-928D-46F3-9E86-29D1209E8BD5}" sibTransId="{1A53D17E-7FFA-4E80-82BC-8C858EB7FC2E}"/>
    <dgm:cxn modelId="{0EE0FAB8-5CE7-4422-A598-A92CC71179F0}" type="presOf" srcId="{25D94B44-4B48-4873-A7CA-F40E0DB47BAC}" destId="{4D17F51D-EF57-4DCA-AE7D-69A5F09202EB}" srcOrd="0" destOrd="0" presId="urn:microsoft.com/office/officeart/2005/8/layout/list1"/>
    <dgm:cxn modelId="{CFC50B64-D342-4B43-8AA1-4258595C15EE}" type="presOf" srcId="{7818F752-6C4E-4B43-9EE1-A4BF9D52A525}" destId="{6DF629FF-7297-49D2-8D5A-CD79BB8B044C}" srcOrd="0" destOrd="0" presId="urn:microsoft.com/office/officeart/2005/8/layout/list1"/>
    <dgm:cxn modelId="{22614B54-8C6C-4D29-95E7-7B62DE6C39E4}" type="presOf" srcId="{7818F752-6C4E-4B43-9EE1-A4BF9D52A525}" destId="{BD15A4F4-6DB1-41D7-BEE2-985F6CF6F1AE}" srcOrd="1" destOrd="0" presId="urn:microsoft.com/office/officeart/2005/8/layout/list1"/>
    <dgm:cxn modelId="{1363C17F-B15E-4C9E-9E17-F755849D6D9D}" type="presOf" srcId="{7925BE79-5C2A-4B15-9D9E-18B32505831C}" destId="{D8A58885-1272-4A3E-9280-6CDFD471A1F8}" srcOrd="0" destOrd="0" presId="urn:microsoft.com/office/officeart/2005/8/layout/list1"/>
    <dgm:cxn modelId="{F3F78CF7-8714-475B-90A9-005EC3038DF3}" srcId="{7818F752-6C4E-4B43-9EE1-A4BF9D52A525}" destId="{7925BE79-5C2A-4B15-9D9E-18B32505831C}" srcOrd="0" destOrd="0" parTransId="{1A3698CC-55F3-422E-AB7F-E721A9177DA3}" sibTransId="{CD25BA5E-2847-4F86-AEEE-CEC95700E988}"/>
    <dgm:cxn modelId="{B8A9B2A7-AA01-4612-8726-1043F73EB8C8}" type="presParOf" srcId="{4D17F51D-EF57-4DCA-AE7D-69A5F09202EB}" destId="{B7862D80-9996-44E7-AB9E-3353B43B1D0D}" srcOrd="0" destOrd="0" presId="urn:microsoft.com/office/officeart/2005/8/layout/list1"/>
    <dgm:cxn modelId="{ED130F52-821B-457E-B892-C6DCB0DE739B}" type="presParOf" srcId="{B7862D80-9996-44E7-AB9E-3353B43B1D0D}" destId="{6DF629FF-7297-49D2-8D5A-CD79BB8B044C}" srcOrd="0" destOrd="0" presId="urn:microsoft.com/office/officeart/2005/8/layout/list1"/>
    <dgm:cxn modelId="{604B30D8-3E07-4A1F-B198-77429E734301}" type="presParOf" srcId="{B7862D80-9996-44E7-AB9E-3353B43B1D0D}" destId="{BD15A4F4-6DB1-41D7-BEE2-985F6CF6F1AE}" srcOrd="1" destOrd="0" presId="urn:microsoft.com/office/officeart/2005/8/layout/list1"/>
    <dgm:cxn modelId="{85F827BA-7DC6-4103-B5FE-1C2C29C7CDCE}" type="presParOf" srcId="{4D17F51D-EF57-4DCA-AE7D-69A5F09202EB}" destId="{986144B0-E92C-45C5-A865-F78BABEBEF7E}" srcOrd="1" destOrd="0" presId="urn:microsoft.com/office/officeart/2005/8/layout/list1"/>
    <dgm:cxn modelId="{20C736CB-F7C5-4C3A-9379-A1AFD294AA08}" type="presParOf" srcId="{4D17F51D-EF57-4DCA-AE7D-69A5F09202EB}" destId="{D8A58885-1272-4A3E-9280-6CDFD471A1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D94B44-4B48-4873-A7CA-F40E0DB47BA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818F752-6C4E-4B43-9EE1-A4BF9D52A525}">
      <dgm:prSet custT="1"/>
      <dgm:spPr>
        <a:xfrm>
          <a:off x="3168331" y="0"/>
          <a:ext cx="4536005" cy="472320"/>
        </a:xfr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gm:spPr>
      <dgm:t>
        <a:bodyPr/>
        <a:lstStyle/>
        <a:p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8471D835-928D-46F3-9E86-29D1209E8BD5}" type="parTrans" cxnId="{B9DF1CA0-152C-46FA-9B16-070D55ED650C}">
      <dgm:prSet/>
      <dgm:spPr/>
      <dgm:t>
        <a:bodyPr/>
        <a:lstStyle/>
        <a:p>
          <a:endParaRPr lang="pl-PL"/>
        </a:p>
      </dgm:t>
    </dgm:pt>
    <dgm:pt modelId="{1A53D17E-7FFA-4E80-82BC-8C858EB7FC2E}" type="sibTrans" cxnId="{B9DF1CA0-152C-46FA-9B16-070D55ED650C}">
      <dgm:prSet/>
      <dgm:spPr/>
      <dgm:t>
        <a:bodyPr/>
        <a:lstStyle/>
        <a:p>
          <a:endParaRPr lang="pl-PL"/>
        </a:p>
      </dgm:t>
    </dgm:pt>
    <dgm:pt modelId="{7925BE79-5C2A-4B15-9D9E-18B32505831C}">
      <dgm:prSet/>
      <dgm:spPr/>
      <dgm:t>
        <a:bodyPr/>
        <a:lstStyle/>
        <a:p>
          <a:endParaRPr lang="pl-PL" dirty="0"/>
        </a:p>
      </dgm:t>
    </dgm:pt>
    <dgm:pt modelId="{1A3698CC-55F3-422E-AB7F-E721A9177DA3}" type="parTrans" cxnId="{F3F78CF7-8714-475B-90A9-005EC3038DF3}">
      <dgm:prSet/>
      <dgm:spPr/>
      <dgm:t>
        <a:bodyPr/>
        <a:lstStyle/>
        <a:p>
          <a:endParaRPr lang="pl-PL"/>
        </a:p>
      </dgm:t>
    </dgm:pt>
    <dgm:pt modelId="{CD25BA5E-2847-4F86-AEEE-CEC95700E988}" type="sibTrans" cxnId="{F3F78CF7-8714-475B-90A9-005EC3038DF3}">
      <dgm:prSet/>
      <dgm:spPr/>
      <dgm:t>
        <a:bodyPr/>
        <a:lstStyle/>
        <a:p>
          <a:endParaRPr lang="pl-PL"/>
        </a:p>
      </dgm:t>
    </dgm:pt>
    <dgm:pt modelId="{4D17F51D-EF57-4DCA-AE7D-69A5F09202EB}" type="pres">
      <dgm:prSet presAssocID="{25D94B44-4B48-4873-A7CA-F40E0DB47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862D80-9996-44E7-AB9E-3353B43B1D0D}" type="pres">
      <dgm:prSet presAssocID="{7818F752-6C4E-4B43-9EE1-A4BF9D52A525}" presName="parentLin" presStyleCnt="0"/>
      <dgm:spPr/>
    </dgm:pt>
    <dgm:pt modelId="{6DF629FF-7297-49D2-8D5A-CD79BB8B044C}" type="pres">
      <dgm:prSet presAssocID="{7818F752-6C4E-4B43-9EE1-A4BF9D52A525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BD15A4F4-6DB1-41D7-BEE2-985F6CF6F1AE}" type="pres">
      <dgm:prSet presAssocID="{7818F752-6C4E-4B43-9EE1-A4BF9D52A525}" presName="parentText" presStyleLbl="node1" presStyleIdx="0" presStyleCnt="1" custScaleX="111225" custScaleY="46280" custLinFactX="14707" custLinFactNeighborX="100000" custLinFactNeighborY="-3001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6144B0-E92C-45C5-A865-F78BABEBEF7E}" type="pres">
      <dgm:prSet presAssocID="{7818F752-6C4E-4B43-9EE1-A4BF9D52A525}" presName="negativeSpace" presStyleCnt="0"/>
      <dgm:spPr/>
    </dgm:pt>
    <dgm:pt modelId="{D8A58885-1272-4A3E-9280-6CDFD471A1F8}" type="pres">
      <dgm:prSet presAssocID="{7818F752-6C4E-4B43-9EE1-A4BF9D52A525}" presName="childText" presStyleLbl="conFgAcc1" presStyleIdx="0" presStyleCnt="1" custScaleX="90310" custScaleY="335756" custLinFactNeighborX="7898" custLinFactNeighborY="57703">
        <dgm:presLayoutVars>
          <dgm:bulletEnabled val="1"/>
        </dgm:presLayoutVars>
      </dgm:prSet>
      <dgm:spPr>
        <a:xfrm>
          <a:off x="3168383" y="0"/>
          <a:ext cx="4535971" cy="674049"/>
        </a:xfrm>
        <a:prstGeom prst="rect">
          <a:avLst/>
        </a:prstGeom>
      </dgm:spPr>
      <dgm:t>
        <a:bodyPr/>
        <a:lstStyle/>
        <a:p>
          <a:endParaRPr lang="pl-PL"/>
        </a:p>
      </dgm:t>
    </dgm:pt>
  </dgm:ptLst>
  <dgm:cxnLst>
    <dgm:cxn modelId="{B9DF1CA0-152C-46FA-9B16-070D55ED650C}" srcId="{25D94B44-4B48-4873-A7CA-F40E0DB47BAC}" destId="{7818F752-6C4E-4B43-9EE1-A4BF9D52A525}" srcOrd="0" destOrd="0" parTransId="{8471D835-928D-46F3-9E86-29D1209E8BD5}" sibTransId="{1A53D17E-7FFA-4E80-82BC-8C858EB7FC2E}"/>
    <dgm:cxn modelId="{4055E9ED-697D-443A-9768-D4BC965BF446}" type="presOf" srcId="{25D94B44-4B48-4873-A7CA-F40E0DB47BAC}" destId="{4D17F51D-EF57-4DCA-AE7D-69A5F09202EB}" srcOrd="0" destOrd="0" presId="urn:microsoft.com/office/officeart/2005/8/layout/list1"/>
    <dgm:cxn modelId="{F3F78CF7-8714-475B-90A9-005EC3038DF3}" srcId="{7818F752-6C4E-4B43-9EE1-A4BF9D52A525}" destId="{7925BE79-5C2A-4B15-9D9E-18B32505831C}" srcOrd="0" destOrd="0" parTransId="{1A3698CC-55F3-422E-AB7F-E721A9177DA3}" sibTransId="{CD25BA5E-2847-4F86-AEEE-CEC95700E988}"/>
    <dgm:cxn modelId="{489F613C-A4D7-44E1-ABB8-9EC4311EEEBB}" type="presOf" srcId="{7818F752-6C4E-4B43-9EE1-A4BF9D52A525}" destId="{6DF629FF-7297-49D2-8D5A-CD79BB8B044C}" srcOrd="0" destOrd="0" presId="urn:microsoft.com/office/officeart/2005/8/layout/list1"/>
    <dgm:cxn modelId="{6E187907-CB00-4690-A2D3-FA5EB3DF4625}" type="presOf" srcId="{7818F752-6C4E-4B43-9EE1-A4BF9D52A525}" destId="{BD15A4F4-6DB1-41D7-BEE2-985F6CF6F1AE}" srcOrd="1" destOrd="0" presId="urn:microsoft.com/office/officeart/2005/8/layout/list1"/>
    <dgm:cxn modelId="{7888A910-1079-4B99-9357-C30637167B6F}" type="presOf" srcId="{7925BE79-5C2A-4B15-9D9E-18B32505831C}" destId="{D8A58885-1272-4A3E-9280-6CDFD471A1F8}" srcOrd="0" destOrd="0" presId="urn:microsoft.com/office/officeart/2005/8/layout/list1"/>
    <dgm:cxn modelId="{DA723D5A-E560-4355-9041-B095078848C4}" type="presParOf" srcId="{4D17F51D-EF57-4DCA-AE7D-69A5F09202EB}" destId="{B7862D80-9996-44E7-AB9E-3353B43B1D0D}" srcOrd="0" destOrd="0" presId="urn:microsoft.com/office/officeart/2005/8/layout/list1"/>
    <dgm:cxn modelId="{C30AEEE8-8426-43FB-8FF3-E2C62CC462F8}" type="presParOf" srcId="{B7862D80-9996-44E7-AB9E-3353B43B1D0D}" destId="{6DF629FF-7297-49D2-8D5A-CD79BB8B044C}" srcOrd="0" destOrd="0" presId="urn:microsoft.com/office/officeart/2005/8/layout/list1"/>
    <dgm:cxn modelId="{A38EA053-A206-48FF-8337-3B43CD00900E}" type="presParOf" srcId="{B7862D80-9996-44E7-AB9E-3353B43B1D0D}" destId="{BD15A4F4-6DB1-41D7-BEE2-985F6CF6F1AE}" srcOrd="1" destOrd="0" presId="urn:microsoft.com/office/officeart/2005/8/layout/list1"/>
    <dgm:cxn modelId="{5B909064-8208-48DE-BB60-7ABE5B9B7C51}" type="presParOf" srcId="{4D17F51D-EF57-4DCA-AE7D-69A5F09202EB}" destId="{986144B0-E92C-45C5-A865-F78BABEBEF7E}" srcOrd="1" destOrd="0" presId="urn:microsoft.com/office/officeart/2005/8/layout/list1"/>
    <dgm:cxn modelId="{9A33235C-5021-48A0-8978-C59E455FD729}" type="presParOf" srcId="{4D17F51D-EF57-4DCA-AE7D-69A5F09202EB}" destId="{D8A58885-1272-4A3E-9280-6CDFD471A1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D94B44-4B48-4873-A7CA-F40E0DB47BA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818F752-6C4E-4B43-9EE1-A4BF9D52A525}">
      <dgm:prSet custT="1"/>
      <dgm:spPr>
        <a:xfrm>
          <a:off x="3168331" y="0"/>
          <a:ext cx="4536005" cy="472320"/>
        </a:xfr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gm:spPr>
      <dgm:t>
        <a:bodyPr/>
        <a:lstStyle/>
        <a:p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8471D835-928D-46F3-9E86-29D1209E8BD5}" type="parTrans" cxnId="{B9DF1CA0-152C-46FA-9B16-070D55ED650C}">
      <dgm:prSet/>
      <dgm:spPr/>
      <dgm:t>
        <a:bodyPr/>
        <a:lstStyle/>
        <a:p>
          <a:endParaRPr lang="pl-PL"/>
        </a:p>
      </dgm:t>
    </dgm:pt>
    <dgm:pt modelId="{1A53D17E-7FFA-4E80-82BC-8C858EB7FC2E}" type="sibTrans" cxnId="{B9DF1CA0-152C-46FA-9B16-070D55ED650C}">
      <dgm:prSet/>
      <dgm:spPr/>
      <dgm:t>
        <a:bodyPr/>
        <a:lstStyle/>
        <a:p>
          <a:endParaRPr lang="pl-PL"/>
        </a:p>
      </dgm:t>
    </dgm:pt>
    <dgm:pt modelId="{7925BE79-5C2A-4B15-9D9E-18B32505831C}">
      <dgm:prSet/>
      <dgm:spPr/>
      <dgm:t>
        <a:bodyPr/>
        <a:lstStyle/>
        <a:p>
          <a:endParaRPr lang="pl-PL" dirty="0"/>
        </a:p>
      </dgm:t>
    </dgm:pt>
    <dgm:pt modelId="{1A3698CC-55F3-422E-AB7F-E721A9177DA3}" type="parTrans" cxnId="{F3F78CF7-8714-475B-90A9-005EC3038DF3}">
      <dgm:prSet/>
      <dgm:spPr/>
      <dgm:t>
        <a:bodyPr/>
        <a:lstStyle/>
        <a:p>
          <a:endParaRPr lang="pl-PL"/>
        </a:p>
      </dgm:t>
    </dgm:pt>
    <dgm:pt modelId="{CD25BA5E-2847-4F86-AEEE-CEC95700E988}" type="sibTrans" cxnId="{F3F78CF7-8714-475B-90A9-005EC3038DF3}">
      <dgm:prSet/>
      <dgm:spPr/>
      <dgm:t>
        <a:bodyPr/>
        <a:lstStyle/>
        <a:p>
          <a:endParaRPr lang="pl-PL"/>
        </a:p>
      </dgm:t>
    </dgm:pt>
    <dgm:pt modelId="{4D17F51D-EF57-4DCA-AE7D-69A5F09202EB}" type="pres">
      <dgm:prSet presAssocID="{25D94B44-4B48-4873-A7CA-F40E0DB47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862D80-9996-44E7-AB9E-3353B43B1D0D}" type="pres">
      <dgm:prSet presAssocID="{7818F752-6C4E-4B43-9EE1-A4BF9D52A525}" presName="parentLin" presStyleCnt="0"/>
      <dgm:spPr/>
    </dgm:pt>
    <dgm:pt modelId="{6DF629FF-7297-49D2-8D5A-CD79BB8B044C}" type="pres">
      <dgm:prSet presAssocID="{7818F752-6C4E-4B43-9EE1-A4BF9D52A525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BD15A4F4-6DB1-41D7-BEE2-985F6CF6F1AE}" type="pres">
      <dgm:prSet presAssocID="{7818F752-6C4E-4B43-9EE1-A4BF9D52A525}" presName="parentText" presStyleLbl="node1" presStyleIdx="0" presStyleCnt="1" custScaleX="111225" custScaleY="46280" custLinFactX="14707" custLinFactNeighborX="100000" custLinFactNeighborY="-3001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6144B0-E92C-45C5-A865-F78BABEBEF7E}" type="pres">
      <dgm:prSet presAssocID="{7818F752-6C4E-4B43-9EE1-A4BF9D52A525}" presName="negativeSpace" presStyleCnt="0"/>
      <dgm:spPr/>
    </dgm:pt>
    <dgm:pt modelId="{D8A58885-1272-4A3E-9280-6CDFD471A1F8}" type="pres">
      <dgm:prSet presAssocID="{7818F752-6C4E-4B43-9EE1-A4BF9D52A525}" presName="childText" presStyleLbl="conFgAcc1" presStyleIdx="0" presStyleCnt="1" custScaleX="90310" custScaleY="335756" custLinFactNeighborX="7898" custLinFactNeighborY="57703">
        <dgm:presLayoutVars>
          <dgm:bulletEnabled val="1"/>
        </dgm:presLayoutVars>
      </dgm:prSet>
      <dgm:spPr>
        <a:xfrm>
          <a:off x="3168383" y="0"/>
          <a:ext cx="4535971" cy="674049"/>
        </a:xfrm>
        <a:prstGeom prst="rect">
          <a:avLst/>
        </a:prstGeom>
      </dgm:spPr>
      <dgm:t>
        <a:bodyPr/>
        <a:lstStyle/>
        <a:p>
          <a:endParaRPr lang="pl-PL"/>
        </a:p>
      </dgm:t>
    </dgm:pt>
  </dgm:ptLst>
  <dgm:cxnLst>
    <dgm:cxn modelId="{B9DF1CA0-152C-46FA-9B16-070D55ED650C}" srcId="{25D94B44-4B48-4873-A7CA-F40E0DB47BAC}" destId="{7818F752-6C4E-4B43-9EE1-A4BF9D52A525}" srcOrd="0" destOrd="0" parTransId="{8471D835-928D-46F3-9E86-29D1209E8BD5}" sibTransId="{1A53D17E-7FFA-4E80-82BC-8C858EB7FC2E}"/>
    <dgm:cxn modelId="{5730BBE0-34F9-45E4-80B5-AD471E0375EB}" type="presOf" srcId="{7925BE79-5C2A-4B15-9D9E-18B32505831C}" destId="{D8A58885-1272-4A3E-9280-6CDFD471A1F8}" srcOrd="0" destOrd="0" presId="urn:microsoft.com/office/officeart/2005/8/layout/list1"/>
    <dgm:cxn modelId="{B5B19728-EAC1-4DF0-B4E8-776641A18912}" type="presOf" srcId="{25D94B44-4B48-4873-A7CA-F40E0DB47BAC}" destId="{4D17F51D-EF57-4DCA-AE7D-69A5F09202EB}" srcOrd="0" destOrd="0" presId="urn:microsoft.com/office/officeart/2005/8/layout/list1"/>
    <dgm:cxn modelId="{F3F78CF7-8714-475B-90A9-005EC3038DF3}" srcId="{7818F752-6C4E-4B43-9EE1-A4BF9D52A525}" destId="{7925BE79-5C2A-4B15-9D9E-18B32505831C}" srcOrd="0" destOrd="0" parTransId="{1A3698CC-55F3-422E-AB7F-E721A9177DA3}" sibTransId="{CD25BA5E-2847-4F86-AEEE-CEC95700E988}"/>
    <dgm:cxn modelId="{1215201A-9A6D-4540-BE32-15D858FB5F3F}" type="presOf" srcId="{7818F752-6C4E-4B43-9EE1-A4BF9D52A525}" destId="{BD15A4F4-6DB1-41D7-BEE2-985F6CF6F1AE}" srcOrd="1" destOrd="0" presId="urn:microsoft.com/office/officeart/2005/8/layout/list1"/>
    <dgm:cxn modelId="{BAF0A557-A7D9-4122-B873-DBC3FC37C0E5}" type="presOf" srcId="{7818F752-6C4E-4B43-9EE1-A4BF9D52A525}" destId="{6DF629FF-7297-49D2-8D5A-CD79BB8B044C}" srcOrd="0" destOrd="0" presId="urn:microsoft.com/office/officeart/2005/8/layout/list1"/>
    <dgm:cxn modelId="{FBCC067B-1E78-42E0-8BF7-DF7739DBD798}" type="presParOf" srcId="{4D17F51D-EF57-4DCA-AE7D-69A5F09202EB}" destId="{B7862D80-9996-44E7-AB9E-3353B43B1D0D}" srcOrd="0" destOrd="0" presId="urn:microsoft.com/office/officeart/2005/8/layout/list1"/>
    <dgm:cxn modelId="{91D227F3-D648-4D8A-AAF4-29BE800A39B1}" type="presParOf" srcId="{B7862D80-9996-44E7-AB9E-3353B43B1D0D}" destId="{6DF629FF-7297-49D2-8D5A-CD79BB8B044C}" srcOrd="0" destOrd="0" presId="urn:microsoft.com/office/officeart/2005/8/layout/list1"/>
    <dgm:cxn modelId="{D9272EF0-E60F-458A-ADEF-677543A1669F}" type="presParOf" srcId="{B7862D80-9996-44E7-AB9E-3353B43B1D0D}" destId="{BD15A4F4-6DB1-41D7-BEE2-985F6CF6F1AE}" srcOrd="1" destOrd="0" presId="urn:microsoft.com/office/officeart/2005/8/layout/list1"/>
    <dgm:cxn modelId="{969D606B-3711-4BFE-997B-518268480DC2}" type="presParOf" srcId="{4D17F51D-EF57-4DCA-AE7D-69A5F09202EB}" destId="{986144B0-E92C-45C5-A865-F78BABEBEF7E}" srcOrd="1" destOrd="0" presId="urn:microsoft.com/office/officeart/2005/8/layout/list1"/>
    <dgm:cxn modelId="{29D47973-5EC8-4759-8F5A-5041AEC02D4A}" type="presParOf" srcId="{4D17F51D-EF57-4DCA-AE7D-69A5F09202EB}" destId="{D8A58885-1272-4A3E-9280-6CDFD471A1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58885-1272-4A3E-9280-6CDFD471A1F8}">
      <dsp:nvSpPr>
        <dsp:cNvPr id="0" name=""/>
        <dsp:cNvSpPr/>
      </dsp:nvSpPr>
      <dsp:spPr>
        <a:xfrm>
          <a:off x="688150" y="1053044"/>
          <a:ext cx="7868681" cy="549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1353820" rIns="676223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6500" kern="1200" dirty="0"/>
        </a:p>
      </dsp:txBody>
      <dsp:txXfrm>
        <a:off x="688150" y="1053044"/>
        <a:ext cx="7868681" cy="5499683"/>
      </dsp:txXfrm>
    </dsp:sp>
    <dsp:sp modelId="{BD15A4F4-6DB1-41D7-BEE2-985F6CF6F1AE}">
      <dsp:nvSpPr>
        <dsp:cNvPr id="0" name=""/>
        <dsp:cNvSpPr/>
      </dsp:nvSpPr>
      <dsp:spPr>
        <a:xfrm>
          <a:off x="1768288" y="21935"/>
          <a:ext cx="6783699" cy="888020"/>
        </a:xfrm>
        <a:prstGeom prst="roundRect">
          <a:avLst/>
        </a:prstGeo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811638" y="65285"/>
        <a:ext cx="6696999" cy="801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58885-1272-4A3E-9280-6CDFD471A1F8}">
      <dsp:nvSpPr>
        <dsp:cNvPr id="0" name=""/>
        <dsp:cNvSpPr/>
      </dsp:nvSpPr>
      <dsp:spPr>
        <a:xfrm>
          <a:off x="688150" y="1053041"/>
          <a:ext cx="7868681" cy="549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1353820" rIns="676223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6500" kern="1200" dirty="0"/>
        </a:p>
      </dsp:txBody>
      <dsp:txXfrm>
        <a:off x="688150" y="1053041"/>
        <a:ext cx="7868681" cy="5499683"/>
      </dsp:txXfrm>
    </dsp:sp>
    <dsp:sp modelId="{BD15A4F4-6DB1-41D7-BEE2-985F6CF6F1AE}">
      <dsp:nvSpPr>
        <dsp:cNvPr id="0" name=""/>
        <dsp:cNvSpPr/>
      </dsp:nvSpPr>
      <dsp:spPr>
        <a:xfrm>
          <a:off x="1768288" y="21935"/>
          <a:ext cx="6783699" cy="888020"/>
        </a:xfrm>
        <a:prstGeom prst="roundRect">
          <a:avLst/>
        </a:prstGeo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811638" y="65285"/>
        <a:ext cx="6696999" cy="801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58885-1272-4A3E-9280-6CDFD471A1F8}">
      <dsp:nvSpPr>
        <dsp:cNvPr id="0" name=""/>
        <dsp:cNvSpPr/>
      </dsp:nvSpPr>
      <dsp:spPr>
        <a:xfrm>
          <a:off x="688150" y="1053044"/>
          <a:ext cx="7868681" cy="549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1353820" rIns="676223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6500" kern="1200" dirty="0"/>
        </a:p>
      </dsp:txBody>
      <dsp:txXfrm>
        <a:off x="688150" y="1053044"/>
        <a:ext cx="7868681" cy="5499683"/>
      </dsp:txXfrm>
    </dsp:sp>
    <dsp:sp modelId="{BD15A4F4-6DB1-41D7-BEE2-985F6CF6F1AE}">
      <dsp:nvSpPr>
        <dsp:cNvPr id="0" name=""/>
        <dsp:cNvSpPr/>
      </dsp:nvSpPr>
      <dsp:spPr>
        <a:xfrm>
          <a:off x="1768288" y="21935"/>
          <a:ext cx="6783699" cy="888020"/>
        </a:xfrm>
        <a:prstGeom prst="roundRect">
          <a:avLst/>
        </a:prstGeo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811638" y="65285"/>
        <a:ext cx="6696999" cy="801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58885-1272-4A3E-9280-6CDFD471A1F8}">
      <dsp:nvSpPr>
        <dsp:cNvPr id="0" name=""/>
        <dsp:cNvSpPr/>
      </dsp:nvSpPr>
      <dsp:spPr>
        <a:xfrm>
          <a:off x="688150" y="1053044"/>
          <a:ext cx="7868681" cy="549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1353820" rIns="676223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6500" kern="1200" dirty="0"/>
        </a:p>
      </dsp:txBody>
      <dsp:txXfrm>
        <a:off x="688150" y="1053044"/>
        <a:ext cx="7868681" cy="5499683"/>
      </dsp:txXfrm>
    </dsp:sp>
    <dsp:sp modelId="{BD15A4F4-6DB1-41D7-BEE2-985F6CF6F1AE}">
      <dsp:nvSpPr>
        <dsp:cNvPr id="0" name=""/>
        <dsp:cNvSpPr/>
      </dsp:nvSpPr>
      <dsp:spPr>
        <a:xfrm>
          <a:off x="1768288" y="21935"/>
          <a:ext cx="6783699" cy="888020"/>
        </a:xfrm>
        <a:prstGeom prst="roundRect">
          <a:avLst/>
        </a:prstGeom>
        <a:solidFill>
          <a:srgbClr val="558ED5"/>
        </a:solidFill>
        <a:ln w="25400" cap="flat" cmpd="sng" algn="ctr">
          <a:solidFill>
            <a:srgbClr val="558ED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Rozwój katalogu usług cyfrowych dla klientów Administracji Podatkowej i Kontroli Skarbowej w zakresie centralizacji obsługi podatków CIT i VAT oraz obsługi </a:t>
          </a:r>
          <a:b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</a:br>
          <a:r>
            <a:rPr lang="pl-PL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Jednolitego Pliku Kontrolnego </a:t>
          </a:r>
          <a:r>
            <a:rPr lang="pl-PL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(CVP)</a:t>
          </a:r>
          <a:endParaRPr lang="pl-PL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811638" y="65285"/>
        <a:ext cx="6696999" cy="801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3B764-222C-4432-A2D8-4B80AC6734C7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7863" y="4716463"/>
            <a:ext cx="5429250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3338" y="9431338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421BE-880A-4226-A077-0EF64F5FA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726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Zmniejszenie pracochłonności i kosztów</a:t>
            </a:r>
            <a:r>
              <a:rPr lang="pl-PL" baseline="0" dirty="0" smtClean="0"/>
              <a:t> składania informacji</a:t>
            </a:r>
          </a:p>
          <a:p>
            <a:r>
              <a:rPr lang="pl-PL" baseline="0" dirty="0" smtClean="0"/>
              <a:t>Łatwość uzyskiwania niezbędnych dokumentów w tym zaświadczeń</a:t>
            </a:r>
          </a:p>
          <a:p>
            <a:r>
              <a:rPr lang="pl-PL" baseline="0" dirty="0" smtClean="0"/>
              <a:t>Wprowadzenie ułatwień w płatności podatków związanych w wyliczaniem właściwej wysokości płaconego podatku czy przygotowaniem właściwego zestawu informacji, która wpłacie powinna towarzyszyć</a:t>
            </a:r>
          </a:p>
          <a:p>
            <a:r>
              <a:rPr lang="pl-PL" baseline="0" dirty="0" smtClean="0"/>
              <a:t>Bieżący dostęp do informacji o stanie rozliczeń i spraw podatkowych</a:t>
            </a:r>
          </a:p>
          <a:p>
            <a:r>
              <a:rPr lang="pl-PL" baseline="0" dirty="0" smtClean="0"/>
              <a:t>Przedsiębiorcy są za zmniejszeniem częstotliwości kontroli podatkowych nawet za cenę przesłania dodatkowych informacji finansowo-księgowych.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21BE-880A-4226-A077-0EF64F5FABE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62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Bazowa</a:t>
            </a:r>
            <a:r>
              <a:rPr lang="pl-PL" baseline="0" dirty="0" smtClean="0"/>
              <a:t> ilość </a:t>
            </a:r>
            <a:r>
              <a:rPr lang="pl-PL" dirty="0" smtClean="0"/>
              <a:t>VAT to 7,6</a:t>
            </a:r>
            <a:r>
              <a:rPr lang="pl-PL" baseline="0" dirty="0" smtClean="0"/>
              <a:t> mln / 10 mln z 20 mln </a:t>
            </a:r>
            <a:br>
              <a:rPr lang="pl-PL" baseline="0" dirty="0" smtClean="0"/>
            </a:br>
            <a:r>
              <a:rPr lang="pl-PL" baseline="0" dirty="0" smtClean="0"/>
              <a:t>	CIT 93 tys. / 300 tys. z 400 tys.</a:t>
            </a:r>
          </a:p>
          <a:p>
            <a:r>
              <a:rPr lang="pl-PL" baseline="0" dirty="0" smtClean="0"/>
              <a:t>Wpływy podatkowe VAT  &gt; 120 mld CIT ok. 30 mld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21BE-880A-4226-A077-0EF64F5FABE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359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21BE-880A-4226-A077-0EF64F5FABE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21BE-880A-4226-A077-0EF64F5FABE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91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1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16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83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6B44-A174-4541-84D8-243F790F19C3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1A75-68E4-4F6B-A59E-8B83D39FC9BD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6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8ACB-FF28-4328-BA14-2DC01241E0B9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5B8C-97E1-4E82-8D8C-AF76634C52FD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5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1604-60F4-4FFF-9A3D-A05CC0E1291D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57F0-14AE-4F9A-9841-8E6FFB85A509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A473-0777-4F55-8495-CF8EE6650ED5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76B3-00EF-4479-8C1B-65D8405A4762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4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1B89-6C86-4DFD-A39D-45CB22A9D532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40D7-BC21-4AAC-A918-C23C5DE62D14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8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21E3-3041-46CE-BC26-D754B86518FA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4703-5193-4DF4-87A0-AA6831CDEE6E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8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DB772-7129-4E80-BE7F-545D0708DB73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B755-4F10-47D0-811E-3880FD602A3B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A09A-4FD5-477D-A10C-7E8163835289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7921E-D9F6-46A6-99B4-A0B606DC167A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56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95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2470C-62DC-4A42-B01D-FA1C5444591F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AB5C8-9A9B-4338-B13C-96B11BF2366B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2120-6D0B-420E-8C9B-DA0E6326F474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168E-9E35-4482-86C5-F9B65184F541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4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A08F-3509-40DC-9488-BDB5E3439801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47BD-EF6B-4235-A6D6-831244F1FC72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6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93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75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95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06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7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33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40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247C-BA9C-4834-8576-EF729EBA695E}" type="datetimeFigureOut">
              <a:rPr lang="pl-PL" smtClean="0"/>
              <a:t>2015-05-18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DAB7-2939-4907-BF69-36B869D530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07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135C12-8AF8-49BA-BA62-04EA2441F927}" type="datetimeFigureOut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2015-05-18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F24E90-DDDD-4A04-AE75-A742C0DB1AE5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6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MOF-BMA\Pulpit\Dla Dyrekcji\MF symbol\GIF\MF A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9" y="61913"/>
            <a:ext cx="1445724" cy="144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a 4"/>
          <p:cNvGrpSpPr/>
          <p:nvPr/>
        </p:nvGrpSpPr>
        <p:grpSpPr>
          <a:xfrm>
            <a:off x="1331641" y="1749707"/>
            <a:ext cx="7392063" cy="3324330"/>
            <a:chOff x="1768288" y="21935"/>
            <a:chExt cx="6783699" cy="888020"/>
          </a:xfrm>
        </p:grpSpPr>
        <p:sp>
          <p:nvSpPr>
            <p:cNvPr id="6" name="Prostokąt zaokrąglony 5"/>
            <p:cNvSpPr/>
            <p:nvPr/>
          </p:nvSpPr>
          <p:spPr>
            <a:xfrm>
              <a:off x="1768288" y="21935"/>
              <a:ext cx="6783699" cy="888020"/>
            </a:xfrm>
            <a:prstGeom prst="roundRect">
              <a:avLst>
                <a:gd name="adj" fmla="val 4951"/>
              </a:avLst>
            </a:prstGeom>
            <a:solidFill>
              <a:srgbClr val="558ED5"/>
            </a:solidFill>
            <a:ln w="25400" cap="flat" cmpd="sng" algn="ctr">
              <a:solidFill>
                <a:srgbClr val="558ED5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1811638" y="50929"/>
              <a:ext cx="6696999" cy="801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31" tIns="0" rIns="230531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2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Rozwój katalogu usług cyfrowych </a:t>
              </a:r>
              <a:br>
                <a:rPr lang="pl-PL" sz="22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</a:br>
              <a:r>
                <a:rPr lang="pl-PL" sz="22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dla klientów Administracji Podatkowej i Kontroli Skarbowej w zakresie centralizacji obsługi podatków CIT i VAT </a:t>
              </a:r>
              <a:br>
                <a:rPr lang="pl-PL" sz="22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</a:br>
              <a:r>
                <a:rPr lang="pl-PL" sz="22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oraz obsługi Jednolitego Pliku Kontrolnego </a:t>
              </a:r>
              <a:br>
                <a:rPr lang="pl-PL" sz="22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</a:br>
              <a:r>
                <a:rPr lang="pl-PL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pl-PL" sz="2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/>
              </a:r>
              <a:br>
                <a:rPr lang="pl-PL" sz="2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</a:br>
              <a:r>
                <a:rPr lang="pl-PL" sz="3600" b="1" dirty="0" smtClean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CVP</a:t>
              </a:r>
              <a:endParaRPr lang="pl-PL" sz="140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</p:grpSp>
      <p:pic>
        <p:nvPicPr>
          <p:cNvPr id="9" name="Obraz 8" descr="logo_A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618" y="5615817"/>
            <a:ext cx="1800466" cy="630162"/>
          </a:xfrm>
          <a:prstGeom prst="rect">
            <a:avLst/>
          </a:prstGeom>
        </p:spPr>
      </p:pic>
      <p:pic>
        <p:nvPicPr>
          <p:cNvPr id="10" name="Obraz 9" descr="logo_K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71840" y="5559411"/>
            <a:ext cx="1295989" cy="73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0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011094"/>
              </p:ext>
            </p:extLst>
          </p:nvPr>
        </p:nvGraphicFramePr>
        <p:xfrm>
          <a:off x="427447" y="188640"/>
          <a:ext cx="871296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rostokąt 6"/>
          <p:cNvSpPr/>
          <p:nvPr/>
        </p:nvSpPr>
        <p:spPr>
          <a:xfrm>
            <a:off x="1196028" y="2291316"/>
            <a:ext cx="7848872" cy="402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pl-PL" dirty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pl-P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Potrzeby Podatników </a:t>
            </a:r>
            <a:r>
              <a:rPr lang="pl-PL" sz="20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obszarze CIT i VAT oraz kontroli:</a:t>
            </a:r>
          </a:p>
          <a:p>
            <a:endParaRPr lang="pl-PL" sz="1750" dirty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Możliwość dostępu drogą elektroniczną do informacji dotyczących stanu sprawy;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Uzyskanie informacji podatkowej w kontekście danego podmiotu </a:t>
            </a:r>
            <a:b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(tzw. wsparcie dobrowolnej realizacji obowiązków podatkowych);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Ułatwienie i przyspieszenie uzyskania potwierdzeń i zaświadczeń;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pl-PL" sz="175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Ułatwienia </a:t>
            </a: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zapłacie podatków;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Zmniejszenie pracochłonności i kosztów przetwarzania informacji/danych;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pl-PL" sz="175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Zmniejszenie kosztów ponoszonych przez przedsiębiorców w zakresie wykonywania obowiązków sprawozdawczych i kontroli podatkowych.</a:t>
            </a:r>
          </a:p>
        </p:txBody>
      </p:sp>
      <p:sp>
        <p:nvSpPr>
          <p:cNvPr id="8" name="Prostokąt 7"/>
          <p:cNvSpPr/>
          <p:nvPr/>
        </p:nvSpPr>
        <p:spPr>
          <a:xfrm>
            <a:off x="1220304" y="163116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Zdiagnozowane potrzeby klientów usług </a:t>
            </a:r>
            <a:br>
              <a:rPr lang="pl-PL" sz="20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20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(oczekiwane korzyści dla grupy Podatnicy)</a:t>
            </a:r>
            <a:endParaRPr lang="pl-P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63785591"/>
              </p:ext>
            </p:extLst>
          </p:nvPr>
        </p:nvGraphicFramePr>
        <p:xfrm>
          <a:off x="427447" y="188640"/>
          <a:ext cx="871296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ostokąt 2"/>
          <p:cNvSpPr/>
          <p:nvPr/>
        </p:nvSpPr>
        <p:spPr>
          <a:xfrm>
            <a:off x="1233316" y="1944512"/>
            <a:ext cx="65759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l-PL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Celem głównym projektu jest ułatwienie </a:t>
            </a:r>
          </a:p>
          <a:p>
            <a:pPr>
              <a:lnSpc>
                <a:spcPct val="120000"/>
              </a:lnSpc>
            </a:pPr>
            <a:r>
              <a:rPr lang="pl-PL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wypełniania obowiązków podatkowych </a:t>
            </a:r>
          </a:p>
          <a:p>
            <a:pPr>
              <a:lnSpc>
                <a:spcPct val="120000"/>
              </a:lnSpc>
            </a:pPr>
            <a:r>
              <a:rPr lang="pl-PL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zakresie podatków CIT i VAT, </a:t>
            </a:r>
          </a:p>
          <a:p>
            <a:pPr>
              <a:lnSpc>
                <a:spcPct val="120000"/>
              </a:lnSpc>
            </a:pPr>
            <a:r>
              <a:rPr lang="pl-PL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zmniejszenie uciążliwości </a:t>
            </a:r>
            <a:r>
              <a:rPr lang="pl-P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kontroli podatkowych </a:t>
            </a:r>
            <a:endParaRPr lang="pl-PL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oraz zwiększenie efektywności systemu poboru podatków. </a:t>
            </a:r>
            <a:endParaRPr lang="pl-P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" name="Picture 2" descr="http://www.kiranglobal.com/images/kgcl2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20" y="1538381"/>
            <a:ext cx="1479705" cy="147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4074"/>
              </p:ext>
            </p:extLst>
          </p:nvPr>
        </p:nvGraphicFramePr>
        <p:xfrm>
          <a:off x="1260810" y="4070556"/>
          <a:ext cx="7564355" cy="2376948"/>
        </p:xfrm>
        <a:graphic>
          <a:graphicData uri="http://schemas.openxmlformats.org/drawingml/2006/table">
            <a:tbl>
              <a:tblPr firstRow="1" firstCol="1" bandRow="1"/>
              <a:tblGrid>
                <a:gridCol w="5467556"/>
                <a:gridCol w="2096799"/>
              </a:tblGrid>
              <a:tr h="56393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Nazwa wskaźnika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Wzrost w stosunku do wartości bazowej</a:t>
                      </a:r>
                      <a:endParaRPr lang="pl-PL" sz="16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606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600" kern="0" baseline="0" dirty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deklaracji VAT składanych drogą elektroniczną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30%</a:t>
                      </a:r>
                      <a:endParaRPr lang="pl-PL" sz="1600" kern="0" baseline="0" dirty="0">
                        <a:solidFill>
                          <a:srgbClr val="919195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8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600" kern="0" baseline="0" dirty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deklaracji CIT składanych drogą elektroniczną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200%</a:t>
                      </a:r>
                      <a:endParaRPr lang="pl-PL" sz="1600" kern="0" baseline="0" dirty="0">
                        <a:solidFill>
                          <a:srgbClr val="919195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7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Opracowanie standardu wymiany danych kontrolnych – JPK</a:t>
                      </a:r>
                      <a:endParaRPr lang="pl-PL" sz="1600" kern="0" baseline="0" dirty="0">
                        <a:solidFill>
                          <a:srgbClr val="919195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uruchomiona usługa</a:t>
                      </a:r>
                      <a:endParaRPr lang="pl-PL" sz="1600" kern="0" baseline="0" dirty="0">
                        <a:solidFill>
                          <a:srgbClr val="919195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7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Wzrost liczby złożonych wstępnie wypełnionych deklaracji </a:t>
                      </a:r>
                      <a:endParaRPr lang="pl-PL" sz="1600" kern="0" baseline="0" dirty="0">
                        <a:solidFill>
                          <a:srgbClr val="919195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0" baseline="0" dirty="0" smtClean="0">
                          <a:solidFill>
                            <a:srgbClr val="919195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200%</a:t>
                      </a:r>
                      <a:endParaRPr lang="pl-PL" sz="1600" kern="0" baseline="0" dirty="0">
                        <a:solidFill>
                          <a:srgbClr val="919195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231310" y="1505679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Cele projektu wyrażone mierzalnymi wskaźnikami</a:t>
            </a:r>
          </a:p>
        </p:txBody>
      </p:sp>
    </p:spTree>
    <p:extLst>
      <p:ext uri="{BB962C8B-B14F-4D97-AF65-F5344CB8AC3E}">
        <p14:creationId xmlns:p14="http://schemas.microsoft.com/office/powerpoint/2010/main" val="121190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38778940"/>
              </p:ext>
            </p:extLst>
          </p:nvPr>
        </p:nvGraphicFramePr>
        <p:xfrm>
          <a:off x="427447" y="188640"/>
          <a:ext cx="871296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ostokąt 4"/>
          <p:cNvSpPr/>
          <p:nvPr/>
        </p:nvSpPr>
        <p:spPr>
          <a:xfrm>
            <a:off x="1259632" y="1336194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Najważniejsze usługi </a:t>
            </a:r>
            <a:r>
              <a:rPr lang="pl-PL" sz="20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tworzone lub rozwijane w ramach projektu</a:t>
            </a:r>
          </a:p>
        </p:txBody>
      </p:sp>
      <p:sp>
        <p:nvSpPr>
          <p:cNvPr id="2" name="Prostokąt 1"/>
          <p:cNvSpPr/>
          <p:nvPr/>
        </p:nvSpPr>
        <p:spPr>
          <a:xfrm>
            <a:off x="1619669" y="1736304"/>
            <a:ext cx="653319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Elektroniczny wgląd w akta spraw i rozliczeń podatkowych.</a:t>
            </a:r>
          </a:p>
          <a:p>
            <a:pPr indent="-285750"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Prowadzenie 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czynności sprawdzających i kontroli podatkowej z użyciem JPK</a:t>
            </a:r>
          </a:p>
          <a:p>
            <a:pPr indent="-285750"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Wsparcie podatnika w prawidłowym wypełnianiu obowiązków podatkowych. </a:t>
            </a:r>
          </a:p>
          <a:p>
            <a:pPr indent="-285750"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pełni transakcyjna obsługa zobowiązań podatku CIT i VAT drogą </a:t>
            </a:r>
            <a:r>
              <a:rPr lang="pl-PL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elektroniczną.</a:t>
            </a:r>
            <a:endParaRPr lang="pl-PL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indent="-285750"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Automatyczna usługa udzielania informacji </a:t>
            </a:r>
            <a:r>
              <a:rPr lang="pl-PL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braku zaległości w podatkach 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dla procedury zamówień publicznych</a:t>
            </a:r>
            <a:endParaRPr lang="pl-PL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 rot="21063304">
            <a:off x="7289820" y="5033466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@</a:t>
            </a:r>
          </a:p>
        </p:txBody>
      </p:sp>
      <p:sp>
        <p:nvSpPr>
          <p:cNvPr id="7" name="pole tekstowe 6"/>
          <p:cNvSpPr txBox="1"/>
          <p:nvPr/>
        </p:nvSpPr>
        <p:spPr>
          <a:xfrm rot="21063304">
            <a:off x="7968047" y="5644531"/>
            <a:ext cx="10102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66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@</a:t>
            </a:r>
          </a:p>
        </p:txBody>
      </p:sp>
      <p:sp>
        <p:nvSpPr>
          <p:cNvPr id="8" name="pole tekstowe 7"/>
          <p:cNvSpPr txBox="1"/>
          <p:nvPr/>
        </p:nvSpPr>
        <p:spPr>
          <a:xfrm rot="21063304">
            <a:off x="7760770" y="5157234"/>
            <a:ext cx="78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@</a:t>
            </a:r>
          </a:p>
        </p:txBody>
      </p:sp>
      <p:sp>
        <p:nvSpPr>
          <p:cNvPr id="9" name="pole tekstowe 8"/>
          <p:cNvSpPr txBox="1"/>
          <p:nvPr/>
        </p:nvSpPr>
        <p:spPr>
          <a:xfrm rot="21063304">
            <a:off x="6897442" y="5403941"/>
            <a:ext cx="11849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@</a:t>
            </a:r>
          </a:p>
        </p:txBody>
      </p:sp>
    </p:spTree>
    <p:extLst>
      <p:ext uri="{BB962C8B-B14F-4D97-AF65-F5344CB8AC3E}">
        <p14:creationId xmlns:p14="http://schemas.microsoft.com/office/powerpoint/2010/main" val="41164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15506645"/>
              </p:ext>
            </p:extLst>
          </p:nvPr>
        </p:nvGraphicFramePr>
        <p:xfrm>
          <a:off x="427447" y="188640"/>
          <a:ext cx="871296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rostokąt 7"/>
          <p:cNvSpPr/>
          <p:nvPr/>
        </p:nvSpPr>
        <p:spPr>
          <a:xfrm>
            <a:off x="1259632" y="1640994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Projekt CVP czyli:</a:t>
            </a:r>
            <a:endParaRPr lang="pl-PL" sz="2400" dirty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259632" y="2170041"/>
            <a:ext cx="68749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endParaRPr lang="pl-PL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Efektywniejsza administracja podatkowa</a:t>
            </a:r>
            <a:b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pl-PL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Transparentny i dostępny 7/24 urząd</a:t>
            </a:r>
            <a:b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pl-PL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Poprawa konkurencyjności podmiotów  gospodarczych</a:t>
            </a:r>
            <a:b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pl-PL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Większa swoboda prowadzenia działalności gospodarczej</a:t>
            </a:r>
          </a:p>
          <a:p>
            <a:endParaRPr lang="pl-PL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" name="Picture 2" descr="http://www.kiranglobal.com/images/kgcl2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20" y="5251960"/>
            <a:ext cx="1479705" cy="147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6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341</Words>
  <Application>Microsoft Office PowerPoint</Application>
  <PresentationFormat>Pokaz na ekranie (4:3)</PresentationFormat>
  <Paragraphs>59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Finansów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Malangiewicz Bartosz</dc:creator>
  <cp:lastModifiedBy>Janczarek Roman</cp:lastModifiedBy>
  <cp:revision>108</cp:revision>
  <cp:lastPrinted>2015-04-16T06:51:34Z</cp:lastPrinted>
  <dcterms:created xsi:type="dcterms:W3CDTF">2015-04-13T11:42:23Z</dcterms:created>
  <dcterms:modified xsi:type="dcterms:W3CDTF">2015-05-18T19:37:30Z</dcterms:modified>
</cp:coreProperties>
</file>