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7"/>
  </p:notesMasterIdLst>
  <p:sldIdLst>
    <p:sldId id="463" r:id="rId2"/>
    <p:sldId id="448" r:id="rId3"/>
    <p:sldId id="464" r:id="rId4"/>
    <p:sldId id="466" r:id="rId5"/>
    <p:sldId id="331" r:id="rId6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31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15" autoAdjust="0"/>
  </p:normalViewPr>
  <p:slideViewPr>
    <p:cSldViewPr>
      <p:cViewPr>
        <p:scale>
          <a:sx n="70" d="100"/>
          <a:sy n="70" d="100"/>
        </p:scale>
        <p:origin x="-4782" y="-22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1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__KP%20w%20e-R\_prezentacje\150528%20eD2%20statystyki\Statystyka%20e-Deklaracj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__KP%20w%20e-R\_prezentacje\150528%20eD2%20statystyki\Statystyka%20e-Deklaracji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__KP%20w%20e-R\_prezentacje\150528%20eD2%20statystyki\Statystyka%20deklaracji%202015%20-%20eDek+papier%20-%20kwiecie&#32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8600626406541"/>
          <c:y val="0.14285714285714285"/>
          <c:w val="0.82490350736364926"/>
          <c:h val="0.74285714285714288"/>
        </c:manualLayout>
      </c:layout>
      <c:barChart>
        <c:barDir val="col"/>
        <c:grouping val="clustered"/>
        <c:varyColors val="0"/>
        <c:ser>
          <c:idx val="0"/>
          <c:order val="0"/>
          <c:tx>
            <c:v>:$H$33</c:v>
          </c:tx>
          <c:spPr>
            <a:gradFill flip="none" rotWithShape="1"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path path="circle">
                <a:fillToRect l="100000" t="100000"/>
              </a:path>
              <a:tileRect r="-100000" b="-100000"/>
            </a:gradFill>
            <a:ln cap="rnd">
              <a:bevel/>
            </a:ln>
            <a:effectLst>
              <a:outerShdw blurRad="50800" dist="50800" dir="5400000" algn="ctr" rotWithShape="0">
                <a:schemeClr val="tx1"/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1.9093722234137076E-3"/>
                  <c:y val="3.65474315710536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8839923356280854E-3"/>
                  <c:y val="1.3167724113226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0414232773751165E-3"/>
                  <c:y val="1.0200260400520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5411872225362076E-3"/>
                  <c:y val="1.0348785142014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9.4206662823779987E-4"/>
                  <c:y val="1.3362266724533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9974738571957585E-3"/>
                  <c:y val="1.09235951805236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7.7822751381016022E-3"/>
                  <c:y val="1.52269548983542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6.3091472202245098E-3"/>
                  <c:y val="1.0498687664041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 panose="020F0502020204030204" pitchFamily="34" charset="0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'Ogółem 2008-2015'!$C$45:$J$45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'Ogółem 2008-2015'!$C$58:$J$58</c:f>
              <c:numCache>
                <c:formatCode>#,##0</c:formatCode>
                <c:ptCount val="8"/>
                <c:pt idx="0">
                  <c:v>103702</c:v>
                </c:pt>
                <c:pt idx="1">
                  <c:v>760176</c:v>
                </c:pt>
                <c:pt idx="2">
                  <c:v>3403095</c:v>
                </c:pt>
                <c:pt idx="3">
                  <c:v>6604077</c:v>
                </c:pt>
                <c:pt idx="4">
                  <c:v>11282416</c:v>
                </c:pt>
                <c:pt idx="5">
                  <c:v>17144846</c:v>
                </c:pt>
                <c:pt idx="6">
                  <c:v>23144671</c:v>
                </c:pt>
                <c:pt idx="7">
                  <c:v>35436523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728000"/>
        <c:axId val="97729536"/>
      </c:barChart>
      <c:catAx>
        <c:axId val="97728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Arial"/>
                <a:cs typeface="Arial"/>
              </a:defRPr>
            </a:pPr>
            <a:endParaRPr lang="pl-PL"/>
          </a:p>
        </c:txPr>
        <c:crossAx val="97729536"/>
        <c:crosses val="autoZero"/>
        <c:auto val="1"/>
        <c:lblAlgn val="ctr"/>
        <c:lblOffset val="100"/>
        <c:noMultiLvlLbl val="0"/>
      </c:catAx>
      <c:valAx>
        <c:axId val="97729536"/>
        <c:scaling>
          <c:orientation val="minMax"/>
          <c:max val="37000000"/>
          <c:min val="0"/>
        </c:scaling>
        <c:delete val="0"/>
        <c:axPos val="l"/>
        <c:numFmt formatCode="#,##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Arial"/>
                <a:cs typeface="Arial"/>
              </a:defRPr>
            </a:pPr>
            <a:endParaRPr lang="pl-PL"/>
          </a:p>
        </c:txPr>
        <c:crossAx val="97728000"/>
        <c:crosses val="autoZero"/>
        <c:crossBetween val="between"/>
        <c:majorUnit val="1000000"/>
      </c:valAx>
      <c:spPr>
        <a:solidFill>
          <a:schemeClr val="accent1">
            <a:lumMod val="20000"/>
            <a:lumOff val="80000"/>
          </a:schemeClr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3175">
      <a:noFill/>
      <a:prstDash val="solid"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76858998783153"/>
          <c:y val="0.17353760137471017"/>
          <c:w val="0.7752831948908363"/>
          <c:h val="0.7445942708573231"/>
        </c:manualLayout>
      </c:layout>
      <c:barChart>
        <c:barDir val="col"/>
        <c:grouping val="clustered"/>
        <c:varyColors val="0"/>
        <c:ser>
          <c:idx val="0"/>
          <c:order val="0"/>
          <c:tx>
            <c:v>2013</c:v>
          </c:tx>
          <c:spPr>
            <a:ln w="12700">
              <a:solidFill>
                <a:schemeClr val="tx2">
                  <a:lumMod val="5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2.0090482373256596E-2"/>
                  <c:y val="2.5710552346831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9.80391904587539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748383571883122E-2"/>
                  <c:y val="5.83892247638620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5677464123528209E-2"/>
                  <c:y val="1.24831435961899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9.80391904587551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baseline="0">
                    <a:latin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('Ogółem 2008-2015'!$B$66;'Ogółem 2008-2015'!$D$66;'Ogółem 2008-2015'!$F$66;'Ogółem 2008-2015'!$H$66;'Ogółem 2008-2015'!$J$66)</c:f>
              <c:strCache>
                <c:ptCount val="5"/>
                <c:pt idx="0">
                  <c:v>PIT-3x</c:v>
                </c:pt>
                <c:pt idx="1">
                  <c:v>PIT-28</c:v>
                </c:pt>
                <c:pt idx="2">
                  <c:v>PIT-11</c:v>
                </c:pt>
                <c:pt idx="3">
                  <c:v>VAT-7/7D/7K</c:v>
                </c:pt>
                <c:pt idx="4">
                  <c:v>VAT-UE/UEK</c:v>
                </c:pt>
              </c:strCache>
            </c:strRef>
          </c:cat>
          <c:val>
            <c:numRef>
              <c:f>('Ogółem 2008-2015'!$B$67;'Ogółem 2008-2015'!$D$67;'Ogółem 2008-2015'!$F$67;'Ogółem 2008-2015'!$H$67;'Ogółem 2008-2015'!$J$67)</c:f>
              <c:numCache>
                <c:formatCode>#,##0</c:formatCode>
                <c:ptCount val="5"/>
                <c:pt idx="0">
                  <c:v>3454038</c:v>
                </c:pt>
                <c:pt idx="1">
                  <c:v>136385</c:v>
                </c:pt>
                <c:pt idx="2">
                  <c:v>6037903</c:v>
                </c:pt>
                <c:pt idx="3">
                  <c:v>2133015</c:v>
                </c:pt>
                <c:pt idx="4">
                  <c:v>289947</c:v>
                </c:pt>
              </c:numCache>
            </c:numRef>
          </c:val>
        </c:ser>
        <c:ser>
          <c:idx val="1"/>
          <c:order val="1"/>
          <c:tx>
            <c:v>2014</c:v>
          </c:tx>
          <c:spPr>
            <a:solidFill>
              <a:srgbClr val="23508C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-2.0259118454883297E-2"/>
                  <c:y val="3.85666089996455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4470798896345212E-3"/>
                  <c:y val="-1.1305868471426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5848151184526044E-2"/>
                  <c:y val="6.53589057928585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8812038565248775E-2"/>
                  <c:y val="5.83907857226591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611796602273266E-16"/>
                  <c:y val="-1.52707038160291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baseline="0">
                    <a:latin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('Ogółem 2008-2015'!$B$66;'Ogółem 2008-2015'!$D$66;'Ogółem 2008-2015'!$F$66;'Ogółem 2008-2015'!$H$66;'Ogółem 2008-2015'!$J$66)</c:f>
              <c:strCache>
                <c:ptCount val="5"/>
                <c:pt idx="0">
                  <c:v>PIT-3x</c:v>
                </c:pt>
                <c:pt idx="1">
                  <c:v>PIT-28</c:v>
                </c:pt>
                <c:pt idx="2">
                  <c:v>PIT-11</c:v>
                </c:pt>
                <c:pt idx="3">
                  <c:v>VAT-7/7D/7K</c:v>
                </c:pt>
                <c:pt idx="4">
                  <c:v>VAT-UE/UEK</c:v>
                </c:pt>
              </c:strCache>
            </c:strRef>
          </c:cat>
          <c:val>
            <c:numRef>
              <c:f>('Ogółem 2008-2015'!$B$68;'Ogółem 2008-2015'!$D$68;'Ogółem 2008-2015'!$F$68;'Ogółem 2008-2015'!$H$68;'Ogółem 2008-2015'!$J$68)</c:f>
              <c:numCache>
                <c:formatCode>#,##0</c:formatCode>
                <c:ptCount val="5"/>
                <c:pt idx="0">
                  <c:v>5022564</c:v>
                </c:pt>
                <c:pt idx="1">
                  <c:v>227506</c:v>
                </c:pt>
                <c:pt idx="2">
                  <c:v>7985042</c:v>
                </c:pt>
                <c:pt idx="3">
                  <c:v>2891121</c:v>
                </c:pt>
                <c:pt idx="4">
                  <c:v>373451</c:v>
                </c:pt>
              </c:numCache>
            </c:numRef>
          </c:val>
        </c:ser>
        <c:ser>
          <c:idx val="2"/>
          <c:order val="2"/>
          <c:tx>
            <c:v>2015</c:v>
          </c:tx>
          <c:spPr>
            <a:solidFill>
              <a:schemeClr val="accent1">
                <a:lumMod val="50000"/>
              </a:schemeClr>
            </a:solidFill>
            <a:ln w="12700"/>
          </c:spPr>
          <c:invertIfNegative val="0"/>
          <c:dLbls>
            <c:dLbl>
              <c:idx val="0"/>
              <c:layout>
                <c:manualLayout>
                  <c:x val="-1.8812038565248775E-2"/>
                  <c:y val="-7.268780828861929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6824793378071276E-3"/>
                  <c:y val="-3.7665935773725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7364958675614255E-2"/>
                  <c:y val="1.44419907906552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5917878785979733E-2"/>
                  <c:y val="-3.96483534460272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2353994481726058E-3"/>
                  <c:y val="-4.3613188790630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pl-PL" sz="1400" b="1" i="0" u="none" strike="noStrike" kern="1200" baseline="0">
                    <a:solidFill>
                      <a:sysClr val="windowText" lastClr="00000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('Ogółem 2008-2015'!$B$66;'Ogółem 2008-2015'!$D$66;'Ogółem 2008-2015'!$F$66;'Ogółem 2008-2015'!$H$66;'Ogółem 2008-2015'!$J$66)</c:f>
              <c:strCache>
                <c:ptCount val="5"/>
                <c:pt idx="0">
                  <c:v>PIT-3x</c:v>
                </c:pt>
                <c:pt idx="1">
                  <c:v>PIT-28</c:v>
                </c:pt>
                <c:pt idx="2">
                  <c:v>PIT-11</c:v>
                </c:pt>
                <c:pt idx="3">
                  <c:v>VAT-7/7D/7K</c:v>
                </c:pt>
                <c:pt idx="4">
                  <c:v>VAT-UE/UEK</c:v>
                </c:pt>
              </c:strCache>
            </c:strRef>
          </c:cat>
          <c:val>
            <c:numRef>
              <c:f>('Ogółem 2008-2015'!$B$69;'Ogółem 2008-2015'!$D$69;'Ogółem 2008-2015'!$F$69;'Ogółem 2008-2015'!$H$69;'Ogółem 2008-2015'!$J$69)</c:f>
              <c:numCache>
                <c:formatCode>#,##0</c:formatCode>
                <c:ptCount val="5"/>
                <c:pt idx="0">
                  <c:v>6795222</c:v>
                </c:pt>
                <c:pt idx="1">
                  <c:v>373650</c:v>
                </c:pt>
                <c:pt idx="2">
                  <c:v>19849792</c:v>
                </c:pt>
                <c:pt idx="3">
                  <c:v>4499204</c:v>
                </c:pt>
                <c:pt idx="4">
                  <c:v>555855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"/>
        <c:axId val="101567872"/>
        <c:axId val="101573760"/>
      </c:barChart>
      <c:catAx>
        <c:axId val="101567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 i="0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defRPr>
            </a:pPr>
            <a:endParaRPr lang="pl-PL"/>
          </a:p>
        </c:txPr>
        <c:crossAx val="1015737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57376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minorGridlines>
          <c:spPr>
            <a:ln>
              <a:solidFill>
                <a:schemeClr val="bg1">
                  <a:lumMod val="85000"/>
                </a:schemeClr>
              </a:solidFill>
            </a:ln>
          </c:spPr>
        </c:minorGridlines>
        <c:numFmt formatCode="#,##0" sourceLinked="1"/>
        <c:majorTickMark val="out"/>
        <c:minorTickMark val="in"/>
        <c:tickLblPos val="nextTo"/>
        <c:txPr>
          <a:bodyPr/>
          <a:lstStyle/>
          <a:p>
            <a:pPr>
              <a:defRPr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defRPr>
            </a:pPr>
            <a:endParaRPr lang="pl-PL"/>
          </a:p>
        </c:txPr>
        <c:crossAx val="101567872"/>
        <c:crosses val="autoZero"/>
        <c:crossBetween val="between"/>
        <c:majorUnit val="1000000"/>
      </c:valAx>
      <c:spPr>
        <a:solidFill>
          <a:schemeClr val="accent1">
            <a:lumMod val="20000"/>
            <a:lumOff val="8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t"/>
      <c:layout>
        <c:manualLayout>
          <c:xMode val="edge"/>
          <c:yMode val="edge"/>
          <c:x val="0.6061792590153362"/>
          <c:y val="8.9235955936630695E-2"/>
          <c:w val="0.29378735309801313"/>
          <c:h val="9.0611340925183539E-2"/>
        </c:manualLayout>
      </c:layout>
      <c:overlay val="0"/>
      <c:txPr>
        <a:bodyPr/>
        <a:lstStyle/>
        <a:p>
          <a:pPr>
            <a:defRPr sz="1600" baseline="0">
              <a:latin typeface="Calibri" panose="020F0502020204030204" pitchFamily="34" charset="0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solidFill>
        <a:schemeClr val="tx1">
          <a:lumMod val="95000"/>
          <a:lumOff val="5000"/>
        </a:schemeClr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'2015'!$L$5:$L$8</c:f>
              <c:strCache>
                <c:ptCount val="4"/>
                <c:pt idx="0">
                  <c:v>PIT-11</c:v>
                </c:pt>
                <c:pt idx="1">
                  <c:v>PIT-40</c:v>
                </c:pt>
                <c:pt idx="2">
                  <c:v>PIT-8C</c:v>
                </c:pt>
                <c:pt idx="3">
                  <c:v>PIT-R</c:v>
                </c:pt>
              </c:strCache>
            </c:strRef>
          </c:cat>
          <c:val>
            <c:numRef>
              <c:f>'2015'!$M$5:$M$8</c:f>
            </c:numRef>
          </c:val>
        </c:ser>
        <c:ser>
          <c:idx val="1"/>
          <c:order val="1"/>
          <c:invertIfNegative val="0"/>
          <c:cat>
            <c:strRef>
              <c:f>'2015'!$L$5:$L$8</c:f>
              <c:strCache>
                <c:ptCount val="4"/>
                <c:pt idx="0">
                  <c:v>PIT-11</c:v>
                </c:pt>
                <c:pt idx="1">
                  <c:v>PIT-40</c:v>
                </c:pt>
                <c:pt idx="2">
                  <c:v>PIT-8C</c:v>
                </c:pt>
                <c:pt idx="3">
                  <c:v>PIT-R</c:v>
                </c:pt>
              </c:strCache>
            </c:strRef>
          </c:cat>
          <c:val>
            <c:numRef>
              <c:f>'2015'!$N$5:$N$8</c:f>
            </c:numRef>
          </c:val>
        </c:ser>
        <c:ser>
          <c:idx val="2"/>
          <c:order val="2"/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pl-PL" sz="2800" smtClean="0"/>
                      <a:t>96% </a:t>
                    </a:r>
                    <a:r>
                      <a:rPr lang="pl-PL" b="0" smtClean="0"/>
                      <a:t>elektronicznie</a:t>
                    </a:r>
                    <a:endParaRPr lang="en-US" b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817873748955648E-3"/>
                  <c:y val="-1.6033752382491412E-2"/>
                </c:manualLayout>
              </c:layout>
              <c:tx>
                <c:rich>
                  <a:bodyPr/>
                  <a:lstStyle/>
                  <a:p>
                    <a:r>
                      <a:rPr lang="pl-PL" sz="2800" smtClean="0"/>
                      <a:t>98% </a:t>
                    </a:r>
                    <a:r>
                      <a:rPr lang="pl-PL" b="0" smtClean="0"/>
                      <a:t>elektronicznie</a:t>
                    </a:r>
                    <a:endParaRPr lang="en-US" b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pl-PL" sz="2800" smtClean="0"/>
                      <a:t>95%</a:t>
                    </a:r>
                  </a:p>
                  <a:p>
                    <a:r>
                      <a:rPr lang="pl-PL" b="0" smtClean="0"/>
                      <a:t>elektronicznie</a:t>
                    </a:r>
                    <a:endParaRPr lang="en-US" b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pl-PL" sz="2800" smtClean="0"/>
                      <a:t>98%</a:t>
                    </a:r>
                  </a:p>
                  <a:p>
                    <a:r>
                      <a:rPr lang="pl-PL" b="0" smtClean="0"/>
                      <a:t>elektronicznie</a:t>
                    </a:r>
                    <a:endParaRPr lang="en-US" b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 baseline="0">
                    <a:latin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'2015'!$L$5:$L$8</c:f>
              <c:strCache>
                <c:ptCount val="4"/>
                <c:pt idx="0">
                  <c:v>PIT-11</c:v>
                </c:pt>
                <c:pt idx="1">
                  <c:v>PIT-40</c:v>
                </c:pt>
                <c:pt idx="2">
                  <c:v>PIT-8C</c:v>
                </c:pt>
                <c:pt idx="3">
                  <c:v>PIT-R</c:v>
                </c:pt>
              </c:strCache>
            </c:strRef>
          </c:cat>
          <c:val>
            <c:numRef>
              <c:f>'2015'!$O$5:$O$8</c:f>
              <c:numCache>
                <c:formatCode>#,##0</c:formatCode>
                <c:ptCount val="4"/>
                <c:pt idx="0">
                  <c:v>19827317</c:v>
                </c:pt>
                <c:pt idx="1">
                  <c:v>423659</c:v>
                </c:pt>
                <c:pt idx="2">
                  <c:v>978990</c:v>
                </c:pt>
                <c:pt idx="3">
                  <c:v>348893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643008"/>
        <c:axId val="101644544"/>
      </c:barChart>
      <c:catAx>
        <c:axId val="1016430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defRPr>
            </a:pPr>
            <a:endParaRPr lang="pl-PL"/>
          </a:p>
        </c:txPr>
        <c:crossAx val="101644544"/>
        <c:crosses val="autoZero"/>
        <c:auto val="1"/>
        <c:lblAlgn val="ctr"/>
        <c:lblOffset val="100"/>
        <c:noMultiLvlLbl val="0"/>
      </c:catAx>
      <c:valAx>
        <c:axId val="10164454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defRPr>
            </a:pPr>
            <a:endParaRPr lang="pl-PL"/>
          </a:p>
        </c:txPr>
        <c:crossAx val="1016430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4D18C91-F84D-4FA1-9336-F98A177AFA46}" type="datetimeFigureOut">
              <a:rPr lang="pl-PL"/>
              <a:pPr>
                <a:defRPr/>
              </a:pPr>
              <a:t>2015-05-28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7857FE6-7D79-4D47-A180-B35B8081548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2047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6387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A5D23A-3F59-4670-BE32-D5AE7376B7E3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6387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A5D23A-3F59-4670-BE32-D5AE7376B7E3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6387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A5D23A-3F59-4670-BE32-D5AE7376B7E3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6387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A5D23A-3F59-4670-BE32-D5AE7376B7E3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383AB-285F-4760-B0F7-D171DC9185EF}" type="datetimeFigureOut">
              <a:rPr lang="pl-PL"/>
              <a:pPr>
                <a:defRPr/>
              </a:pPr>
              <a:t>2015-05-28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6C6D2-F4E3-4689-9FFE-F4BABC21331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C5ED3-BEE4-49DB-AA8D-7EF6B3FC5079}" type="datetimeFigureOut">
              <a:rPr lang="pl-PL"/>
              <a:pPr>
                <a:defRPr/>
              </a:pPr>
              <a:t>2015-05-28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DB11F-5CAE-4337-A95E-AE00D4A806B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6DD7F-FBF4-4DB0-8EF1-F4452B1C2F91}" type="datetimeFigureOut">
              <a:rPr lang="pl-PL"/>
              <a:pPr>
                <a:defRPr/>
              </a:pPr>
              <a:t>2015-05-28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099EE-D7E6-4316-83F8-941397F9106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31640" y="1268760"/>
            <a:ext cx="7488832" cy="518457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2B256-3C43-46D3-BF66-CB226094F0D4}" type="datetimeFigureOut">
              <a:rPr lang="pl-PL"/>
              <a:pPr>
                <a:defRPr/>
              </a:pPr>
              <a:t>2015-05-28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D3EFE-4CE1-4EA7-BDD3-2B35763A585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pic>
        <p:nvPicPr>
          <p:cNvPr id="8" name="Picture 5" descr="MF-ba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763" y="0"/>
            <a:ext cx="10382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upa 8"/>
          <p:cNvGrpSpPr>
            <a:grpSpLocks/>
          </p:cNvGrpSpPr>
          <p:nvPr userDrawn="1"/>
        </p:nvGrpSpPr>
        <p:grpSpPr bwMode="auto">
          <a:xfrm>
            <a:off x="1214438" y="214313"/>
            <a:ext cx="1785937" cy="714375"/>
            <a:chOff x="1214438" y="428625"/>
            <a:chExt cx="1785937" cy="714375"/>
          </a:xfrm>
        </p:grpSpPr>
        <p:pic>
          <p:nvPicPr>
            <p:cNvPr id="11" name="Picture 8" descr="mf logo dla pisma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14438" y="428625"/>
              <a:ext cx="746125" cy="714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2" name="AutoShape 4"/>
            <p:cNvCxnSpPr>
              <a:cxnSpLocks noChangeShapeType="1"/>
            </p:cNvCxnSpPr>
            <p:nvPr/>
          </p:nvCxnSpPr>
          <p:spPr bwMode="auto">
            <a:xfrm>
              <a:off x="2071688" y="500063"/>
              <a:ext cx="3175" cy="441325"/>
            </a:xfrm>
            <a:prstGeom prst="straightConnector1">
              <a:avLst/>
            </a:prstGeom>
            <a:noFill/>
            <a:ln w="6350">
              <a:solidFill>
                <a:srgbClr val="C9CACC"/>
              </a:solidFill>
              <a:round/>
              <a:headEnd/>
              <a:tailEnd/>
            </a:ln>
          </p:spPr>
        </p:cxnSp>
        <p:pic>
          <p:nvPicPr>
            <p:cNvPr id="13" name="Picture 0" descr="AP LOGO male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14563" y="428625"/>
              <a:ext cx="785812" cy="696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15" name="Łącznik prostoliniowy 14"/>
          <p:cNvCxnSpPr/>
          <p:nvPr userDrawn="1"/>
        </p:nvCxnSpPr>
        <p:spPr>
          <a:xfrm>
            <a:off x="1042988" y="1124744"/>
            <a:ext cx="8101012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1295D-A5BD-4EDA-A964-201FE73B41C7}" type="datetimeFigureOut">
              <a:rPr lang="pl-PL"/>
              <a:pPr>
                <a:defRPr/>
              </a:pPr>
              <a:t>2015-05-28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B6EC9-299A-4237-9E91-16F2F98A969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226F9-C54F-4AB9-A380-2EFBFCD62352}" type="datetimeFigureOut">
              <a:rPr lang="pl-PL"/>
              <a:pPr>
                <a:defRPr/>
              </a:pPr>
              <a:t>2015-05-28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50E79-8712-4C75-A866-C3B32621F2A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82FB9-5FE7-4678-BC17-CE88A4ED90EC}" type="datetimeFigureOut">
              <a:rPr lang="pl-PL"/>
              <a:pPr>
                <a:defRPr/>
              </a:pPr>
              <a:t>2015-05-28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13AC4-E116-4E75-AD12-64081150FB4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7528B-C22B-4861-BDBB-6A240C7D1414}" type="datetimeFigureOut">
              <a:rPr lang="pl-PL"/>
              <a:pPr>
                <a:defRPr/>
              </a:pPr>
              <a:t>2015-05-28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59826-50D8-49E7-A21C-ED877AA531C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B4824-6DC9-436D-B2CD-2242BC057909}" type="datetimeFigureOut">
              <a:rPr lang="pl-PL"/>
              <a:pPr>
                <a:defRPr/>
              </a:pPr>
              <a:t>2015-05-28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B1F82-510B-4A10-A414-B45434FD327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35583-8617-4751-83E5-947FD4CACA49}" type="datetimeFigureOut">
              <a:rPr lang="pl-PL"/>
              <a:pPr>
                <a:defRPr/>
              </a:pPr>
              <a:t>2015-05-28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EF5E4-2255-434A-AD44-D941D7F708B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3A727-DF60-4AEA-95D9-E02D864D5130}" type="datetimeFigureOut">
              <a:rPr lang="pl-PL"/>
              <a:pPr>
                <a:defRPr/>
              </a:pPr>
              <a:t>2015-05-28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640F8-0C20-494C-B00C-05ED175C04F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dirty="0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E42164C-9D8B-4162-ACE6-696835B6FE47}" type="datetimeFigureOut">
              <a:rPr lang="pl-PL"/>
              <a:pPr>
                <a:defRPr/>
              </a:pPr>
              <a:t>2015-05-28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D64258-847C-4470-95B2-25992BCBD14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zawartości 9"/>
          <p:cNvSpPr>
            <a:spLocks noGrp="1"/>
          </p:cNvSpPr>
          <p:nvPr>
            <p:ph idx="1"/>
          </p:nvPr>
        </p:nvSpPr>
        <p:spPr>
          <a:xfrm>
            <a:off x="1285875" y="1214438"/>
            <a:ext cx="7258050" cy="4525962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pl-PL" sz="1400" b="1" dirty="0" smtClean="0"/>
              <a:t>	 </a:t>
            </a:r>
            <a:r>
              <a:rPr lang="pl-PL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</a:p>
          <a:p>
            <a:pPr>
              <a:buFont typeface="Arial" charset="0"/>
              <a:buNone/>
              <a:defRPr/>
            </a:pPr>
            <a:r>
              <a:rPr lang="pl-PL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pl-PL" sz="1400" dirty="0" smtClean="0"/>
              <a:t>	</a:t>
            </a:r>
            <a:endParaRPr lang="pl-PL" dirty="0"/>
          </a:p>
        </p:txBody>
      </p:sp>
      <p:sp>
        <p:nvSpPr>
          <p:cNvPr id="2" name="Prostokąt 1"/>
          <p:cNvSpPr/>
          <p:nvPr/>
        </p:nvSpPr>
        <p:spPr>
          <a:xfrm>
            <a:off x="1500166" y="2786058"/>
            <a:ext cx="69420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b="1" dirty="0" smtClean="0">
                <a:solidFill>
                  <a:schemeClr val="bg1"/>
                </a:solidFill>
                <a:latin typeface="+mj-lt"/>
              </a:rPr>
              <a:t>AKTUALNA STRUKTURA ORGANIZACYJNA</a:t>
            </a:r>
            <a:br>
              <a:rPr lang="pl-PL" altLang="pl-PL" b="1" dirty="0" smtClean="0">
                <a:solidFill>
                  <a:schemeClr val="bg1"/>
                </a:solidFill>
                <a:latin typeface="+mj-lt"/>
              </a:rPr>
            </a:br>
            <a:r>
              <a:rPr lang="pl-PL" altLang="pl-PL" b="1" dirty="0" smtClean="0">
                <a:solidFill>
                  <a:schemeClr val="bg1"/>
                </a:solidFill>
                <a:latin typeface="+mj-lt"/>
              </a:rPr>
              <a:t>ADMINISTRACJI PODATKOWEJ</a:t>
            </a:r>
          </a:p>
          <a:p>
            <a:pPr algn="ctr"/>
            <a:endParaRPr lang="pl-PL" b="1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2216429" y="2530260"/>
            <a:ext cx="595597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3600" dirty="0" smtClean="0">
              <a:solidFill>
                <a:srgbClr val="919195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ctr"/>
            <a:r>
              <a:rPr lang="pl-PL" sz="3600" dirty="0">
                <a:solidFill>
                  <a:srgbClr val="91919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Liczba e-dokumentów </a:t>
            </a:r>
            <a:endParaRPr lang="pl-PL" sz="3600" dirty="0" smtClean="0">
              <a:solidFill>
                <a:srgbClr val="919195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ctr"/>
            <a:endParaRPr lang="pl-PL" sz="2800" dirty="0" smtClean="0">
              <a:solidFill>
                <a:srgbClr val="919195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ctr"/>
            <a:r>
              <a:rPr lang="pl-PL" sz="2800" dirty="0" smtClean="0">
                <a:solidFill>
                  <a:srgbClr val="91919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złożonych </a:t>
            </a:r>
            <a:r>
              <a:rPr lang="pl-PL" sz="2800" dirty="0">
                <a:solidFill>
                  <a:srgbClr val="91919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do systemu </a:t>
            </a:r>
            <a:r>
              <a:rPr lang="pl-PL" sz="2800" dirty="0" smtClean="0">
                <a:solidFill>
                  <a:srgbClr val="91919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e-Deklaracje</a:t>
            </a:r>
            <a:endParaRPr lang="pl-PL" sz="2800" dirty="0">
              <a:solidFill>
                <a:srgbClr val="919195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ctr"/>
            <a:r>
              <a:rPr lang="pl-PL" sz="2800" dirty="0">
                <a:solidFill>
                  <a:srgbClr val="91919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w latach 2008 - 2015 </a:t>
            </a:r>
            <a:endParaRPr lang="pl-PL" sz="2800" dirty="0" smtClean="0">
              <a:solidFill>
                <a:srgbClr val="919195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91919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(</a:t>
            </a:r>
            <a:r>
              <a:rPr lang="pl-PL" sz="2400" dirty="0">
                <a:solidFill>
                  <a:srgbClr val="91919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stan na </a:t>
            </a:r>
            <a:r>
              <a:rPr lang="pl-PL" sz="2400" dirty="0" smtClean="0">
                <a:solidFill>
                  <a:srgbClr val="91919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27.05.2015r</a:t>
            </a:r>
            <a:r>
              <a:rPr lang="pl-PL" sz="2400" dirty="0">
                <a:solidFill>
                  <a:srgbClr val="91919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.)</a:t>
            </a:r>
          </a:p>
          <a:p>
            <a:pPr algn="ctr"/>
            <a:endParaRPr lang="pl-PL" sz="3600" dirty="0">
              <a:solidFill>
                <a:srgbClr val="919195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8" name="Picture 8" descr="Projekt e-Deklaracje2_logo_pl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8640"/>
            <a:ext cx="2268228" cy="685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82371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/>
        </p:nvSpPr>
        <p:spPr>
          <a:xfrm>
            <a:off x="3131840" y="0"/>
            <a:ext cx="60121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l-PL" altLang="pl-PL" sz="3200" dirty="0" smtClean="0">
              <a:solidFill>
                <a:srgbClr val="919195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r"/>
            <a:r>
              <a:rPr lang="pl-PL" altLang="pl-PL" sz="3200" dirty="0" smtClean="0">
                <a:solidFill>
                  <a:srgbClr val="91919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Liczba e-dokumentów ogółem</a:t>
            </a:r>
            <a:endParaRPr lang="pl-PL" altLang="pl-PL" sz="2000" dirty="0">
              <a:latin typeface="+mn-lt"/>
            </a:endParaRPr>
          </a:p>
          <a:p>
            <a:pPr>
              <a:buFont typeface="Arial" charset="0"/>
              <a:buNone/>
            </a:pPr>
            <a:endParaRPr lang="pl-PL" altLang="pl-PL" dirty="0">
              <a:latin typeface="+mn-lt"/>
            </a:endParaRPr>
          </a:p>
          <a:p>
            <a:endParaRPr lang="pl-PL" dirty="0">
              <a:latin typeface="+mn-lt"/>
            </a:endParaRPr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4084896"/>
              </p:ext>
            </p:extLst>
          </p:nvPr>
        </p:nvGraphicFramePr>
        <p:xfrm>
          <a:off x="467544" y="620688"/>
          <a:ext cx="8676456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Objaśnienie w chmurce 2"/>
          <p:cNvSpPr/>
          <p:nvPr/>
        </p:nvSpPr>
        <p:spPr>
          <a:xfrm>
            <a:off x="2123728" y="1844824"/>
            <a:ext cx="4104456" cy="2160240"/>
          </a:xfrm>
          <a:prstGeom prst="cloudCallout">
            <a:avLst>
              <a:gd name="adj1" fmla="val 107414"/>
              <a:gd name="adj2" fmla="val -42940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Wg stanu na 27.05.15r. złożono w wersji elektronicznej w 2015r. </a:t>
            </a:r>
            <a:r>
              <a:rPr lang="pl-PL" smtClean="0"/>
              <a:t>blisko </a:t>
            </a:r>
            <a:r>
              <a:rPr lang="pl-PL" sz="2000" b="1" smtClean="0"/>
              <a:t>54</a:t>
            </a:r>
            <a:r>
              <a:rPr lang="pl-PL" sz="2000" b="1" dirty="0" smtClean="0"/>
              <a:t>%</a:t>
            </a:r>
            <a:r>
              <a:rPr lang="pl-PL" dirty="0" smtClean="0"/>
              <a:t> </a:t>
            </a:r>
          </a:p>
          <a:p>
            <a:pPr algn="ctr"/>
            <a:r>
              <a:rPr lang="pl-PL" dirty="0" smtClean="0"/>
              <a:t>wszystkich dokumentów!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029333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/>
        </p:nvSpPr>
        <p:spPr>
          <a:xfrm>
            <a:off x="3131840" y="0"/>
            <a:ext cx="60121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l-PL" altLang="pl-PL" sz="3200" dirty="0" smtClean="0">
              <a:solidFill>
                <a:srgbClr val="919195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r"/>
            <a:r>
              <a:rPr lang="pl-PL" altLang="pl-PL" sz="3200" dirty="0" smtClean="0">
                <a:solidFill>
                  <a:srgbClr val="91919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Wybrane deklaracje lata 2013-15</a:t>
            </a:r>
            <a:endParaRPr lang="pl-PL" altLang="pl-PL" sz="2000" dirty="0">
              <a:latin typeface="+mn-lt"/>
            </a:endParaRPr>
          </a:p>
          <a:p>
            <a:pPr>
              <a:buFont typeface="Arial" charset="0"/>
              <a:buNone/>
            </a:pPr>
            <a:endParaRPr lang="pl-PL" altLang="pl-PL" dirty="0">
              <a:latin typeface="+mn-lt"/>
            </a:endParaRPr>
          </a:p>
          <a:p>
            <a:endParaRPr lang="pl-PL" dirty="0">
              <a:latin typeface="+mn-lt"/>
            </a:endParaRPr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0578302"/>
              </p:ext>
            </p:extLst>
          </p:nvPr>
        </p:nvGraphicFramePr>
        <p:xfrm>
          <a:off x="971600" y="620688"/>
          <a:ext cx="8776295" cy="6406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182274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6333478"/>
              </p:ext>
            </p:extLst>
          </p:nvPr>
        </p:nvGraphicFramePr>
        <p:xfrm>
          <a:off x="1043608" y="1196752"/>
          <a:ext cx="802889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3131840" y="0"/>
            <a:ext cx="60121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l-PL" altLang="pl-PL" sz="3200" dirty="0" smtClean="0">
              <a:solidFill>
                <a:srgbClr val="919195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r"/>
            <a:r>
              <a:rPr lang="pl-PL" altLang="pl-PL" sz="3200" dirty="0" smtClean="0">
                <a:solidFill>
                  <a:srgbClr val="91919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Płatnicy styczeń-kwiecień 2015</a:t>
            </a:r>
            <a:endParaRPr lang="pl-PL" altLang="pl-PL" sz="2000" dirty="0">
              <a:latin typeface="+mn-lt"/>
            </a:endParaRPr>
          </a:p>
          <a:p>
            <a:pPr>
              <a:buFont typeface="Arial" charset="0"/>
              <a:buNone/>
            </a:pPr>
            <a:endParaRPr lang="pl-PL" altLang="pl-PL" dirty="0">
              <a:latin typeface="+mn-lt"/>
            </a:endParaRPr>
          </a:p>
          <a:p>
            <a:endParaRPr lang="pl-PL" dirty="0">
              <a:latin typeface="+mn-lt"/>
            </a:endParaRPr>
          </a:p>
        </p:txBody>
      </p:sp>
      <p:sp>
        <p:nvSpPr>
          <p:cNvPr id="3" name="Objaśnienie w chmurce 2"/>
          <p:cNvSpPr/>
          <p:nvPr/>
        </p:nvSpPr>
        <p:spPr>
          <a:xfrm>
            <a:off x="3707904" y="2204864"/>
            <a:ext cx="4104456" cy="2160240"/>
          </a:xfrm>
          <a:prstGeom prst="cloudCallout">
            <a:avLst>
              <a:gd name="adj1" fmla="val 71503"/>
              <a:gd name="adj2" fmla="val -107380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Wg stanu na 30.04.15r. </a:t>
            </a:r>
          </a:p>
          <a:p>
            <a:pPr algn="ctr"/>
            <a:r>
              <a:rPr lang="pl-PL" dirty="0" smtClean="0"/>
              <a:t>w </a:t>
            </a:r>
            <a:r>
              <a:rPr lang="pl-PL" dirty="0"/>
              <a:t>2015r. </a:t>
            </a:r>
            <a:r>
              <a:rPr lang="pl-PL" b="1" dirty="0"/>
              <a:t>płatnicy</a:t>
            </a:r>
            <a:r>
              <a:rPr lang="pl-PL" dirty="0"/>
              <a:t> </a:t>
            </a:r>
            <a:r>
              <a:rPr lang="pl-PL" dirty="0" smtClean="0"/>
              <a:t>złożyli </a:t>
            </a:r>
          </a:p>
          <a:p>
            <a:pPr algn="ctr"/>
            <a:r>
              <a:rPr lang="pl-PL" dirty="0" smtClean="0"/>
              <a:t>w wersji elektronicznej </a:t>
            </a:r>
            <a:r>
              <a:rPr lang="pl-PL" sz="2000" b="1" dirty="0" smtClean="0"/>
              <a:t>96%</a:t>
            </a:r>
            <a:r>
              <a:rPr lang="pl-PL" dirty="0" smtClean="0"/>
              <a:t> </a:t>
            </a:r>
          </a:p>
          <a:p>
            <a:pPr algn="ctr"/>
            <a:r>
              <a:rPr lang="pl-PL" dirty="0" smtClean="0"/>
              <a:t>wszystkich deklaracji!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696421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5" name="Picture 5" descr="MF-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3" y="0"/>
            <a:ext cx="10382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2946" name="Grupa 4"/>
          <p:cNvGrpSpPr>
            <a:grpSpLocks/>
          </p:cNvGrpSpPr>
          <p:nvPr/>
        </p:nvGrpSpPr>
        <p:grpSpPr bwMode="auto">
          <a:xfrm>
            <a:off x="1214438" y="214313"/>
            <a:ext cx="1785937" cy="714375"/>
            <a:chOff x="1214438" y="428625"/>
            <a:chExt cx="1785937" cy="714375"/>
          </a:xfrm>
        </p:grpSpPr>
        <p:pic>
          <p:nvPicPr>
            <p:cNvPr id="82950" name="Picture 8" descr="mf logo dla pisma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14438" y="428625"/>
              <a:ext cx="746125" cy="714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2951" name="AutoShape 4"/>
            <p:cNvCxnSpPr>
              <a:cxnSpLocks noChangeShapeType="1"/>
            </p:cNvCxnSpPr>
            <p:nvPr/>
          </p:nvCxnSpPr>
          <p:spPr bwMode="auto">
            <a:xfrm>
              <a:off x="2071688" y="500063"/>
              <a:ext cx="3175" cy="441325"/>
            </a:xfrm>
            <a:prstGeom prst="straightConnector1">
              <a:avLst/>
            </a:prstGeom>
            <a:noFill/>
            <a:ln w="6350">
              <a:solidFill>
                <a:srgbClr val="C9CACC"/>
              </a:solidFill>
              <a:round/>
              <a:headEnd/>
              <a:tailEnd/>
            </a:ln>
          </p:spPr>
        </p:cxnSp>
        <p:pic>
          <p:nvPicPr>
            <p:cNvPr id="82952" name="Picture 0" descr="AP LOGO male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14563" y="428625"/>
              <a:ext cx="785812" cy="696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Symbol zastępczy zawartości 10"/>
          <p:cNvSpPr>
            <a:spLocks noGrp="1"/>
          </p:cNvSpPr>
          <p:nvPr>
            <p:ph idx="1"/>
          </p:nvPr>
        </p:nvSpPr>
        <p:spPr>
          <a:xfrm>
            <a:off x="714375" y="1143000"/>
            <a:ext cx="8229600" cy="485775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pl-P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  <a:p>
            <a:pPr>
              <a:buFont typeface="Arial" charset="0"/>
              <a:buNone/>
              <a:defRPr/>
            </a:pPr>
            <a:endParaRPr lang="pl-PL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Arial" charset="0"/>
              <a:buNone/>
              <a:defRPr/>
            </a:pPr>
            <a:endParaRPr lang="pl-PL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Arial" charset="0"/>
              <a:buNone/>
              <a:defRPr/>
            </a:pPr>
            <a:endParaRPr lang="pl-PL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Arial" charset="0"/>
              <a:buNone/>
              <a:defRPr/>
            </a:pPr>
            <a:endParaRPr lang="pl-PL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Arial" charset="0"/>
              <a:buNone/>
              <a:defRPr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buFont typeface="Arial" charset="0"/>
              <a:buNone/>
              <a:defRPr/>
            </a:pPr>
            <a:r>
              <a:rPr lang="pl-PL" b="1" dirty="0" smtClean="0">
                <a:solidFill>
                  <a:schemeClr val="tx2"/>
                </a:solidFill>
              </a:rPr>
              <a:t>DZIĘKUJĘ ZA UWAGĘ</a:t>
            </a:r>
            <a:endParaRPr lang="pl-PL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pl-P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</a:p>
          <a:p>
            <a:pPr>
              <a:defRPr/>
            </a:pPr>
            <a:endParaRPr lang="pl-PL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2948" name="Tytuł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686800" cy="939800"/>
          </a:xfrm>
        </p:spPr>
        <p:txBody>
          <a:bodyPr/>
          <a:lstStyle/>
          <a:p>
            <a:pPr algn="l"/>
            <a:r>
              <a:rPr lang="pl-PL" sz="1800" b="1" smtClean="0">
                <a:solidFill>
                  <a:schemeClr val="tx2"/>
                </a:solidFill>
              </a:rPr>
              <a:t>		            	</a:t>
            </a:r>
            <a:r>
              <a:rPr lang="pl-PL" sz="1800" smtClean="0"/>
              <a:t/>
            </a:r>
            <a:br>
              <a:rPr lang="pl-PL" sz="1800" smtClean="0"/>
            </a:br>
            <a:r>
              <a:rPr lang="pl-PL" sz="1800" b="1" smtClean="0">
                <a:solidFill>
                  <a:schemeClr val="tx2"/>
                </a:solidFill>
              </a:rPr>
              <a:t/>
            </a:r>
            <a:br>
              <a:rPr lang="pl-PL" sz="1800" b="1" smtClean="0">
                <a:solidFill>
                  <a:schemeClr val="tx2"/>
                </a:solidFill>
              </a:rPr>
            </a:br>
            <a:endParaRPr lang="pl-PL" sz="1800" b="1" smtClean="0">
              <a:solidFill>
                <a:schemeClr val="tx2"/>
              </a:solidFill>
            </a:endParaRPr>
          </a:p>
        </p:txBody>
      </p:sp>
      <p:pic>
        <p:nvPicPr>
          <p:cNvPr id="9" name="Picture 8" descr="Projekt e-Deklaracje2_logo_pl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8640"/>
            <a:ext cx="2268228" cy="685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Elementarny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3470</TotalTime>
  <Words>142</Words>
  <Application>Microsoft Office PowerPoint</Application>
  <PresentationFormat>Pokaz na ekranie (4:3)</PresentationFormat>
  <Paragraphs>63</Paragraphs>
  <Slides>5</Slides>
  <Notes>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Anett</dc:creator>
  <cp:lastModifiedBy>Wyszyński Jarosław</cp:lastModifiedBy>
  <cp:revision>533</cp:revision>
  <dcterms:created xsi:type="dcterms:W3CDTF">2013-06-30T19:13:58Z</dcterms:created>
  <dcterms:modified xsi:type="dcterms:W3CDTF">2015-05-28T12:41:32Z</dcterms:modified>
</cp:coreProperties>
</file>